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9" r:id="rId2"/>
    <p:sldId id="275" r:id="rId3"/>
    <p:sldId id="276" r:id="rId4"/>
    <p:sldId id="297" r:id="rId5"/>
    <p:sldId id="298" r:id="rId6"/>
    <p:sldId id="279" r:id="rId7"/>
    <p:sldId id="280" r:id="rId8"/>
    <p:sldId id="281" r:id="rId9"/>
    <p:sldId id="282" r:id="rId10"/>
    <p:sldId id="283" r:id="rId11"/>
    <p:sldId id="284" r:id="rId12"/>
    <p:sldId id="285" r:id="rId13"/>
    <p:sldId id="286" r:id="rId14"/>
    <p:sldId id="287" r:id="rId15"/>
    <p:sldId id="288" r:id="rId16"/>
    <p:sldId id="289" r:id="rId17"/>
    <p:sldId id="262" r:id="rId18"/>
    <p:sldId id="291" r:id="rId19"/>
    <p:sldId id="292" r:id="rId20"/>
    <p:sldId id="293" r:id="rId21"/>
    <p:sldId id="294" r:id="rId22"/>
    <p:sldId id="295" r:id="rId23"/>
    <p:sldId id="29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8" autoAdjust="0"/>
    <p:restoredTop sz="94660"/>
  </p:normalViewPr>
  <p:slideViewPr>
    <p:cSldViewPr snapToGrid="0">
      <p:cViewPr varScale="1">
        <p:scale>
          <a:sx n="76" d="100"/>
          <a:sy n="76" d="100"/>
        </p:scale>
        <p:origin x="132" y="29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6349B0-6589-4117-B4A0-FDA1896CC012}" type="datetimeFigureOut">
              <a:rPr lang="en-US" smtClean="0"/>
              <a:t>3/8/2018</a:t>
            </a:fld>
            <a:endParaRPr lang="en-US"/>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AC5F33-9A43-4E24-B6A0-E861521AB47F}" type="slidenum">
              <a:rPr lang="en-US" smtClean="0"/>
              <a:t>‹Nr.›</a:t>
            </a:fld>
            <a:endParaRPr lang="en-US"/>
          </a:p>
        </p:txBody>
      </p:sp>
    </p:spTree>
    <p:extLst>
      <p:ext uri="{BB962C8B-B14F-4D97-AF65-F5344CB8AC3E}">
        <p14:creationId xmlns:p14="http://schemas.microsoft.com/office/powerpoint/2010/main" val="234953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7BAC5F33-9A43-4E24-B6A0-E861521AB47F}" type="slidenum">
              <a:rPr lang="en-US" smtClean="0"/>
              <a:t>1</a:t>
            </a:fld>
            <a:endParaRPr lang="en-US"/>
          </a:p>
        </p:txBody>
      </p:sp>
    </p:spTree>
    <p:extLst>
      <p:ext uri="{BB962C8B-B14F-4D97-AF65-F5344CB8AC3E}">
        <p14:creationId xmlns:p14="http://schemas.microsoft.com/office/powerpoint/2010/main" val="781000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2</a:t>
            </a:fld>
            <a:endParaRPr lang="en-US"/>
          </a:p>
        </p:txBody>
      </p:sp>
    </p:spTree>
    <p:extLst>
      <p:ext uri="{BB962C8B-B14F-4D97-AF65-F5344CB8AC3E}">
        <p14:creationId xmlns:p14="http://schemas.microsoft.com/office/powerpoint/2010/main" val="1153543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a:p>
        </p:txBody>
      </p:sp>
      <p:sp>
        <p:nvSpPr>
          <p:cNvPr id="4" name="Foliennummernplatzhalter 3"/>
          <p:cNvSpPr>
            <a:spLocks noGrp="1"/>
          </p:cNvSpPr>
          <p:nvPr>
            <p:ph type="sldNum" sz="quarter" idx="10"/>
          </p:nvPr>
        </p:nvSpPr>
        <p:spPr/>
        <p:txBody>
          <a:bodyPr/>
          <a:lstStyle/>
          <a:p>
            <a:fld id="{EEAF446A-1872-4C2E-8EC5-4684696A86B8}" type="slidenum">
              <a:rPr lang="en-US" smtClean="0"/>
              <a:t>7</a:t>
            </a:fld>
            <a:endParaRPr lang="en-US"/>
          </a:p>
        </p:txBody>
      </p:sp>
    </p:spTree>
    <p:extLst>
      <p:ext uri="{BB962C8B-B14F-4D97-AF65-F5344CB8AC3E}">
        <p14:creationId xmlns:p14="http://schemas.microsoft.com/office/powerpoint/2010/main" val="1317974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smtClean="0"/>
              <a:t>Click to edit Master title style</a:t>
            </a:r>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SW - Blank Slide">
    <p:spTree>
      <p:nvGrpSpPr>
        <p:cNvPr id="1" name=""/>
        <p:cNvGrpSpPr/>
        <p:nvPr/>
      </p:nvGrpSpPr>
      <p:grpSpPr>
        <a:xfrm>
          <a:off x="0" y="0"/>
          <a:ext cx="0" cy="0"/>
          <a:chOff x="0" y="0"/>
          <a:chExt cx="0" cy="0"/>
        </a:xfrm>
      </p:grpSpPr>
      <p:sp>
        <p:nvSpPr>
          <p:cNvPr id="4" name="Title Placeholder 1"/>
          <p:cNvSpPr>
            <a:spLocks noGrp="1"/>
          </p:cNvSpPr>
          <p:nvPr>
            <p:ph type="title"/>
          </p:nvPr>
        </p:nvSpPr>
        <p:spPr bwMode="auto">
          <a:xfrm>
            <a:off x="459095" y="86003"/>
            <a:ext cx="11440584" cy="865220"/>
          </a:xfrm>
          <a:prstGeom prst="rect">
            <a:avLst/>
          </a:prstGeom>
          <a:noFill/>
          <a:ln>
            <a:noFill/>
          </a:ln>
          <a:extLst>
            <a:ext uri="{FAA26D3D-D897-4be2-8F04-BA451C77F1D7}"/>
          </a:extLst>
        </p:spPr>
        <p:txBody>
          <a:bodyPr vert="horz" wrap="square" lIns="91440" tIns="45720" rIns="91440" bIns="45720" numCol="1" anchor="b" anchorCtr="0" compatLnSpc="1">
            <a:prstTxWarp prst="textNoShape">
              <a:avLst/>
            </a:prstTxWarp>
          </a:bodyPr>
          <a:lstStyle>
            <a:lvl1pPr>
              <a:lnSpc>
                <a:spcPct val="100000"/>
              </a:lnSpc>
              <a:defRPr/>
            </a:lvl1pPr>
          </a:lstStyle>
          <a:p>
            <a:pPr lvl="0"/>
            <a:r>
              <a:rPr lang="fr-FR" smtClean="0"/>
              <a:t>Modifiez le style du titre</a:t>
            </a:r>
            <a:endParaRPr lang="en-US" dirty="0"/>
          </a:p>
        </p:txBody>
      </p:sp>
    </p:spTree>
    <p:extLst>
      <p:ext uri="{BB962C8B-B14F-4D97-AF65-F5344CB8AC3E}">
        <p14:creationId xmlns:p14="http://schemas.microsoft.com/office/powerpoint/2010/main" val="23575745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smtClean="0"/>
              <a:t>Click to edit Master title style</a:t>
            </a:r>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smtClean="0"/>
              <a:t>Click to edit Master title style</a:t>
            </a:r>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‹Nr.›</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‹Nr.›</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2579" cy="369332"/>
          </a:xfrm>
          <a:prstGeom prst="rect">
            <a:avLst/>
          </a:prstGeom>
          <a:noFill/>
        </p:spPr>
        <p:txBody>
          <a:bodyPr wrap="none" rtlCol="0">
            <a:spAutoFit/>
          </a:bodyPr>
          <a:lstStyle/>
          <a:p>
            <a:r>
              <a:rPr lang="en-US" sz="900" dirty="0" smtClean="0">
                <a:solidFill>
                  <a:schemeClr val="bg1">
                    <a:lumMod val="75000"/>
                  </a:schemeClr>
                </a:solidFill>
                <a:latin typeface="Myriad Pro Light" panose="020B0603030403020204" pitchFamily="34" charset="0"/>
              </a:rPr>
              <a:t>© 2018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4"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onem2m.org/about-onem2m/intellectual-property-rights"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member.onem2m.org/Application/documentApp/documentinfo/?documentId=16519&amp;fromList=Y" TargetMode="External"/><Relationship Id="rId3" Type="http://schemas.openxmlformats.org/officeDocument/2006/relationships/image" Target="../media/image17.png"/><Relationship Id="rId7" Type="http://schemas.openxmlformats.org/officeDocument/2006/relationships/image" Target="../media/image23.png"/><Relationship Id="rId2" Type="http://schemas.openxmlformats.org/officeDocument/2006/relationships/hyperlink" Target="http://member.onem2m.org/Static_pages/Others/Rules_Pages/oneM2M_Partnership_Agreement-V2_0.doc" TargetMode="External"/><Relationship Id="rId1" Type="http://schemas.openxmlformats.org/officeDocument/2006/relationships/slideLayout" Target="../slideLayouts/slideLayout4.xml"/><Relationship Id="rId6" Type="http://schemas.openxmlformats.org/officeDocument/2006/relationships/hyperlink" Target="http://member.onem2m.org/Static_pages/Others/Rules_Pages/oneM2M-Drafting-Rules-V1%202%202.doc" TargetMode="External"/><Relationship Id="rId5" Type="http://schemas.openxmlformats.org/officeDocument/2006/relationships/image" Target="../media/image22.png"/><Relationship Id="rId4" Type="http://schemas.openxmlformats.org/officeDocument/2006/relationships/hyperlink" Target="http://member.onem2m.org/Application/documentapp/downloadimmediate/?docId=11996" TargetMode="External"/><Relationship Id="rId9" Type="http://schemas.openxmlformats.org/officeDocument/2006/relationships/image" Target="../media/image24.png"/></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hyperlink" Target="http://member.onem2m.org/Application/documentapp/downloadLatestRevision/?docId=3491"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member.onem2m.org/WebSite/homepage.aspx" TargetMode="External"/><Relationship Id="rId2" Type="http://schemas.openxmlformats.org/officeDocument/2006/relationships/image" Target="../media/image21.PNG"/><Relationship Id="rId1" Type="http://schemas.openxmlformats.org/officeDocument/2006/relationships/slideLayout" Target="../slideLayouts/slideLayout4.xml"/><Relationship Id="rId4" Type="http://schemas.openxmlformats.org/officeDocument/2006/relationships/image" Target="../media/image26.png"/></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hyperlink" Target="http://member.onem2m.org/Application/documentApp/documentinfo/?documentId=22739&amp;fromList=Y"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www.onem2m.org/technical/published-documents" TargetMode="Externa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emf"/><Relationship Id="rId1" Type="http://schemas.openxmlformats.org/officeDocument/2006/relationships/slideLayout" Target="../slideLayouts/slideLayout4.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hyperlink" Target="http://member.onem2m.org/Static_pages/Others/Rules_Pages/oneM2M_Partnership_Agreement-V2_0.doc" TargetMode="External"/><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member.onem2m.org/WebSite/homepage.aspx" TargetMode="External"/><Relationship Id="rId4" Type="http://schemas.openxmlformats.org/officeDocument/2006/relationships/hyperlink" Target="http://onem2m.or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4.xml"/><Relationship Id="rId5" Type="http://schemas.openxmlformats.org/officeDocument/2006/relationships/image" Target="../media/image20.png"/><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oneM2M</a:t>
            </a:r>
            <a:endParaRPr lang="en-US" dirty="0"/>
          </a:p>
        </p:txBody>
      </p:sp>
      <p:sp>
        <p:nvSpPr>
          <p:cNvPr id="3" name="Text Placeholder 2"/>
          <p:cNvSpPr>
            <a:spLocks noGrp="1"/>
          </p:cNvSpPr>
          <p:nvPr>
            <p:ph type="subTitle" idx="1"/>
          </p:nvPr>
        </p:nvSpPr>
        <p:spPr/>
        <p:txBody>
          <a:bodyPr/>
          <a:lstStyle/>
          <a:p>
            <a:r>
              <a:rPr lang="en-US" dirty="0" smtClean="0"/>
              <a:t>Roland </a:t>
            </a:r>
            <a:r>
              <a:rPr lang="en-US" dirty="0"/>
              <a:t>Hechwartner, TP Vice Chair &amp; Karen Hughes, ETSI</a:t>
            </a:r>
          </a:p>
          <a:p>
            <a:r>
              <a:rPr lang="en-US" dirty="0"/>
              <a:t>Meeting Date: 2018-03-12</a:t>
            </a:r>
          </a:p>
        </p:txBody>
      </p:sp>
      <p:sp>
        <p:nvSpPr>
          <p:cNvPr id="5" name="Textfeld 4"/>
          <p:cNvSpPr txBox="1"/>
          <p:nvPr/>
        </p:nvSpPr>
        <p:spPr>
          <a:xfrm>
            <a:off x="94523" y="182841"/>
            <a:ext cx="3480889" cy="369332"/>
          </a:xfrm>
          <a:prstGeom prst="rect">
            <a:avLst/>
          </a:prstGeom>
          <a:noFill/>
        </p:spPr>
        <p:txBody>
          <a:bodyPr wrap="none" rtlCol="0">
            <a:spAutoFit/>
          </a:bodyPr>
          <a:lstStyle/>
          <a:p>
            <a:r>
              <a:rPr lang="en-US" dirty="0"/>
              <a:t>TP-2018-0012R01-Newbies Session</a:t>
            </a:r>
          </a:p>
        </p:txBody>
      </p:sp>
    </p:spTree>
    <p:extLst>
      <p:ext uri="{BB962C8B-B14F-4D97-AF65-F5344CB8AC3E}">
        <p14:creationId xmlns:p14="http://schemas.microsoft.com/office/powerpoint/2010/main" val="207185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7529" y="1371599"/>
            <a:ext cx="11009013" cy="4983934"/>
          </a:xfrm>
        </p:spPr>
        <p:txBody>
          <a:bodyPr>
            <a:normAutofit/>
          </a:bodyPr>
          <a:lstStyle/>
          <a:p>
            <a:pPr marL="0" indent="0">
              <a:spcBef>
                <a:spcPts val="1200"/>
              </a:spcBef>
              <a:spcAft>
                <a:spcPts val="1200"/>
              </a:spcAft>
              <a:buNone/>
            </a:pPr>
            <a:r>
              <a:rPr lang="en-US" b="1" dirty="0">
                <a:latin typeface="Myriad Pro"/>
              </a:rPr>
              <a:t>F</a:t>
            </a:r>
            <a:r>
              <a:rPr lang="en-US" dirty="0">
                <a:latin typeface="Myriad Pro"/>
              </a:rPr>
              <a:t>air, </a:t>
            </a:r>
            <a:r>
              <a:rPr lang="en-US" b="1" dirty="0">
                <a:latin typeface="Myriad Pro"/>
              </a:rPr>
              <a:t>R</a:t>
            </a:r>
            <a:r>
              <a:rPr lang="en-US" dirty="0">
                <a:latin typeface="Myriad Pro"/>
              </a:rPr>
              <a:t>easonable, </a:t>
            </a:r>
            <a:r>
              <a:rPr lang="en-US" b="1" dirty="0">
                <a:latin typeface="Myriad Pro"/>
              </a:rPr>
              <a:t>a</a:t>
            </a:r>
            <a:r>
              <a:rPr lang="en-US" dirty="0">
                <a:latin typeface="Myriad Pro"/>
              </a:rPr>
              <a:t>nd </a:t>
            </a:r>
            <a:r>
              <a:rPr lang="en-US" b="1" dirty="0">
                <a:latin typeface="Myriad Pro"/>
              </a:rPr>
              <a:t>N</a:t>
            </a:r>
            <a:r>
              <a:rPr lang="en-US" dirty="0">
                <a:latin typeface="Myriad Pro"/>
              </a:rPr>
              <a:t>on-</a:t>
            </a:r>
            <a:r>
              <a:rPr lang="en-US" b="1" dirty="0">
                <a:latin typeface="Myriad Pro"/>
              </a:rPr>
              <a:t>D</a:t>
            </a:r>
            <a:r>
              <a:rPr lang="en-US" dirty="0">
                <a:latin typeface="Myriad Pro"/>
              </a:rPr>
              <a:t>iscriminatory</a:t>
            </a:r>
          </a:p>
          <a:p>
            <a:pPr>
              <a:spcBef>
                <a:spcPts val="0"/>
              </a:spcBef>
            </a:pPr>
            <a:r>
              <a:rPr lang="en-US" sz="2000" dirty="0">
                <a:latin typeface="Myriad Pro"/>
              </a:rPr>
              <a:t>All the </a:t>
            </a:r>
            <a:r>
              <a:rPr lang="en-US" sz="2000" b="1" dirty="0">
                <a:latin typeface="Myriad Pro"/>
              </a:rPr>
              <a:t>Partners Type 1 </a:t>
            </a:r>
            <a:r>
              <a:rPr lang="en-US" sz="2000" dirty="0">
                <a:latin typeface="Myriad Pro"/>
              </a:rPr>
              <a:t>of oneM2M have IPR policies that support a FRAND IPR regime. </a:t>
            </a:r>
          </a:p>
          <a:p>
            <a:pPr lvl="1">
              <a:spcBef>
                <a:spcPts val="0"/>
              </a:spcBef>
            </a:pPr>
            <a:r>
              <a:rPr lang="en-US" sz="1600" dirty="0">
                <a:latin typeface="Myriad Pro"/>
              </a:rPr>
              <a:t>The IPR policies of each of the Partners Type 1 of oneM2M also recognize the importance of respecting the rights of owners of essential/potentially essential IPRs. </a:t>
            </a:r>
          </a:p>
          <a:p>
            <a:pPr lvl="1">
              <a:spcBef>
                <a:spcPts val="0"/>
              </a:spcBef>
            </a:pPr>
            <a:r>
              <a:rPr lang="en-US" sz="1600" dirty="0">
                <a:latin typeface="Myriad Pro"/>
              </a:rPr>
              <a:t>The IPR policies seek to balance such rights with the ability of implementers to access essential IPRs under Fair, Reasonable and Non-Discriminatory (FRAND) terms and conditions.</a:t>
            </a:r>
          </a:p>
          <a:p>
            <a:pPr>
              <a:spcBef>
                <a:spcPts val="1200"/>
              </a:spcBef>
            </a:pPr>
            <a:r>
              <a:rPr lang="en-US" sz="2000" b="1" dirty="0">
                <a:latin typeface="Myriad Pro"/>
              </a:rPr>
              <a:t>Partners Type 2 </a:t>
            </a:r>
            <a:r>
              <a:rPr lang="en-US" sz="2000" dirty="0">
                <a:latin typeface="Myriad Pro"/>
              </a:rPr>
              <a:t>make its IPR Policy available for consideration for compatibility by the other Partners or provide written assurance that: </a:t>
            </a:r>
          </a:p>
          <a:p>
            <a:pPr lvl="1">
              <a:spcBef>
                <a:spcPts val="0"/>
              </a:spcBef>
            </a:pPr>
            <a:r>
              <a:rPr lang="en-US" sz="1600" dirty="0">
                <a:latin typeface="Myriad Pro"/>
              </a:rPr>
              <a:t>its oneM2M contributions are made in accordance with a Partner Type 1 IPR Policy </a:t>
            </a:r>
          </a:p>
          <a:p>
            <a:pPr lvl="1">
              <a:spcBef>
                <a:spcPts val="0"/>
              </a:spcBef>
            </a:pPr>
            <a:r>
              <a:rPr lang="en-US" sz="1600" dirty="0">
                <a:latin typeface="Myriad Pro"/>
              </a:rPr>
              <a:t>its members are bound by such an IPR Policy relative to any oneM2M contributions</a:t>
            </a:r>
          </a:p>
          <a:p>
            <a:pPr>
              <a:spcBef>
                <a:spcPts val="1200"/>
              </a:spcBef>
            </a:pPr>
            <a:r>
              <a:rPr lang="en-US" sz="2000" dirty="0">
                <a:latin typeface="Myriad Pro"/>
              </a:rPr>
              <a:t>Each </a:t>
            </a:r>
            <a:r>
              <a:rPr lang="en-US" sz="2000" b="1" dirty="0">
                <a:latin typeface="Myriad Pro"/>
              </a:rPr>
              <a:t>oneM2M Member </a:t>
            </a:r>
            <a:r>
              <a:rPr lang="en-US" sz="2000" dirty="0">
                <a:latin typeface="Myriad Pro"/>
              </a:rPr>
              <a:t>is required to comply with the disclosure obligations of that admitting Partner’s IPR policies, procedures and guidelines with respect to IPRs that are, or may be, essential to Technical Specifications and/or Technical Reports developed in oneM2M. </a:t>
            </a:r>
          </a:p>
          <a:p>
            <a:pPr lvl="1"/>
            <a:r>
              <a:rPr lang="en-US" sz="1600" dirty="0">
                <a:latin typeface="Myriad Pro"/>
              </a:rPr>
              <a:t>If a Member engages in oneM2M activities through more than one Partner, then the Member shall be required to comply with the IPR policies, procedures and guidelines of all Partners which have admitted such a Mem</a:t>
            </a:r>
            <a:r>
              <a:rPr lang="en-US" sz="1400" dirty="0">
                <a:latin typeface="Myriad Pro"/>
              </a:rPr>
              <a:t>ber.</a:t>
            </a:r>
          </a:p>
        </p:txBody>
      </p:sp>
      <p:sp>
        <p:nvSpPr>
          <p:cNvPr id="5" name="Textfeld 4"/>
          <p:cNvSpPr txBox="1"/>
          <p:nvPr/>
        </p:nvSpPr>
        <p:spPr>
          <a:xfrm>
            <a:off x="8735280" y="6051095"/>
            <a:ext cx="3209533" cy="369332"/>
          </a:xfrm>
          <a:prstGeom prst="rect">
            <a:avLst/>
          </a:prstGeom>
          <a:noFill/>
        </p:spPr>
        <p:txBody>
          <a:bodyPr wrap="none" rtlCol="0">
            <a:spAutoFit/>
          </a:bodyPr>
          <a:lstStyle/>
          <a:p>
            <a:r>
              <a:rPr lang="en-US" sz="900" dirty="0">
                <a:hlinkClick r:id="rId2"/>
              </a:rPr>
              <a:t>http://onem2m.org/about-onem2m/intellectual-property-rights</a:t>
            </a:r>
            <a:endParaRPr lang="en-US" sz="900" dirty="0"/>
          </a:p>
          <a:p>
            <a:r>
              <a:rPr lang="en-US" sz="900" dirty="0"/>
              <a:t>Source: Partnership Agreement V2.0</a:t>
            </a:r>
          </a:p>
        </p:txBody>
      </p:sp>
      <p:sp>
        <p:nvSpPr>
          <p:cNvPr id="4" name="Foliennummernplatzhalter 3"/>
          <p:cNvSpPr>
            <a:spLocks noGrp="1"/>
          </p:cNvSpPr>
          <p:nvPr>
            <p:ph type="sldNum" sz="quarter" idx="12"/>
          </p:nvPr>
        </p:nvSpPr>
        <p:spPr/>
        <p:txBody>
          <a:bodyPr/>
          <a:lstStyle/>
          <a:p>
            <a:fld id="{163F5A94-8458-4F17-AD3C-1A083E20221D}" type="slidenum">
              <a:rPr lang="en-US" smtClean="0"/>
              <a:t>10</a:t>
            </a:fld>
            <a:endParaRPr lang="en-US"/>
          </a:p>
        </p:txBody>
      </p:sp>
      <p:sp>
        <p:nvSpPr>
          <p:cNvPr id="6" name="Titel 5"/>
          <p:cNvSpPr>
            <a:spLocks noGrp="1"/>
          </p:cNvSpPr>
          <p:nvPr>
            <p:ph type="title"/>
          </p:nvPr>
        </p:nvSpPr>
        <p:spPr/>
        <p:txBody>
          <a:bodyPr/>
          <a:lstStyle/>
          <a:p>
            <a:r>
              <a:rPr lang="en-US" dirty="0"/>
              <a:t>FRAND-based IPR Policies</a:t>
            </a:r>
          </a:p>
        </p:txBody>
      </p:sp>
    </p:spTree>
    <p:extLst>
      <p:ext uri="{BB962C8B-B14F-4D97-AF65-F5344CB8AC3E}">
        <p14:creationId xmlns:p14="http://schemas.microsoft.com/office/powerpoint/2010/main" val="2262015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32128" y="1389707"/>
            <a:ext cx="4527640" cy="1561723"/>
          </a:xfrm>
          <a:prstGeom prst="rect">
            <a:avLst/>
          </a:prstGeom>
        </p:spPr>
      </p:pic>
      <p:sp>
        <p:nvSpPr>
          <p:cNvPr id="3" name="Inhaltsplatzhalter 2"/>
          <p:cNvSpPr>
            <a:spLocks noGrp="1"/>
          </p:cNvSpPr>
          <p:nvPr>
            <p:ph idx="1"/>
          </p:nvPr>
        </p:nvSpPr>
        <p:spPr>
          <a:xfrm>
            <a:off x="461728" y="1471188"/>
            <a:ext cx="11443566" cy="4525963"/>
          </a:xfrm>
        </p:spPr>
        <p:txBody>
          <a:bodyPr>
            <a:noAutofit/>
          </a:bodyPr>
          <a:lstStyle/>
          <a:p>
            <a:pPr>
              <a:spcBef>
                <a:spcPts val="600"/>
              </a:spcBef>
            </a:pPr>
            <a:r>
              <a:rPr lang="en-US" sz="2400" dirty="0">
                <a:latin typeface="Myriad Pro"/>
              </a:rPr>
              <a:t>The Members Portal  </a:t>
            </a:r>
            <a:r>
              <a:rPr lang="en-US" sz="1200" dirty="0">
                <a:latin typeface="Myriad Pro"/>
                <a:hlinkClick r:id="rId3"/>
              </a:rPr>
              <a:t>http://member.onem2m.org/WebSite/homepage.aspx</a:t>
            </a:r>
            <a:endParaRPr lang="en-US" sz="1400" dirty="0">
              <a:latin typeface="Myriad Pro"/>
            </a:endParaRPr>
          </a:p>
          <a:p>
            <a:pPr lvl="1">
              <a:spcBef>
                <a:spcPts val="600"/>
              </a:spcBef>
            </a:pPr>
            <a:r>
              <a:rPr lang="en-US" sz="1800" dirty="0">
                <a:latin typeface="Myriad Pro"/>
              </a:rPr>
              <a:t>Create your account</a:t>
            </a:r>
          </a:p>
          <a:p>
            <a:pPr lvl="1">
              <a:spcBef>
                <a:spcPts val="600"/>
              </a:spcBef>
            </a:pPr>
            <a:r>
              <a:rPr lang="en-US" sz="1800" dirty="0">
                <a:latin typeface="Myriad Pro"/>
              </a:rPr>
              <a:t>Subscribe to mailing lists</a:t>
            </a:r>
          </a:p>
          <a:p>
            <a:pPr lvl="1">
              <a:spcBef>
                <a:spcPts val="600"/>
              </a:spcBef>
            </a:pPr>
            <a:r>
              <a:rPr lang="en-US" sz="1800" dirty="0">
                <a:latin typeface="Myriad Pro"/>
              </a:rPr>
              <a:t>Find all documents, templates, meetings, work </a:t>
            </a:r>
            <a:r>
              <a:rPr lang="en-US" sz="1800" dirty="0" err="1">
                <a:latin typeface="Myriad Pro"/>
              </a:rPr>
              <a:t>programme</a:t>
            </a:r>
            <a:r>
              <a:rPr lang="en-US" sz="1800" dirty="0">
                <a:latin typeface="Myriad Pro"/>
              </a:rPr>
              <a:t> status</a:t>
            </a:r>
            <a:endParaRPr lang="en-US" dirty="0">
              <a:latin typeface="Myriad Pro"/>
            </a:endParaRPr>
          </a:p>
          <a:p>
            <a:pPr>
              <a:spcBef>
                <a:spcPts val="1800"/>
              </a:spcBef>
            </a:pPr>
            <a:r>
              <a:rPr lang="en-US" sz="2400" dirty="0">
                <a:latin typeface="Myriad Pro"/>
              </a:rPr>
              <a:t>Document based</a:t>
            </a:r>
          </a:p>
          <a:p>
            <a:pPr lvl="1">
              <a:spcBef>
                <a:spcPts val="600"/>
              </a:spcBef>
            </a:pPr>
            <a:r>
              <a:rPr lang="en-US" sz="1800" dirty="0">
                <a:latin typeface="Myriad Pro"/>
              </a:rPr>
              <a:t>Temporary documents</a:t>
            </a:r>
          </a:p>
          <a:p>
            <a:pPr lvl="2">
              <a:spcBef>
                <a:spcPts val="0"/>
              </a:spcBef>
            </a:pPr>
            <a:r>
              <a:rPr lang="en-US" sz="1600" dirty="0">
                <a:latin typeface="Myriad Pro"/>
              </a:rPr>
              <a:t>Agenda, Input Contribution, Invitation, Liaison Statement, Minutes, Status Report</a:t>
            </a:r>
          </a:p>
          <a:p>
            <a:pPr lvl="1">
              <a:spcBef>
                <a:spcPts val="600"/>
              </a:spcBef>
            </a:pPr>
            <a:r>
              <a:rPr lang="en-US" sz="1800" dirty="0">
                <a:latin typeface="Myriad Pro"/>
              </a:rPr>
              <a:t>Permanent documents</a:t>
            </a:r>
          </a:p>
          <a:p>
            <a:pPr lvl="2">
              <a:spcBef>
                <a:spcPts val="0"/>
              </a:spcBef>
            </a:pPr>
            <a:r>
              <a:rPr lang="en-US" sz="1600" dirty="0">
                <a:latin typeface="Myriad Pro"/>
              </a:rPr>
              <a:t>Work Items (WI), Technical Reports (TR), Technical Specifications (TS), </a:t>
            </a:r>
          </a:p>
          <a:p>
            <a:pPr lvl="2">
              <a:spcBef>
                <a:spcPts val="0"/>
              </a:spcBef>
            </a:pPr>
            <a:r>
              <a:rPr lang="en-US" sz="1600" dirty="0">
                <a:latin typeface="Myriad Pro"/>
              </a:rPr>
              <a:t>Administrative (ADM) </a:t>
            </a:r>
            <a:r>
              <a:rPr lang="en-US" sz="1200" dirty="0">
                <a:latin typeface="Myriad Pro"/>
              </a:rPr>
              <a:t>- the only permanent document which can be created in a Working Group</a:t>
            </a:r>
          </a:p>
          <a:p>
            <a:pPr lvl="1">
              <a:spcBef>
                <a:spcPts val="600"/>
              </a:spcBef>
            </a:pPr>
            <a:r>
              <a:rPr lang="en-US" sz="1800" dirty="0">
                <a:latin typeface="Myriad Pro"/>
              </a:rPr>
              <a:t>Change Requests (CR)</a:t>
            </a:r>
          </a:p>
          <a:p>
            <a:pPr lvl="2">
              <a:spcBef>
                <a:spcPts val="0"/>
              </a:spcBef>
            </a:pPr>
            <a:r>
              <a:rPr lang="en-US" sz="1600" dirty="0">
                <a:latin typeface="Myriad Pro"/>
              </a:rPr>
              <a:t>Contribution that suggests a change to an existing draft or published deliverable</a:t>
            </a:r>
          </a:p>
          <a:p>
            <a:pPr lvl="1">
              <a:spcBef>
                <a:spcPts val="600"/>
              </a:spcBef>
            </a:pPr>
            <a:r>
              <a:rPr lang="en-US" sz="1800" dirty="0">
                <a:latin typeface="Myriad Pro"/>
              </a:rPr>
              <a:t>Document Status</a:t>
            </a:r>
          </a:p>
          <a:p>
            <a:pPr lvl="2">
              <a:spcBef>
                <a:spcPts val="0"/>
              </a:spcBef>
            </a:pPr>
            <a:r>
              <a:rPr lang="en-US" sz="1600" dirty="0">
                <a:latin typeface="Myriad Pro"/>
              </a:rPr>
              <a:t>Draft, Noted, Withdrawn, Agreed, Approved </a:t>
            </a:r>
            <a:r>
              <a:rPr lang="en-US" sz="1200" dirty="0">
                <a:latin typeface="Myriad Pro"/>
              </a:rPr>
              <a:t>(the latter for permanent documents only)</a:t>
            </a:r>
            <a:endParaRPr lang="en-US" sz="1400" dirty="0">
              <a:latin typeface="Myriad Pro"/>
            </a:endParaRPr>
          </a:p>
          <a:p>
            <a:pPr lvl="3">
              <a:spcBef>
                <a:spcPts val="0"/>
              </a:spcBef>
            </a:pPr>
            <a:r>
              <a:rPr lang="en-US" sz="1400" dirty="0">
                <a:latin typeface="Myriad Pro"/>
              </a:rPr>
              <a:t>NOTE: Document dispositions are only updated by the Secretariat</a:t>
            </a:r>
          </a:p>
          <a:p>
            <a:pPr lvl="3">
              <a:spcBef>
                <a:spcPts val="0"/>
              </a:spcBef>
            </a:pPr>
            <a:r>
              <a:rPr lang="en-US" sz="1400" dirty="0">
                <a:latin typeface="Myriad Pro"/>
              </a:rPr>
              <a:t>Revisions</a:t>
            </a:r>
          </a:p>
        </p:txBody>
      </p:sp>
      <p:sp>
        <p:nvSpPr>
          <p:cNvPr id="4" name="Foliennummernplatzhalter 3"/>
          <p:cNvSpPr>
            <a:spLocks noGrp="1"/>
          </p:cNvSpPr>
          <p:nvPr>
            <p:ph type="sldNum" sz="quarter" idx="12"/>
          </p:nvPr>
        </p:nvSpPr>
        <p:spPr/>
        <p:txBody>
          <a:bodyPr/>
          <a:lstStyle/>
          <a:p>
            <a:fld id="{163F5A94-8458-4F17-AD3C-1A083E20221D}" type="slidenum">
              <a:rPr lang="en-US" smtClean="0"/>
              <a:t>11</a:t>
            </a:fld>
            <a:endParaRPr lang="en-US"/>
          </a:p>
        </p:txBody>
      </p:sp>
      <p:sp>
        <p:nvSpPr>
          <p:cNvPr id="7" name="Titel 6"/>
          <p:cNvSpPr>
            <a:spLocks noGrp="1"/>
          </p:cNvSpPr>
          <p:nvPr>
            <p:ph type="title"/>
          </p:nvPr>
        </p:nvSpPr>
        <p:spPr/>
        <p:txBody>
          <a:bodyPr/>
          <a:lstStyle/>
          <a:p>
            <a:r>
              <a:rPr lang="en-US" dirty="0" smtClean="0"/>
              <a:t>Development of Deliverables</a:t>
            </a:r>
            <a:endParaRPr lang="en-US" dirty="0"/>
          </a:p>
        </p:txBody>
      </p:sp>
    </p:spTree>
    <p:extLst>
      <p:ext uri="{BB962C8B-B14F-4D97-AF65-F5344CB8AC3E}">
        <p14:creationId xmlns:p14="http://schemas.microsoft.com/office/powerpoint/2010/main" val="3866770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Meetings</a:t>
            </a:r>
            <a:endParaRPr lang="en-US" dirty="0">
              <a:latin typeface="Myriad Pro"/>
            </a:endParaRPr>
          </a:p>
        </p:txBody>
      </p:sp>
      <p:sp>
        <p:nvSpPr>
          <p:cNvPr id="3" name="Inhaltsplatzhalter 2"/>
          <p:cNvSpPr>
            <a:spLocks noGrp="1"/>
          </p:cNvSpPr>
          <p:nvPr>
            <p:ph idx="1"/>
          </p:nvPr>
        </p:nvSpPr>
        <p:spPr>
          <a:xfrm>
            <a:off x="778307" y="1282211"/>
            <a:ext cx="9596673" cy="5121302"/>
          </a:xfrm>
        </p:spPr>
        <p:txBody>
          <a:bodyPr>
            <a:noAutofit/>
          </a:bodyPr>
          <a:lstStyle/>
          <a:p>
            <a:pPr>
              <a:spcBef>
                <a:spcPts val="1200"/>
              </a:spcBef>
            </a:pPr>
            <a:r>
              <a:rPr lang="en-US" sz="2400" dirty="0">
                <a:latin typeface="Myriad Pro"/>
              </a:rPr>
              <a:t>Meetings – are decision making </a:t>
            </a:r>
            <a:r>
              <a:rPr lang="en-US" sz="1800" dirty="0">
                <a:latin typeface="Myriad Pro"/>
              </a:rPr>
              <a:t>(unless otherwise stated e.g. </a:t>
            </a:r>
            <a:r>
              <a:rPr lang="en-US" sz="1800" dirty="0" err="1">
                <a:latin typeface="Myriad Pro"/>
              </a:rPr>
              <a:t>adHoc</a:t>
            </a:r>
            <a:r>
              <a:rPr lang="en-US" sz="1800" dirty="0">
                <a:latin typeface="Myriad Pro"/>
              </a:rPr>
              <a:t> sessions) </a:t>
            </a:r>
            <a:endParaRPr lang="en-US" sz="2400" dirty="0">
              <a:latin typeface="Myriad Pro"/>
            </a:endParaRPr>
          </a:p>
          <a:p>
            <a:pPr lvl="1">
              <a:spcBef>
                <a:spcPts val="0"/>
              </a:spcBef>
            </a:pPr>
            <a:r>
              <a:rPr lang="en-US" sz="1800" dirty="0">
                <a:latin typeface="Myriad Pro"/>
              </a:rPr>
              <a:t>Progress the work</a:t>
            </a:r>
          </a:p>
          <a:p>
            <a:pPr lvl="1">
              <a:spcBef>
                <a:spcPts val="0"/>
              </a:spcBef>
            </a:pPr>
            <a:r>
              <a:rPr lang="en-US" sz="1800" dirty="0">
                <a:latin typeface="Myriad Pro"/>
              </a:rPr>
              <a:t>All meetings are created on the portal in advance</a:t>
            </a:r>
          </a:p>
          <a:p>
            <a:pPr lvl="2">
              <a:spcBef>
                <a:spcPts val="0"/>
              </a:spcBef>
            </a:pPr>
            <a:r>
              <a:rPr lang="en-US" sz="1400" dirty="0">
                <a:latin typeface="Myriad Pro"/>
              </a:rPr>
              <a:t>Meeting registration via the portal allows to register, de-register, re-register</a:t>
            </a:r>
          </a:p>
          <a:p>
            <a:pPr lvl="1">
              <a:spcBef>
                <a:spcPts val="0"/>
              </a:spcBef>
            </a:pPr>
            <a:r>
              <a:rPr lang="en-US" sz="1800" dirty="0">
                <a:latin typeface="Myriad Pro"/>
              </a:rPr>
              <a:t>Contributions to be submitted seven calendar days in advance</a:t>
            </a:r>
          </a:p>
          <a:p>
            <a:pPr lvl="2">
              <a:spcBef>
                <a:spcPts val="0"/>
              </a:spcBef>
            </a:pPr>
            <a:r>
              <a:rPr lang="en-US" sz="1400" dirty="0">
                <a:latin typeface="Myriad Pro"/>
              </a:rPr>
              <a:t>Late contributions can be considered with the consensus of the group</a:t>
            </a:r>
          </a:p>
          <a:p>
            <a:pPr lvl="1">
              <a:spcBef>
                <a:spcPts val="0"/>
              </a:spcBef>
            </a:pPr>
            <a:r>
              <a:rPr lang="en-US" sz="1800" dirty="0">
                <a:latin typeface="Myriad Pro"/>
              </a:rPr>
              <a:t>Naming convention - </a:t>
            </a:r>
            <a:r>
              <a:rPr lang="en-US" sz="1400" dirty="0">
                <a:latin typeface="Myriad Pro"/>
              </a:rPr>
              <a:t>Technical Plenary meetings are numbered up as far as TP 38 (Nov 2018)</a:t>
            </a:r>
          </a:p>
          <a:p>
            <a:pPr lvl="2">
              <a:spcBef>
                <a:spcPts val="0"/>
              </a:spcBef>
            </a:pPr>
            <a:r>
              <a:rPr lang="en-US" sz="1400" dirty="0">
                <a:latin typeface="Myriad Pro"/>
              </a:rPr>
              <a:t>Interim meetings should be numbered according to the TP meeting that they follow </a:t>
            </a:r>
            <a:r>
              <a:rPr lang="en-US" sz="1400" dirty="0" smtClean="0">
                <a:latin typeface="Myriad Pro"/>
              </a:rPr>
              <a:t>  </a:t>
            </a:r>
            <a:r>
              <a:rPr lang="en-US" sz="1000" dirty="0" smtClean="0">
                <a:latin typeface="Myriad Pro"/>
              </a:rPr>
              <a:t>eg.ARC </a:t>
            </a:r>
            <a:r>
              <a:rPr lang="en-US" sz="1000" dirty="0">
                <a:latin typeface="Myriad Pro"/>
              </a:rPr>
              <a:t>27.1</a:t>
            </a:r>
          </a:p>
          <a:p>
            <a:pPr>
              <a:spcBef>
                <a:spcPts val="1200"/>
              </a:spcBef>
            </a:pPr>
            <a:r>
              <a:rPr lang="en-US" sz="2400" dirty="0">
                <a:latin typeface="Myriad Pro"/>
              </a:rPr>
              <a:t>Physical Meeting</a:t>
            </a:r>
          </a:p>
          <a:p>
            <a:pPr lvl="1">
              <a:spcBef>
                <a:spcPts val="0"/>
              </a:spcBef>
            </a:pPr>
            <a:r>
              <a:rPr lang="en-US" sz="1800" dirty="0">
                <a:latin typeface="Myriad Pro"/>
              </a:rPr>
              <a:t>Face to face meeting  (currently six f2f-meetings per year)</a:t>
            </a:r>
          </a:p>
          <a:p>
            <a:pPr lvl="1">
              <a:spcBef>
                <a:spcPts val="0"/>
              </a:spcBef>
            </a:pPr>
            <a:r>
              <a:rPr lang="en-US" sz="1800" dirty="0">
                <a:latin typeface="Myriad Pro"/>
              </a:rPr>
              <a:t>invitation must be sent at least </a:t>
            </a:r>
            <a:r>
              <a:rPr lang="en-US" sz="1800" b="1" dirty="0">
                <a:latin typeface="Myriad Pro"/>
              </a:rPr>
              <a:t>30 days in advance </a:t>
            </a:r>
            <a:r>
              <a:rPr lang="en-US" sz="1800" dirty="0">
                <a:latin typeface="Myriad Pro"/>
              </a:rPr>
              <a:t>of the start</a:t>
            </a:r>
          </a:p>
          <a:p>
            <a:pPr lvl="2">
              <a:spcBef>
                <a:spcPts val="0"/>
              </a:spcBef>
            </a:pPr>
            <a:r>
              <a:rPr lang="en-US" sz="1400" dirty="0">
                <a:latin typeface="Myriad Pro"/>
              </a:rPr>
              <a:t>Current practice: two meeting cycles in advance</a:t>
            </a:r>
          </a:p>
          <a:p>
            <a:pPr lvl="2">
              <a:spcBef>
                <a:spcPts val="0"/>
              </a:spcBef>
            </a:pPr>
            <a:r>
              <a:rPr lang="en-US" sz="1400" dirty="0">
                <a:latin typeface="Myriad Pro"/>
              </a:rPr>
              <a:t>Are created on the portal using local (meeting) time</a:t>
            </a:r>
            <a:endParaRPr lang="en-US" sz="1600" dirty="0">
              <a:latin typeface="Myriad Pro"/>
            </a:endParaRPr>
          </a:p>
          <a:p>
            <a:pPr>
              <a:spcBef>
                <a:spcPts val="1200"/>
              </a:spcBef>
            </a:pPr>
            <a:r>
              <a:rPr lang="en-US" sz="2400" dirty="0">
                <a:latin typeface="Myriad Pro"/>
              </a:rPr>
              <a:t>Virtual Meeting</a:t>
            </a:r>
          </a:p>
          <a:p>
            <a:pPr lvl="1">
              <a:spcBef>
                <a:spcPts val="0"/>
              </a:spcBef>
            </a:pPr>
            <a:r>
              <a:rPr lang="en-US" sz="1800" dirty="0">
                <a:latin typeface="Myriad Pro"/>
              </a:rPr>
              <a:t>Web-meetings / conference calls</a:t>
            </a:r>
          </a:p>
          <a:p>
            <a:pPr lvl="1">
              <a:spcBef>
                <a:spcPts val="0"/>
              </a:spcBef>
            </a:pPr>
            <a:r>
              <a:rPr lang="en-US" sz="1800" dirty="0">
                <a:latin typeface="Myriad Pro"/>
              </a:rPr>
              <a:t>GoToMeeting is used for virtual meetings</a:t>
            </a:r>
          </a:p>
          <a:p>
            <a:pPr lvl="2">
              <a:spcBef>
                <a:spcPts val="0"/>
              </a:spcBef>
            </a:pPr>
            <a:r>
              <a:rPr lang="en-US" sz="1400" dirty="0">
                <a:latin typeface="Myriad Pro"/>
              </a:rPr>
              <a:t>require a software download, the first time you log-on to a meeting.</a:t>
            </a:r>
          </a:p>
          <a:p>
            <a:pPr lvl="1">
              <a:spcBef>
                <a:spcPts val="0"/>
              </a:spcBef>
            </a:pPr>
            <a:r>
              <a:rPr lang="en-US" sz="1800" dirty="0">
                <a:latin typeface="Myriad Pro"/>
              </a:rPr>
              <a:t>announced </a:t>
            </a:r>
            <a:r>
              <a:rPr lang="en-US" sz="1800" b="1" dirty="0">
                <a:latin typeface="Myriad Pro"/>
              </a:rPr>
              <a:t>14 days in advance</a:t>
            </a:r>
          </a:p>
          <a:p>
            <a:pPr lvl="2">
              <a:spcBef>
                <a:spcPts val="0"/>
              </a:spcBef>
            </a:pPr>
            <a:r>
              <a:rPr lang="en-US" sz="1400" dirty="0">
                <a:latin typeface="Myriad Pro"/>
              </a:rPr>
              <a:t>Are created on the portal using GMT</a:t>
            </a:r>
          </a:p>
        </p:txBody>
      </p:sp>
      <p:sp>
        <p:nvSpPr>
          <p:cNvPr id="4" name="Foliennummernplatzhalter 3"/>
          <p:cNvSpPr>
            <a:spLocks noGrp="1"/>
          </p:cNvSpPr>
          <p:nvPr>
            <p:ph type="sldNum" sz="quarter" idx="12"/>
          </p:nvPr>
        </p:nvSpPr>
        <p:spPr/>
        <p:txBody>
          <a:bodyPr/>
          <a:lstStyle/>
          <a:p>
            <a:fld id="{163F5A94-8458-4F17-AD3C-1A083E20221D}" type="slidenum">
              <a:rPr lang="en-US" smtClean="0"/>
              <a:t>12</a:t>
            </a:fld>
            <a:endParaRPr lang="en-US"/>
          </a:p>
        </p:txBody>
      </p:sp>
    </p:spTree>
    <p:extLst>
      <p:ext uri="{BB962C8B-B14F-4D97-AF65-F5344CB8AC3E}">
        <p14:creationId xmlns:p14="http://schemas.microsoft.com/office/powerpoint/2010/main" val="40774308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21004660">
            <a:off x="424399" y="1480965"/>
            <a:ext cx="1006679" cy="930256"/>
          </a:xfrm>
          <a:prstGeom prst="rect">
            <a:avLst/>
          </a:prstGeom>
        </p:spPr>
      </p:pic>
      <p:sp>
        <p:nvSpPr>
          <p:cNvPr id="2" name="Titel 1"/>
          <p:cNvSpPr>
            <a:spLocks noGrp="1"/>
          </p:cNvSpPr>
          <p:nvPr>
            <p:ph type="title"/>
          </p:nvPr>
        </p:nvSpPr>
        <p:spPr/>
        <p:txBody>
          <a:bodyPr/>
          <a:lstStyle/>
          <a:p>
            <a:r>
              <a:rPr lang="en-US" dirty="0" smtClean="0">
                <a:latin typeface="Myriad Pro"/>
              </a:rPr>
              <a:t>Rules and </a:t>
            </a:r>
            <a:r>
              <a:rPr lang="en-US" dirty="0">
                <a:latin typeface="Myriad Pro"/>
              </a:rPr>
              <a:t>Procedures (</a:t>
            </a:r>
            <a:r>
              <a:rPr lang="en-US" dirty="0" smtClean="0">
                <a:latin typeface="Myriad Pro"/>
              </a:rPr>
              <a:t>II)</a:t>
            </a:r>
            <a:endParaRPr lang="en-US" dirty="0">
              <a:latin typeface="Myriad Pro"/>
            </a:endParaRPr>
          </a:p>
        </p:txBody>
      </p:sp>
      <p:sp>
        <p:nvSpPr>
          <p:cNvPr id="3" name="Inhaltsplatzhalter 2"/>
          <p:cNvSpPr>
            <a:spLocks noGrp="1"/>
          </p:cNvSpPr>
          <p:nvPr>
            <p:ph idx="1"/>
          </p:nvPr>
        </p:nvSpPr>
        <p:spPr>
          <a:xfrm>
            <a:off x="1634146" y="1283501"/>
            <a:ext cx="10316428" cy="4800600"/>
          </a:xfrm>
        </p:spPr>
        <p:txBody>
          <a:bodyPr>
            <a:noAutofit/>
          </a:bodyPr>
          <a:lstStyle/>
          <a:p>
            <a:r>
              <a:rPr lang="en-US" sz="2400" dirty="0">
                <a:latin typeface="Myriad Pro"/>
              </a:rPr>
              <a:t>Steering Committee – Methods and Processes Committee</a:t>
            </a:r>
          </a:p>
          <a:p>
            <a:pPr lvl="1"/>
            <a:r>
              <a:rPr lang="en-US" sz="2000" dirty="0">
                <a:latin typeface="Myriad Pro"/>
              </a:rPr>
              <a:t>oneM2M Partnership Agreement  </a:t>
            </a:r>
            <a:r>
              <a:rPr lang="en-US" sz="1200" dirty="0">
                <a:latin typeface="Myriad Pro"/>
              </a:rPr>
              <a:t>ADM-0002-oneM2M Partnership Agreement V2.0</a:t>
            </a:r>
            <a:endParaRPr lang="en-US" sz="1400" dirty="0">
              <a:latin typeface="Myriad Pro"/>
            </a:endParaRPr>
          </a:p>
          <a:p>
            <a:pPr lvl="2"/>
            <a:r>
              <a:rPr lang="en-US" sz="1600" dirty="0">
                <a:latin typeface="Myriad Pro"/>
              </a:rPr>
              <a:t>Purpose, Scope, Objectives, Intellectual Property Rights and Copyright Ownership </a:t>
            </a:r>
          </a:p>
          <a:p>
            <a:pPr lvl="2"/>
            <a:r>
              <a:rPr lang="en-US" sz="1600" dirty="0">
                <a:latin typeface="Myriad Pro"/>
              </a:rPr>
              <a:t>undertakings and rights to participate in the collaboration </a:t>
            </a:r>
            <a:endParaRPr lang="en-US" sz="1800" dirty="0">
              <a:latin typeface="Myriad Pro"/>
            </a:endParaRPr>
          </a:p>
          <a:p>
            <a:pPr lvl="1"/>
            <a:r>
              <a:rPr lang="en-US" sz="2000" dirty="0">
                <a:latin typeface="Myriad Pro"/>
              </a:rPr>
              <a:t>Working Procedures 	</a:t>
            </a:r>
            <a:r>
              <a:rPr lang="en-US" sz="1400" dirty="0">
                <a:latin typeface="Myriad Pro"/>
              </a:rPr>
              <a:t>ADM-0005-Working Procedures V7.0</a:t>
            </a:r>
            <a:endParaRPr lang="en-US" sz="1600" dirty="0">
              <a:latin typeface="Myriad Pro"/>
            </a:endParaRPr>
          </a:p>
          <a:p>
            <a:pPr lvl="2"/>
            <a:r>
              <a:rPr lang="en-US" sz="1600" dirty="0">
                <a:latin typeface="Myriad Pro"/>
              </a:rPr>
              <a:t>Structure, SC, TP, WGs, Work </a:t>
            </a:r>
            <a:r>
              <a:rPr lang="en-US" sz="1600" dirty="0" err="1">
                <a:latin typeface="Myriad Pro"/>
              </a:rPr>
              <a:t>Programme</a:t>
            </a:r>
            <a:r>
              <a:rPr lang="en-US" sz="1600" dirty="0">
                <a:latin typeface="Myriad Pro"/>
              </a:rPr>
              <a:t> and Technical Coordination, deliverables, external relations, guidance on meeting organization, </a:t>
            </a:r>
            <a:r>
              <a:rPr lang="en-US" sz="1600" b="1" dirty="0">
                <a:latin typeface="Myriad Pro"/>
              </a:rPr>
              <a:t>voting</a:t>
            </a:r>
            <a:r>
              <a:rPr lang="en-US" sz="1600" dirty="0">
                <a:latin typeface="Myriad Pro"/>
              </a:rPr>
              <a:t> …</a:t>
            </a:r>
          </a:p>
          <a:p>
            <a:pPr lvl="1"/>
            <a:r>
              <a:rPr lang="en-US" sz="2000" dirty="0">
                <a:latin typeface="Myriad Pro"/>
              </a:rPr>
              <a:t>oneM2M Drafting Rules </a:t>
            </a:r>
            <a:r>
              <a:rPr lang="en-US" sz="1400" dirty="0">
                <a:latin typeface="Myriad Pro"/>
              </a:rPr>
              <a:t>ADM-0003-oneM2M Drafting Rules V1.0</a:t>
            </a:r>
          </a:p>
          <a:p>
            <a:pPr lvl="2"/>
            <a:r>
              <a:rPr lang="en-US" sz="1600" dirty="0">
                <a:latin typeface="Myriad Pro"/>
              </a:rPr>
              <a:t>applicable to Technical Specifications and Technical Reports that are delivered to the Partners Type 1 for potential transposition</a:t>
            </a:r>
          </a:p>
          <a:p>
            <a:pPr lvl="2"/>
            <a:r>
              <a:rPr lang="en-US" sz="1600" dirty="0">
                <a:latin typeface="Myriad Pro"/>
              </a:rPr>
              <a:t>Use of normative language </a:t>
            </a:r>
            <a:r>
              <a:rPr lang="en-US" sz="1600" b="1" dirty="0">
                <a:latin typeface="Myriad Pro"/>
              </a:rPr>
              <a:t>Shall</a:t>
            </a:r>
            <a:r>
              <a:rPr lang="en-US" sz="1600" dirty="0">
                <a:latin typeface="Myriad Pro"/>
              </a:rPr>
              <a:t>, </a:t>
            </a:r>
            <a:r>
              <a:rPr lang="en-US" sz="1600" b="1" dirty="0">
                <a:latin typeface="Myriad Pro"/>
              </a:rPr>
              <a:t>May</a:t>
            </a:r>
            <a:r>
              <a:rPr lang="en-US" sz="1600" dirty="0">
                <a:latin typeface="Myriad Pro"/>
              </a:rPr>
              <a:t>, </a:t>
            </a:r>
            <a:r>
              <a:rPr lang="en-US" sz="1600" b="1" dirty="0">
                <a:latin typeface="Myriad Pro"/>
              </a:rPr>
              <a:t>Should</a:t>
            </a:r>
            <a:r>
              <a:rPr lang="en-US" sz="1600" dirty="0">
                <a:latin typeface="Myriad Pro"/>
              </a:rPr>
              <a:t> </a:t>
            </a:r>
          </a:p>
          <a:p>
            <a:endParaRPr lang="en-US" sz="2400" dirty="0">
              <a:latin typeface="Myriad Pro"/>
            </a:endParaRPr>
          </a:p>
          <a:p>
            <a:r>
              <a:rPr lang="en-US" sz="2400" dirty="0">
                <a:latin typeface="Myriad Pro"/>
              </a:rPr>
              <a:t>Technical Plenary – Method of Work Committee</a:t>
            </a:r>
          </a:p>
          <a:p>
            <a:pPr lvl="1"/>
            <a:r>
              <a:rPr lang="en-US" sz="2000" dirty="0">
                <a:latin typeface="Myriad Pro"/>
              </a:rPr>
              <a:t>Method of Work  </a:t>
            </a:r>
            <a:r>
              <a:rPr lang="en-US" sz="1400" dirty="0">
                <a:latin typeface="Myriad Pro"/>
              </a:rPr>
              <a:t>ADM-0004-Method of Work V1.4.1</a:t>
            </a:r>
            <a:endParaRPr lang="en-US" sz="1600" dirty="0">
              <a:latin typeface="Myriad Pro"/>
            </a:endParaRPr>
          </a:p>
          <a:p>
            <a:pPr lvl="2"/>
            <a:r>
              <a:rPr lang="en-US" sz="1600" dirty="0">
                <a:latin typeface="Myriad Pro"/>
              </a:rPr>
              <a:t>Handling Deliverables, Deliverables and Release Management, conducting a meeting, Work Items and CR through Releases: Guidelines, Test Event Requirements, Technical Forum on the oneM2M website, Meeting Guidelines, Annex A - Rapporteurs Checklist for Draft Deliverables</a:t>
            </a:r>
          </a:p>
        </p:txBody>
      </p:sp>
      <p:pic>
        <p:nvPicPr>
          <p:cNvPr id="6" name="Grafik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2055" y="2201784"/>
            <a:ext cx="918756" cy="1313845"/>
          </a:xfrm>
          <a:prstGeom prst="rect">
            <a:avLst/>
          </a:prstGeom>
        </p:spPr>
      </p:pic>
      <p:pic>
        <p:nvPicPr>
          <p:cNvPr id="7" name="Grafik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0484608">
            <a:off x="648023" y="3064985"/>
            <a:ext cx="948062" cy="1358489"/>
          </a:xfrm>
          <a:prstGeom prst="rect">
            <a:avLst/>
          </a:prstGeom>
        </p:spPr>
      </p:pic>
      <p:pic>
        <p:nvPicPr>
          <p:cNvPr id="8" name="Grafik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961" y="4910312"/>
            <a:ext cx="1024185" cy="1453515"/>
          </a:xfrm>
          <a:prstGeom prst="rect">
            <a:avLst/>
          </a:prstGeom>
        </p:spPr>
      </p:pic>
      <p:sp>
        <p:nvSpPr>
          <p:cNvPr id="9" name="Foliennummernplatzhalter 8"/>
          <p:cNvSpPr>
            <a:spLocks noGrp="1"/>
          </p:cNvSpPr>
          <p:nvPr>
            <p:ph type="sldNum" sz="quarter" idx="12"/>
          </p:nvPr>
        </p:nvSpPr>
        <p:spPr/>
        <p:txBody>
          <a:bodyPr/>
          <a:lstStyle/>
          <a:p>
            <a:fld id="{163F5A94-8458-4F17-AD3C-1A083E20221D}" type="slidenum">
              <a:rPr lang="en-US" smtClean="0"/>
              <a:t>13</a:t>
            </a:fld>
            <a:endParaRPr lang="en-US"/>
          </a:p>
        </p:txBody>
      </p:sp>
    </p:spTree>
    <p:extLst>
      <p:ext uri="{BB962C8B-B14F-4D97-AF65-F5344CB8AC3E}">
        <p14:creationId xmlns:p14="http://schemas.microsoft.com/office/powerpoint/2010/main" val="3577674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hlinkClick r:id="rId2"/>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859741">
            <a:off x="531669" y="1981923"/>
            <a:ext cx="1942413" cy="3210551"/>
          </a:xfrm>
          <a:prstGeom prst="rect">
            <a:avLst/>
          </a:prstGeom>
        </p:spPr>
      </p:pic>
      <p:sp>
        <p:nvSpPr>
          <p:cNvPr id="2" name="Titel 1"/>
          <p:cNvSpPr>
            <a:spLocks noGrp="1"/>
          </p:cNvSpPr>
          <p:nvPr>
            <p:ph type="title"/>
          </p:nvPr>
        </p:nvSpPr>
        <p:spPr/>
        <p:txBody>
          <a:bodyPr/>
          <a:lstStyle/>
          <a:p>
            <a:r>
              <a:rPr lang="en-US" dirty="0" smtClean="0">
                <a:latin typeface="Myriad Pro"/>
              </a:rPr>
              <a:t>Technical Plenary Approves</a:t>
            </a:r>
            <a:endParaRPr lang="en-US" dirty="0">
              <a:latin typeface="Myriad Pro"/>
            </a:endParaRPr>
          </a:p>
        </p:txBody>
      </p:sp>
      <p:sp>
        <p:nvSpPr>
          <p:cNvPr id="3" name="Inhaltsplatzhalter 2"/>
          <p:cNvSpPr>
            <a:spLocks noGrp="1"/>
          </p:cNvSpPr>
          <p:nvPr>
            <p:ph idx="1"/>
          </p:nvPr>
        </p:nvSpPr>
        <p:spPr>
          <a:xfrm>
            <a:off x="2453489" y="1463691"/>
            <a:ext cx="9491324" cy="4525963"/>
          </a:xfrm>
        </p:spPr>
        <p:txBody>
          <a:bodyPr>
            <a:noAutofit/>
          </a:bodyPr>
          <a:lstStyle/>
          <a:p>
            <a:pPr>
              <a:spcBef>
                <a:spcPts val="600"/>
              </a:spcBef>
            </a:pPr>
            <a:r>
              <a:rPr lang="en-US" sz="2400" dirty="0">
                <a:latin typeface="Myriad Pro"/>
              </a:rPr>
              <a:t>Work Item </a:t>
            </a:r>
          </a:p>
          <a:p>
            <a:pPr lvl="1">
              <a:spcBef>
                <a:spcPts val="0"/>
              </a:spcBef>
            </a:pPr>
            <a:r>
              <a:rPr lang="en-US" sz="1800" dirty="0">
                <a:latin typeface="Myriad Pro"/>
              </a:rPr>
              <a:t>documented record of a specific technical activity</a:t>
            </a:r>
          </a:p>
          <a:p>
            <a:pPr lvl="1">
              <a:spcBef>
                <a:spcPts val="0"/>
              </a:spcBef>
            </a:pPr>
            <a:r>
              <a:rPr lang="en-US" sz="1800" dirty="0">
                <a:latin typeface="Myriad Pro"/>
              </a:rPr>
              <a:t>Technical scope of output deliverables (TSs, TRs) and their impact</a:t>
            </a:r>
          </a:p>
          <a:p>
            <a:pPr lvl="1">
              <a:spcBef>
                <a:spcPts val="0"/>
              </a:spcBef>
            </a:pPr>
            <a:r>
              <a:rPr lang="en-US" sz="1800" dirty="0">
                <a:latin typeface="Myriad Pro"/>
              </a:rPr>
              <a:t>Four supporting companies (minimum)</a:t>
            </a:r>
          </a:p>
          <a:p>
            <a:pPr lvl="1">
              <a:spcBef>
                <a:spcPts val="0"/>
              </a:spcBef>
            </a:pPr>
            <a:r>
              <a:rPr lang="en-US" sz="1800" dirty="0">
                <a:latin typeface="Myriad Pro"/>
              </a:rPr>
              <a:t>Rapporteur, may be assisted by editor(s) as needed</a:t>
            </a:r>
          </a:p>
          <a:p>
            <a:pPr lvl="1">
              <a:spcBef>
                <a:spcPts val="0"/>
              </a:spcBef>
            </a:pPr>
            <a:r>
              <a:rPr lang="en-US" sz="1800" dirty="0">
                <a:latin typeface="Myriad Pro"/>
              </a:rPr>
              <a:t>TS and TR development cycle </a:t>
            </a:r>
          </a:p>
          <a:p>
            <a:pPr lvl="2">
              <a:spcBef>
                <a:spcPts val="0"/>
              </a:spcBef>
            </a:pPr>
            <a:r>
              <a:rPr lang="en-US" sz="1400" dirty="0">
                <a:latin typeface="Myriad Pro"/>
              </a:rPr>
              <a:t>Milestones defined in WI: start, change control, freeze, approval</a:t>
            </a:r>
          </a:p>
          <a:p>
            <a:pPr>
              <a:spcBef>
                <a:spcPts val="1200"/>
              </a:spcBef>
            </a:pPr>
            <a:r>
              <a:rPr lang="en-US" sz="2400" dirty="0">
                <a:latin typeface="Myriad Pro"/>
              </a:rPr>
              <a:t>Technical Specifications / Technical Reports </a:t>
            </a:r>
            <a:r>
              <a:rPr lang="en-US" sz="2400" dirty="0" smtClean="0">
                <a:latin typeface="Myriad Pro"/>
              </a:rPr>
              <a:t>=&gt; </a:t>
            </a:r>
            <a:r>
              <a:rPr lang="en-US" sz="2400" dirty="0">
                <a:latin typeface="Myriad Pro"/>
              </a:rPr>
              <a:t>Release</a:t>
            </a:r>
          </a:p>
          <a:p>
            <a:pPr lvl="1">
              <a:spcBef>
                <a:spcPts val="0"/>
              </a:spcBef>
            </a:pPr>
            <a:r>
              <a:rPr lang="en-US" sz="1800" dirty="0">
                <a:latin typeface="Myriad Pro"/>
              </a:rPr>
              <a:t>Once approved only the change control applies to progress TSs, TRs</a:t>
            </a:r>
          </a:p>
          <a:p>
            <a:pPr lvl="1">
              <a:spcBef>
                <a:spcPts val="0"/>
              </a:spcBef>
            </a:pPr>
            <a:r>
              <a:rPr lang="en-US" sz="1800" dirty="0">
                <a:latin typeface="Myriad Pro"/>
              </a:rPr>
              <a:t>A set of deliverables (TSs, TRs) which is technically consistent at the time of the freeze is called a </a:t>
            </a:r>
            <a:r>
              <a:rPr lang="en-US" sz="1800" b="1" dirty="0">
                <a:latin typeface="Myriad Pro"/>
              </a:rPr>
              <a:t>Release</a:t>
            </a:r>
            <a:r>
              <a:rPr lang="en-US" sz="1800" dirty="0">
                <a:latin typeface="Myriad Pro"/>
              </a:rPr>
              <a:t> </a:t>
            </a:r>
          </a:p>
          <a:p>
            <a:pPr lvl="2">
              <a:spcBef>
                <a:spcPts val="0"/>
              </a:spcBef>
            </a:pPr>
            <a:r>
              <a:rPr lang="en-US" sz="1400" dirty="0">
                <a:latin typeface="Myriad Pro"/>
              </a:rPr>
              <a:t>A new release is triggered by approval of a CR to the new release</a:t>
            </a:r>
          </a:p>
          <a:p>
            <a:pPr lvl="1">
              <a:spcBef>
                <a:spcPts val="0"/>
              </a:spcBef>
            </a:pPr>
            <a:r>
              <a:rPr lang="en-US" sz="1800" dirty="0">
                <a:latin typeface="Myriad Pro"/>
              </a:rPr>
              <a:t>Release freeze</a:t>
            </a:r>
          </a:p>
          <a:p>
            <a:pPr lvl="2">
              <a:spcBef>
                <a:spcPts val="0"/>
              </a:spcBef>
            </a:pPr>
            <a:r>
              <a:rPr lang="en-US" sz="1400" dirty="0">
                <a:latin typeface="Myriad Pro"/>
              </a:rPr>
              <a:t>A Technical Plenary (TP) action on a Release, restricting further technical input to essential changes and corrections</a:t>
            </a:r>
          </a:p>
          <a:p>
            <a:pPr>
              <a:spcBef>
                <a:spcPts val="1200"/>
              </a:spcBef>
            </a:pPr>
            <a:r>
              <a:rPr lang="en-US" sz="2400" dirty="0">
                <a:latin typeface="Myriad Pro"/>
              </a:rPr>
              <a:t>Ratification</a:t>
            </a:r>
          </a:p>
          <a:p>
            <a:pPr lvl="1">
              <a:spcBef>
                <a:spcPts val="0"/>
              </a:spcBef>
            </a:pPr>
            <a:r>
              <a:rPr lang="en-US" sz="1800" dirty="0">
                <a:latin typeface="Myriad Pro"/>
              </a:rPr>
              <a:t>the approved deliverable is available to the Partners for publication</a:t>
            </a:r>
          </a:p>
        </p:txBody>
      </p:sp>
      <p:sp>
        <p:nvSpPr>
          <p:cNvPr id="4" name="Textfeld 3"/>
          <p:cNvSpPr txBox="1"/>
          <p:nvPr/>
        </p:nvSpPr>
        <p:spPr>
          <a:xfrm>
            <a:off x="9629756" y="6262043"/>
            <a:ext cx="2315057" cy="230832"/>
          </a:xfrm>
          <a:prstGeom prst="rect">
            <a:avLst/>
          </a:prstGeom>
          <a:noFill/>
        </p:spPr>
        <p:txBody>
          <a:bodyPr wrap="none" rtlCol="0">
            <a:spAutoFit/>
          </a:bodyPr>
          <a:lstStyle/>
          <a:p>
            <a:r>
              <a:rPr lang="en-US" sz="900" dirty="0"/>
              <a:t>Source: ADM-0004-Method_of_work-V1_4_1</a:t>
            </a:r>
          </a:p>
        </p:txBody>
      </p:sp>
      <p:sp>
        <p:nvSpPr>
          <p:cNvPr id="6" name="Textfeld 5"/>
          <p:cNvSpPr txBox="1"/>
          <p:nvPr/>
        </p:nvSpPr>
        <p:spPr>
          <a:xfrm rot="20871338">
            <a:off x="739700" y="3785357"/>
            <a:ext cx="1905001" cy="707886"/>
          </a:xfrm>
          <a:prstGeom prst="rect">
            <a:avLst/>
          </a:prstGeom>
          <a:noFill/>
        </p:spPr>
        <p:txBody>
          <a:bodyPr wrap="square" rtlCol="0">
            <a:spAutoFit/>
          </a:bodyPr>
          <a:lstStyle/>
          <a:p>
            <a:pPr lvl="0" eaLnBrk="0" hangingPunct="0">
              <a:spcBef>
                <a:spcPct val="20000"/>
              </a:spcBef>
            </a:pPr>
            <a:r>
              <a:rPr lang="en-US" sz="1600" dirty="0">
                <a:solidFill>
                  <a:prstClr val="black"/>
                </a:solidFill>
                <a:latin typeface="Myriad Pro"/>
              </a:rPr>
              <a:t>Work </a:t>
            </a:r>
            <a:r>
              <a:rPr lang="en-US" sz="1600" dirty="0" err="1">
                <a:solidFill>
                  <a:prstClr val="black"/>
                </a:solidFill>
                <a:latin typeface="Myriad Pro"/>
              </a:rPr>
              <a:t>Programme</a:t>
            </a:r>
            <a:r>
              <a:rPr lang="en-US" sz="1600" dirty="0">
                <a:solidFill>
                  <a:prstClr val="black"/>
                </a:solidFill>
                <a:latin typeface="Myriad Pro"/>
              </a:rPr>
              <a:t>: </a:t>
            </a:r>
            <a:r>
              <a:rPr lang="en-US" sz="1200" dirty="0">
                <a:solidFill>
                  <a:srgbClr val="C00000"/>
                </a:solidFill>
                <a:latin typeface="Myriad Pro"/>
              </a:rPr>
              <a:t>documented record of all technical activities </a:t>
            </a:r>
            <a:endParaRPr lang="en-US" sz="1600" dirty="0">
              <a:solidFill>
                <a:srgbClr val="C00000"/>
              </a:solidFill>
              <a:latin typeface="Myriad Pro"/>
            </a:endParaRPr>
          </a:p>
        </p:txBody>
      </p:sp>
      <p:sp>
        <p:nvSpPr>
          <p:cNvPr id="8" name="Foliennummernplatzhalter 7"/>
          <p:cNvSpPr>
            <a:spLocks noGrp="1"/>
          </p:cNvSpPr>
          <p:nvPr>
            <p:ph type="sldNum" sz="quarter" idx="12"/>
          </p:nvPr>
        </p:nvSpPr>
        <p:spPr/>
        <p:txBody>
          <a:bodyPr/>
          <a:lstStyle/>
          <a:p>
            <a:fld id="{163F5A94-8458-4F17-AD3C-1A083E20221D}" type="slidenum">
              <a:rPr lang="en-US" smtClean="0"/>
              <a:t>14</a:t>
            </a:fld>
            <a:endParaRPr lang="en-US"/>
          </a:p>
        </p:txBody>
      </p:sp>
    </p:spTree>
    <p:extLst>
      <p:ext uri="{BB962C8B-B14F-4D97-AF65-F5344CB8AC3E}">
        <p14:creationId xmlns:p14="http://schemas.microsoft.com/office/powerpoint/2010/main" val="40843883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986" y="1371601"/>
            <a:ext cx="10929908" cy="3770064"/>
          </a:xfrm>
          <a:prstGeom prst="rect">
            <a:avLst/>
          </a:prstGeom>
        </p:spPr>
      </p:pic>
      <p:sp>
        <p:nvSpPr>
          <p:cNvPr id="6" name="Textfeld 5"/>
          <p:cNvSpPr txBox="1"/>
          <p:nvPr/>
        </p:nvSpPr>
        <p:spPr>
          <a:xfrm rot="21419025">
            <a:off x="9929124" y="3901604"/>
            <a:ext cx="1061894" cy="369332"/>
          </a:xfrm>
          <a:prstGeom prst="rect">
            <a:avLst/>
          </a:prstGeom>
          <a:noFill/>
        </p:spPr>
        <p:txBody>
          <a:bodyPr wrap="none" rtlCol="0">
            <a:spAutoFit/>
          </a:bodyPr>
          <a:lstStyle/>
          <a:p>
            <a:r>
              <a:rPr lang="en-US" dirty="0"/>
              <a:t>Meetings</a:t>
            </a:r>
          </a:p>
        </p:txBody>
      </p:sp>
      <p:sp>
        <p:nvSpPr>
          <p:cNvPr id="8" name="Textfeld 7"/>
          <p:cNvSpPr txBox="1"/>
          <p:nvPr/>
        </p:nvSpPr>
        <p:spPr>
          <a:xfrm>
            <a:off x="6243873" y="4676138"/>
            <a:ext cx="2019592" cy="369332"/>
          </a:xfrm>
          <a:prstGeom prst="rect">
            <a:avLst/>
          </a:prstGeom>
          <a:noFill/>
        </p:spPr>
        <p:txBody>
          <a:bodyPr wrap="none" rtlCol="0">
            <a:spAutoFit/>
          </a:bodyPr>
          <a:lstStyle/>
          <a:p>
            <a:r>
              <a:rPr lang="en-US" dirty="0"/>
              <a:t>Input Contributions</a:t>
            </a:r>
          </a:p>
        </p:txBody>
      </p:sp>
      <p:sp>
        <p:nvSpPr>
          <p:cNvPr id="9" name="Textfeld 8"/>
          <p:cNvSpPr txBox="1"/>
          <p:nvPr/>
        </p:nvSpPr>
        <p:spPr>
          <a:xfrm rot="19198769">
            <a:off x="8942043" y="2938552"/>
            <a:ext cx="1699376" cy="369332"/>
          </a:xfrm>
          <a:prstGeom prst="rect">
            <a:avLst/>
          </a:prstGeom>
          <a:noFill/>
        </p:spPr>
        <p:txBody>
          <a:bodyPr wrap="none" rtlCol="0">
            <a:spAutoFit/>
          </a:bodyPr>
          <a:lstStyle/>
          <a:p>
            <a:r>
              <a:rPr lang="en-US" dirty="0"/>
              <a:t>Working Groups</a:t>
            </a:r>
          </a:p>
        </p:txBody>
      </p:sp>
      <p:sp>
        <p:nvSpPr>
          <p:cNvPr id="10" name="Textfeld 9"/>
          <p:cNvSpPr txBox="1"/>
          <p:nvPr/>
        </p:nvSpPr>
        <p:spPr>
          <a:xfrm rot="790091">
            <a:off x="6931020" y="4030480"/>
            <a:ext cx="1234120" cy="369332"/>
          </a:xfrm>
          <a:prstGeom prst="rect">
            <a:avLst/>
          </a:prstGeom>
          <a:noFill/>
        </p:spPr>
        <p:txBody>
          <a:bodyPr wrap="none" rtlCol="0">
            <a:spAutoFit/>
          </a:bodyPr>
          <a:lstStyle/>
          <a:p>
            <a:r>
              <a:rPr lang="en-US" dirty="0"/>
              <a:t>documents</a:t>
            </a:r>
          </a:p>
        </p:txBody>
      </p:sp>
      <p:sp>
        <p:nvSpPr>
          <p:cNvPr id="11" name="Textfeld 10"/>
          <p:cNvSpPr txBox="1"/>
          <p:nvPr/>
        </p:nvSpPr>
        <p:spPr>
          <a:xfrm>
            <a:off x="9325935" y="4773999"/>
            <a:ext cx="2383153" cy="369332"/>
          </a:xfrm>
          <a:prstGeom prst="rect">
            <a:avLst/>
          </a:prstGeom>
          <a:noFill/>
        </p:spPr>
        <p:txBody>
          <a:bodyPr wrap="none" rtlCol="0">
            <a:spAutoFit/>
          </a:bodyPr>
          <a:lstStyle/>
          <a:p>
            <a:r>
              <a:rPr lang="en-US" dirty="0"/>
              <a:t>Technical Specifications</a:t>
            </a:r>
          </a:p>
        </p:txBody>
      </p:sp>
      <p:sp>
        <p:nvSpPr>
          <p:cNvPr id="15" name="Textfeld 14"/>
          <p:cNvSpPr txBox="1"/>
          <p:nvPr/>
        </p:nvSpPr>
        <p:spPr>
          <a:xfrm>
            <a:off x="9740763" y="4375716"/>
            <a:ext cx="2088200" cy="369332"/>
          </a:xfrm>
          <a:prstGeom prst="rect">
            <a:avLst/>
          </a:prstGeom>
          <a:noFill/>
        </p:spPr>
        <p:txBody>
          <a:bodyPr wrap="none" rtlCol="0">
            <a:spAutoFit/>
          </a:bodyPr>
          <a:lstStyle/>
          <a:p>
            <a:r>
              <a:rPr lang="en-US" dirty="0"/>
              <a:t>meeting registration</a:t>
            </a:r>
          </a:p>
        </p:txBody>
      </p:sp>
      <p:sp>
        <p:nvSpPr>
          <p:cNvPr id="18" name="Rechteck 17"/>
          <p:cNvSpPr/>
          <p:nvPr/>
        </p:nvSpPr>
        <p:spPr>
          <a:xfrm>
            <a:off x="334696" y="841803"/>
            <a:ext cx="3581400" cy="276999"/>
          </a:xfrm>
          <a:prstGeom prst="rect">
            <a:avLst/>
          </a:prstGeom>
        </p:spPr>
        <p:txBody>
          <a:bodyPr wrap="square">
            <a:spAutoFit/>
          </a:bodyPr>
          <a:lstStyle/>
          <a:p>
            <a:r>
              <a:rPr lang="en-US" sz="1200" dirty="0">
                <a:hlinkClick r:id="rId3"/>
              </a:rPr>
              <a:t>http://member.onem2m.org/WebSite/homepage.aspx</a:t>
            </a:r>
            <a:endParaRPr lang="en-US" sz="1200" dirty="0"/>
          </a:p>
        </p:txBody>
      </p:sp>
      <p:sp>
        <p:nvSpPr>
          <p:cNvPr id="20" name="Textfeld 19"/>
          <p:cNvSpPr txBox="1"/>
          <p:nvPr/>
        </p:nvSpPr>
        <p:spPr>
          <a:xfrm>
            <a:off x="6960473" y="5317578"/>
            <a:ext cx="1121717" cy="369332"/>
          </a:xfrm>
          <a:prstGeom prst="rect">
            <a:avLst/>
          </a:prstGeom>
          <a:noFill/>
        </p:spPr>
        <p:txBody>
          <a:bodyPr wrap="none" rtlCol="0">
            <a:spAutoFit/>
          </a:bodyPr>
          <a:lstStyle/>
          <a:p>
            <a:r>
              <a:rPr lang="en-US" dirty="0"/>
              <a:t>templates</a:t>
            </a:r>
          </a:p>
        </p:txBody>
      </p:sp>
      <p:sp>
        <p:nvSpPr>
          <p:cNvPr id="22" name="Textfeld 21"/>
          <p:cNvSpPr txBox="1"/>
          <p:nvPr/>
        </p:nvSpPr>
        <p:spPr>
          <a:xfrm rot="2769809">
            <a:off x="7115143" y="2906658"/>
            <a:ext cx="1745093" cy="369332"/>
          </a:xfrm>
          <a:prstGeom prst="rect">
            <a:avLst/>
          </a:prstGeom>
          <a:noFill/>
        </p:spPr>
        <p:txBody>
          <a:bodyPr wrap="none" rtlCol="0">
            <a:spAutoFit/>
          </a:bodyPr>
          <a:lstStyle/>
          <a:p>
            <a:r>
              <a:rPr lang="en-US" dirty="0"/>
              <a:t>work item status</a:t>
            </a:r>
          </a:p>
        </p:txBody>
      </p:sp>
      <p:sp>
        <p:nvSpPr>
          <p:cNvPr id="23" name="Textfeld 22"/>
          <p:cNvSpPr txBox="1"/>
          <p:nvPr/>
        </p:nvSpPr>
        <p:spPr>
          <a:xfrm>
            <a:off x="9314984" y="5341539"/>
            <a:ext cx="1825308" cy="369332"/>
          </a:xfrm>
          <a:prstGeom prst="rect">
            <a:avLst/>
          </a:prstGeom>
          <a:noFill/>
        </p:spPr>
        <p:txBody>
          <a:bodyPr wrap="none" rtlCol="0">
            <a:spAutoFit/>
          </a:bodyPr>
          <a:lstStyle/>
          <a:p>
            <a:r>
              <a:rPr lang="en-US" dirty="0"/>
              <a:t>Technical Reports</a:t>
            </a:r>
          </a:p>
        </p:txBody>
      </p:sp>
      <p:sp>
        <p:nvSpPr>
          <p:cNvPr id="26" name="Textfeld 25"/>
          <p:cNvSpPr txBox="1"/>
          <p:nvPr/>
        </p:nvSpPr>
        <p:spPr>
          <a:xfrm rot="2155114">
            <a:off x="7103570" y="3442676"/>
            <a:ext cx="1223605" cy="369332"/>
          </a:xfrm>
          <a:prstGeom prst="rect">
            <a:avLst/>
          </a:prstGeom>
          <a:noFill/>
        </p:spPr>
        <p:txBody>
          <a:bodyPr wrap="none" rtlCol="0">
            <a:spAutoFit/>
          </a:bodyPr>
          <a:lstStyle/>
          <a:p>
            <a:r>
              <a:rPr lang="en-US" dirty="0"/>
              <a:t>work items</a:t>
            </a:r>
          </a:p>
        </p:txBody>
      </p:sp>
      <p:sp>
        <p:nvSpPr>
          <p:cNvPr id="27" name="Textfeld 26"/>
          <p:cNvSpPr txBox="1"/>
          <p:nvPr/>
        </p:nvSpPr>
        <p:spPr>
          <a:xfrm rot="19999847">
            <a:off x="9403279" y="3342220"/>
            <a:ext cx="1838452" cy="369332"/>
          </a:xfrm>
          <a:prstGeom prst="rect">
            <a:avLst/>
          </a:prstGeom>
          <a:noFill/>
        </p:spPr>
        <p:txBody>
          <a:bodyPr wrap="none" rtlCol="0">
            <a:spAutoFit/>
          </a:bodyPr>
          <a:lstStyle/>
          <a:p>
            <a:r>
              <a:rPr lang="en-US" dirty="0"/>
              <a:t>Work </a:t>
            </a:r>
            <a:r>
              <a:rPr lang="en-US" dirty="0" err="1"/>
              <a:t>programme</a:t>
            </a:r>
            <a:endParaRPr lang="en-US" dirty="0"/>
          </a:p>
        </p:txBody>
      </p:sp>
      <p:sp>
        <p:nvSpPr>
          <p:cNvPr id="28" name="Textfeld 27"/>
          <p:cNvSpPr txBox="1"/>
          <p:nvPr/>
        </p:nvSpPr>
        <p:spPr>
          <a:xfrm>
            <a:off x="8065900" y="5695735"/>
            <a:ext cx="1294585" cy="369332"/>
          </a:xfrm>
          <a:prstGeom prst="rect">
            <a:avLst/>
          </a:prstGeom>
          <a:noFill/>
        </p:spPr>
        <p:txBody>
          <a:bodyPr wrap="none" rtlCol="0">
            <a:spAutoFit/>
          </a:bodyPr>
          <a:lstStyle/>
          <a:p>
            <a:r>
              <a:rPr lang="en-US" dirty="0"/>
              <a:t>Mailing lists</a:t>
            </a:r>
          </a:p>
        </p:txBody>
      </p:sp>
      <p:sp>
        <p:nvSpPr>
          <p:cNvPr id="29" name="Textfeld 28"/>
          <p:cNvSpPr txBox="1"/>
          <p:nvPr/>
        </p:nvSpPr>
        <p:spPr>
          <a:xfrm rot="4354693">
            <a:off x="8250678" y="2934219"/>
            <a:ext cx="1026243" cy="369332"/>
          </a:xfrm>
          <a:prstGeom prst="rect">
            <a:avLst/>
          </a:prstGeom>
          <a:noFill/>
        </p:spPr>
        <p:txBody>
          <a:bodyPr wrap="none" rtlCol="0">
            <a:spAutoFit/>
          </a:bodyPr>
          <a:lstStyle/>
          <a:p>
            <a:r>
              <a:rPr lang="en-US" dirty="0"/>
              <a:t>Elections</a:t>
            </a:r>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11398" y="3556993"/>
            <a:ext cx="1822672" cy="2284524"/>
          </a:xfrm>
          <a:prstGeom prst="rect">
            <a:avLst/>
          </a:prstGeom>
        </p:spPr>
      </p:pic>
      <p:sp>
        <p:nvSpPr>
          <p:cNvPr id="3" name="Foliennummernplatzhalter 2"/>
          <p:cNvSpPr>
            <a:spLocks noGrp="1"/>
          </p:cNvSpPr>
          <p:nvPr>
            <p:ph type="sldNum" sz="quarter" idx="12"/>
          </p:nvPr>
        </p:nvSpPr>
        <p:spPr/>
        <p:txBody>
          <a:bodyPr/>
          <a:lstStyle/>
          <a:p>
            <a:fld id="{163F5A94-8458-4F17-AD3C-1A083E20221D}" type="slidenum">
              <a:rPr lang="en-US" smtClean="0"/>
              <a:t>15</a:t>
            </a:fld>
            <a:endParaRPr lang="en-US"/>
          </a:p>
        </p:txBody>
      </p:sp>
      <p:sp>
        <p:nvSpPr>
          <p:cNvPr id="4" name="Titel 3"/>
          <p:cNvSpPr>
            <a:spLocks noGrp="1"/>
          </p:cNvSpPr>
          <p:nvPr>
            <p:ph type="title"/>
          </p:nvPr>
        </p:nvSpPr>
        <p:spPr/>
        <p:txBody>
          <a:bodyPr/>
          <a:lstStyle/>
          <a:p>
            <a:r>
              <a:rPr lang="en-US" dirty="0" smtClean="0"/>
              <a:t>Members’ Portal</a:t>
            </a:r>
            <a:endParaRPr lang="en-US" dirty="0"/>
          </a:p>
        </p:txBody>
      </p:sp>
    </p:spTree>
    <p:extLst>
      <p:ext uri="{BB962C8B-B14F-4D97-AF65-F5344CB8AC3E}">
        <p14:creationId xmlns:p14="http://schemas.microsoft.com/office/powerpoint/2010/main" val="2456591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nvSpPr>
        <p:spPr bwMode="auto">
          <a:xfrm>
            <a:off x="2012425" y="6248400"/>
            <a:ext cx="8229600" cy="609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1200" kern="1200" smtClean="0">
                <a:solidFill>
                  <a:srgbClr val="898989"/>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a:lstStyle>
          <a:p>
            <a:pPr algn="l"/>
            <a:r>
              <a:rPr lang="en-GB" altLang="en-US" dirty="0">
                <a:latin typeface="Myriad pro"/>
              </a:rPr>
              <a:t>© 2018 oneM2M Partners</a:t>
            </a:r>
          </a:p>
          <a:p>
            <a:pPr algn="ctr"/>
            <a:r>
              <a:rPr lang="en-GB" altLang="en-US" dirty="0">
                <a:latin typeface="Myriad pro"/>
              </a:rPr>
              <a:t>TP-2018-0012-Newbies_Session</a:t>
            </a:r>
          </a:p>
          <a:p>
            <a:fld id="{D727C712-1A26-4A8C-9A35-F76A40386403}" type="slidenum">
              <a:rPr lang="en-US" altLang="en-US">
                <a:latin typeface="Myriad pro"/>
              </a:rPr>
              <a:t>16</a:t>
            </a:fld>
            <a:endParaRPr lang="en-US" altLang="en-US" dirty="0">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1000" y="1233090"/>
            <a:ext cx="3886200" cy="5004773"/>
          </a:xfrm>
          <a:prstGeom prst="rect">
            <a:avLst/>
          </a:prstGeom>
          <a:noFill/>
        </p:spPr>
      </p:pic>
      <p:sp>
        <p:nvSpPr>
          <p:cNvPr id="2" name="Foliennummernplatzhalter 1"/>
          <p:cNvSpPr>
            <a:spLocks noGrp="1"/>
          </p:cNvSpPr>
          <p:nvPr>
            <p:ph type="sldNum" sz="quarter" idx="12"/>
          </p:nvPr>
        </p:nvSpPr>
        <p:spPr/>
        <p:txBody>
          <a:bodyPr/>
          <a:lstStyle/>
          <a:p>
            <a:fld id="{163F5A94-8458-4F17-AD3C-1A083E20221D}" type="slidenum">
              <a:rPr lang="en-US" smtClean="0"/>
              <a:t>16</a:t>
            </a:fld>
            <a:endParaRPr lang="en-US"/>
          </a:p>
        </p:txBody>
      </p:sp>
      <p:sp>
        <p:nvSpPr>
          <p:cNvPr id="3" name="Titel 2"/>
          <p:cNvSpPr>
            <a:spLocks noGrp="1"/>
          </p:cNvSpPr>
          <p:nvPr>
            <p:ph type="title"/>
          </p:nvPr>
        </p:nvSpPr>
        <p:spPr/>
        <p:txBody>
          <a:bodyPr/>
          <a:lstStyle/>
          <a:p>
            <a:r>
              <a:rPr lang="en-US" dirty="0" smtClean="0"/>
              <a:t>Q&amp;A</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5688" y="3185195"/>
            <a:ext cx="10540621" cy="962653"/>
          </a:xfrm>
        </p:spPr>
        <p:txBody>
          <a:bodyPr>
            <a:normAutofit/>
          </a:bodyPr>
          <a:lstStyle/>
          <a:p>
            <a:r>
              <a:rPr lang="en-US" sz="5400" dirty="0" smtClean="0"/>
              <a:t>Backup</a:t>
            </a:r>
            <a:endParaRPr lang="en-US" sz="5400" dirty="0"/>
          </a:p>
        </p:txBody>
      </p:sp>
      <p:sp>
        <p:nvSpPr>
          <p:cNvPr id="6" name="Subtitle 5"/>
          <p:cNvSpPr>
            <a:spLocks noGrp="1"/>
          </p:cNvSpPr>
          <p:nvPr>
            <p:ph type="subTitle" idx="1"/>
          </p:nvPr>
        </p:nvSpPr>
        <p:spPr>
          <a:xfrm>
            <a:off x="5072958" y="5403936"/>
            <a:ext cx="9144000" cy="1655762"/>
          </a:xfrm>
        </p:spPr>
        <p:txBody>
          <a:bodyPr>
            <a:normAutofit/>
          </a:bodyPr>
          <a:lstStyle/>
          <a:p>
            <a:pPr marL="342900" indent="-342900" algn="l">
              <a:buFont typeface="Arial" panose="020B0604020202020204" pitchFamily="34" charset="0"/>
              <a:buChar char="•"/>
            </a:pPr>
            <a:r>
              <a:rPr lang="en-US" sz="2000" dirty="0"/>
              <a:t>Voting (3 slides)</a:t>
            </a:r>
          </a:p>
          <a:p>
            <a:pPr marL="342900" indent="-342900" algn="l">
              <a:buFont typeface="Arial" panose="020B0604020202020204" pitchFamily="34" charset="0"/>
              <a:buChar char="•"/>
            </a:pPr>
            <a:r>
              <a:rPr lang="en-US" sz="2000" dirty="0"/>
              <a:t>oneM2M Releases (2 slides)</a:t>
            </a:r>
          </a:p>
          <a:p>
            <a:pPr marL="342900" indent="-342900" algn="l">
              <a:buFont typeface="Arial" panose="020B0604020202020204" pitchFamily="34" charset="0"/>
              <a:buChar char="•"/>
            </a:pPr>
            <a:r>
              <a:rPr lang="en-US" sz="2000" dirty="0"/>
              <a:t>Links to publicly accessible information (1 slide)</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17</a:t>
            </a:fld>
            <a:endParaRPr lang="en-US"/>
          </a:p>
        </p:txBody>
      </p:sp>
    </p:spTree>
    <p:extLst>
      <p:ext uri="{BB962C8B-B14F-4D97-AF65-F5344CB8AC3E}">
        <p14:creationId xmlns:p14="http://schemas.microsoft.com/office/powerpoint/2010/main" val="35475585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Voting List</a:t>
            </a:r>
            <a:endParaRPr lang="en-US" dirty="0">
              <a:latin typeface="Myriad Pro"/>
            </a:endParaRPr>
          </a:p>
        </p:txBody>
      </p:sp>
      <p:sp>
        <p:nvSpPr>
          <p:cNvPr id="3" name="Inhaltsplatzhalter 2"/>
          <p:cNvSpPr>
            <a:spLocks noGrp="1"/>
          </p:cNvSpPr>
          <p:nvPr>
            <p:ph idx="1"/>
          </p:nvPr>
        </p:nvSpPr>
        <p:spPr>
          <a:xfrm>
            <a:off x="334695" y="1499413"/>
            <a:ext cx="11610117" cy="4351338"/>
          </a:xfrm>
        </p:spPr>
        <p:txBody>
          <a:bodyPr>
            <a:normAutofit lnSpcReduction="10000"/>
          </a:bodyPr>
          <a:lstStyle/>
          <a:p>
            <a:r>
              <a:rPr lang="en-US" sz="2400" dirty="0">
                <a:latin typeface="Myriad Pro"/>
              </a:rPr>
              <a:t>The TP shall maintain a voting list for ordinary meetings: </a:t>
            </a:r>
          </a:p>
          <a:p>
            <a:pPr lvl="1"/>
            <a:r>
              <a:rPr lang="en-US" sz="2000" dirty="0">
                <a:latin typeface="Myriad Pro"/>
              </a:rPr>
              <a:t>a list of Members eligible to vote in TP. The voting list shall be published and made available to the members at least 7 days in advance of each meeting.</a:t>
            </a:r>
          </a:p>
          <a:p>
            <a:r>
              <a:rPr lang="en-US" sz="2400" dirty="0">
                <a:latin typeface="Myriad Pro"/>
              </a:rPr>
              <a:t>How does an organization get added to the voting list? </a:t>
            </a:r>
            <a:r>
              <a:rPr lang="en-US" sz="2400" dirty="0">
                <a:solidFill>
                  <a:schemeClr val="bg1">
                    <a:lumMod val="65000"/>
                  </a:schemeClr>
                </a:solidFill>
                <a:latin typeface="Myriad Pro"/>
              </a:rPr>
              <a:t>(Article 26)</a:t>
            </a:r>
          </a:p>
          <a:p>
            <a:pPr lvl="1"/>
            <a:r>
              <a:rPr lang="en-US" sz="2000" dirty="0">
                <a:latin typeface="Myriad Pro"/>
              </a:rPr>
              <a:t>A Member or Partners Type 2 shall be added to the voting list at the end of the second consecutive meeting at which that Member or Partners Type 2 is represented.</a:t>
            </a:r>
          </a:p>
          <a:p>
            <a:r>
              <a:rPr lang="en-US" sz="2400" dirty="0">
                <a:latin typeface="Myriad Pro"/>
              </a:rPr>
              <a:t>When is an organization removed from the voting list? </a:t>
            </a:r>
            <a:r>
              <a:rPr lang="en-US" sz="2400" dirty="0">
                <a:solidFill>
                  <a:schemeClr val="bg1">
                    <a:lumMod val="65000"/>
                  </a:schemeClr>
                </a:solidFill>
                <a:latin typeface="Myriad Pro"/>
              </a:rPr>
              <a:t>(Article 26)</a:t>
            </a:r>
          </a:p>
          <a:p>
            <a:pPr lvl="1"/>
            <a:r>
              <a:rPr lang="en-US" sz="2000" dirty="0">
                <a:latin typeface="Myriad Pro"/>
              </a:rPr>
              <a:t>A Member or Partners Type 2 shall be removed from the voting list if they are not represented at three consecutive meetings. The removal shall take place at the end of the third consecutive meeting at which that Member or Partner Type 2 has not been represented.</a:t>
            </a:r>
          </a:p>
          <a:p>
            <a:r>
              <a:rPr lang="en-US" sz="2400" dirty="0">
                <a:latin typeface="Myriad Pro"/>
              </a:rPr>
              <a:t>Role of the Secretariat </a:t>
            </a:r>
            <a:r>
              <a:rPr lang="en-US" sz="2400" dirty="0">
                <a:solidFill>
                  <a:schemeClr val="bg1">
                    <a:lumMod val="65000"/>
                  </a:schemeClr>
                </a:solidFill>
                <a:latin typeface="Myriad Pro"/>
              </a:rPr>
              <a:t>(Article 20)</a:t>
            </a:r>
          </a:p>
          <a:p>
            <a:pPr lvl="1"/>
            <a:r>
              <a:rPr lang="en-US" sz="2000" dirty="0">
                <a:latin typeface="Myriad Pro"/>
              </a:rPr>
              <a:t>The Secretariat shall be responsible for the voting process and shall ensure that confidentiality is maintained.</a:t>
            </a:r>
            <a:endParaRPr lang="en-US" sz="1800" dirty="0">
              <a:latin typeface="Myriad Pro"/>
            </a:endParaRPr>
          </a:p>
        </p:txBody>
      </p:sp>
      <p:sp>
        <p:nvSpPr>
          <p:cNvPr id="5" name="Textfeld 4"/>
          <p:cNvSpPr txBox="1"/>
          <p:nvPr/>
        </p:nvSpPr>
        <p:spPr>
          <a:xfrm>
            <a:off x="8666351" y="6215876"/>
            <a:ext cx="3278462" cy="276999"/>
          </a:xfrm>
          <a:prstGeom prst="rect">
            <a:avLst/>
          </a:prstGeom>
          <a:noFill/>
        </p:spPr>
        <p:txBody>
          <a:bodyPr wrap="none" rtlCol="0">
            <a:spAutoFit/>
          </a:bodyPr>
          <a:lstStyle/>
          <a:p>
            <a:r>
              <a:rPr lang="en-US" sz="1200" dirty="0">
                <a:latin typeface="Myriad Pro"/>
              </a:rPr>
              <a:t>Source: ADM-0005-Working Procedures V7.0</a:t>
            </a:r>
          </a:p>
        </p:txBody>
      </p:sp>
      <p:sp>
        <p:nvSpPr>
          <p:cNvPr id="6" name="Foliennummernplatzhalter 5"/>
          <p:cNvSpPr>
            <a:spLocks noGrp="1"/>
          </p:cNvSpPr>
          <p:nvPr>
            <p:ph type="sldNum" sz="quarter" idx="12"/>
          </p:nvPr>
        </p:nvSpPr>
        <p:spPr/>
        <p:txBody>
          <a:bodyPr/>
          <a:lstStyle/>
          <a:p>
            <a:fld id="{163F5A94-8458-4F17-AD3C-1A083E20221D}" type="slidenum">
              <a:rPr lang="en-US" smtClean="0"/>
              <a:t>18</a:t>
            </a:fld>
            <a:endParaRPr lang="en-US"/>
          </a:p>
        </p:txBody>
      </p:sp>
    </p:spTree>
    <p:extLst>
      <p:ext uri="{BB962C8B-B14F-4D97-AF65-F5344CB8AC3E}">
        <p14:creationId xmlns:p14="http://schemas.microsoft.com/office/powerpoint/2010/main" val="38516641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bwMode="auto">
          <a:xfrm>
            <a:off x="334697" y="1552263"/>
            <a:ext cx="11561556" cy="416952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Autofit/>
          </a:bodyPr>
          <a:lstStyle/>
          <a:p>
            <a:pPr eaLnBrk="1" hangingPunct="1"/>
            <a:r>
              <a:rPr lang="en-US" altLang="en-US" sz="2400" dirty="0">
                <a:latin typeface="Myriad Pro"/>
              </a:rPr>
              <a:t>Only organizations on the voting list may cast a single vote</a:t>
            </a:r>
          </a:p>
          <a:p>
            <a:pPr lvl="1"/>
            <a:r>
              <a:rPr lang="en-US" altLang="en-US" sz="2000" dirty="0">
                <a:latin typeface="Myriad Pro"/>
              </a:rPr>
              <a:t>See latest voting list in </a:t>
            </a:r>
            <a:r>
              <a:rPr lang="en-US" altLang="en-US" sz="2000" dirty="0">
                <a:latin typeface="Myriad Pro"/>
                <a:hlinkClick r:id="rId2"/>
              </a:rPr>
              <a:t>TP-2018-0xxx Voting List for TP 34</a:t>
            </a:r>
            <a:endParaRPr lang="en-US" altLang="en-US" sz="2000" dirty="0">
              <a:latin typeface="Myriad Pro"/>
            </a:endParaRPr>
          </a:p>
          <a:p>
            <a:pPr>
              <a:spcBef>
                <a:spcPts val="1200"/>
              </a:spcBef>
            </a:pPr>
            <a:r>
              <a:rPr lang="en-US" altLang="en-US" sz="2400" dirty="0">
                <a:latin typeface="Myriad Pro"/>
              </a:rPr>
              <a:t>One person per eligible organization may cast a vote</a:t>
            </a:r>
          </a:p>
          <a:p>
            <a:pPr lvl="1"/>
            <a:r>
              <a:rPr lang="en-US" altLang="en-US" sz="2000" dirty="0">
                <a:latin typeface="Myriad Pro"/>
              </a:rPr>
              <a:t>There is no concept of ‘official voting contact’</a:t>
            </a:r>
          </a:p>
          <a:p>
            <a:pPr lvl="1"/>
            <a:r>
              <a:rPr lang="en-US" altLang="en-US" sz="2000" dirty="0">
                <a:latin typeface="Myriad Pro"/>
              </a:rPr>
              <a:t>First come – first served</a:t>
            </a:r>
          </a:p>
          <a:p>
            <a:pPr>
              <a:spcBef>
                <a:spcPts val="1200"/>
              </a:spcBef>
            </a:pPr>
            <a:r>
              <a:rPr lang="en-US" altLang="en-US" sz="2400" dirty="0">
                <a:latin typeface="Myriad Pro"/>
              </a:rPr>
              <a:t>A person can only vote for the organization and partner that they have registered with</a:t>
            </a:r>
          </a:p>
          <a:p>
            <a:pPr lvl="1"/>
            <a:r>
              <a:rPr lang="en-US" altLang="en-US" sz="2000" dirty="0">
                <a:latin typeface="Myriad Pro"/>
              </a:rPr>
              <a:t>This can not be changed after signing in for the meeting</a:t>
            </a:r>
          </a:p>
          <a:p>
            <a:pPr>
              <a:spcBef>
                <a:spcPts val="1200"/>
              </a:spcBef>
            </a:pPr>
            <a:r>
              <a:rPr lang="en-US" altLang="en-US" sz="2400" dirty="0">
                <a:latin typeface="Myriad Pro"/>
              </a:rPr>
              <a:t>A ballot paper will only be given out when the meeting badge is shown</a:t>
            </a:r>
          </a:p>
        </p:txBody>
      </p:sp>
      <p:sp>
        <p:nvSpPr>
          <p:cNvPr id="6" name="Textfeld 5"/>
          <p:cNvSpPr txBox="1"/>
          <p:nvPr/>
        </p:nvSpPr>
        <p:spPr>
          <a:xfrm>
            <a:off x="9080742" y="6141343"/>
            <a:ext cx="2989473" cy="276999"/>
          </a:xfrm>
          <a:prstGeom prst="rect">
            <a:avLst/>
          </a:prstGeom>
          <a:noFill/>
        </p:spPr>
        <p:txBody>
          <a:bodyPr wrap="none" rtlCol="0">
            <a:spAutoFit/>
          </a:bodyPr>
          <a:lstStyle/>
          <a:p>
            <a:r>
              <a:rPr lang="en-US" sz="1200" dirty="0"/>
              <a:t>Source: ADM-0005-Working Procedures V7.0</a:t>
            </a:r>
          </a:p>
        </p:txBody>
      </p:sp>
      <p:sp>
        <p:nvSpPr>
          <p:cNvPr id="2" name="Foliennummernplatzhalter 1"/>
          <p:cNvSpPr>
            <a:spLocks noGrp="1"/>
          </p:cNvSpPr>
          <p:nvPr>
            <p:ph type="sldNum" sz="quarter" idx="12"/>
          </p:nvPr>
        </p:nvSpPr>
        <p:spPr/>
        <p:txBody>
          <a:bodyPr/>
          <a:lstStyle/>
          <a:p>
            <a:fld id="{163F5A94-8458-4F17-AD3C-1A083E20221D}" type="slidenum">
              <a:rPr lang="en-US" smtClean="0"/>
              <a:t>19</a:t>
            </a:fld>
            <a:endParaRPr lang="en-US"/>
          </a:p>
        </p:txBody>
      </p:sp>
      <p:sp>
        <p:nvSpPr>
          <p:cNvPr id="3" name="Titel 2"/>
          <p:cNvSpPr>
            <a:spLocks noGrp="1"/>
          </p:cNvSpPr>
          <p:nvPr>
            <p:ph type="title"/>
          </p:nvPr>
        </p:nvSpPr>
        <p:spPr/>
        <p:txBody>
          <a:bodyPr/>
          <a:lstStyle/>
          <a:p>
            <a:r>
              <a:rPr lang="en-US" dirty="0"/>
              <a:t>Who is eligible to vote?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41"/>
          <p:cNvSpPr/>
          <p:nvPr/>
        </p:nvSpPr>
        <p:spPr bwMode="auto">
          <a:xfrm>
            <a:off x="1986166" y="3400004"/>
            <a:ext cx="2569472" cy="505443"/>
          </a:xfrm>
          <a:prstGeom prst="roundRect">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defRPr/>
            </a:pPr>
            <a:r>
              <a:rPr lang="en-US" sz="2400" b="1" kern="0" dirty="0">
                <a:solidFill>
                  <a:prstClr val="white"/>
                </a:solidFill>
              </a:rPr>
              <a:t>Service Layer</a:t>
            </a:r>
          </a:p>
        </p:txBody>
      </p:sp>
      <p:sp>
        <p:nvSpPr>
          <p:cNvPr id="8" name="Rounded Rectangle 44"/>
          <p:cNvSpPr/>
          <p:nvPr/>
        </p:nvSpPr>
        <p:spPr bwMode="auto">
          <a:xfrm>
            <a:off x="1986166" y="4511220"/>
            <a:ext cx="2569472" cy="505443"/>
          </a:xfrm>
          <a:prstGeom prst="roundRect">
            <a:avLst/>
          </a:prstGeom>
          <a:solidFill>
            <a:schemeClr val="bg1">
              <a:lumMod val="50000"/>
            </a:schemeClr>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r>
              <a:rPr lang="en-US" sz="2400" b="1" kern="0" dirty="0">
                <a:solidFill>
                  <a:prstClr val="white"/>
                </a:solidFill>
              </a:rPr>
              <a:t>Network Layer</a:t>
            </a:r>
          </a:p>
          <a:p>
            <a:pPr algn="ctr"/>
            <a:endParaRPr lang="en-US" sz="2400" b="1" kern="0" dirty="0">
              <a:solidFill>
                <a:prstClr val="white"/>
              </a:solidFill>
            </a:endParaRPr>
          </a:p>
        </p:txBody>
      </p:sp>
      <p:sp>
        <p:nvSpPr>
          <p:cNvPr id="9" name="Rounded Rectangle 46"/>
          <p:cNvSpPr/>
          <p:nvPr/>
        </p:nvSpPr>
        <p:spPr bwMode="auto">
          <a:xfrm>
            <a:off x="1986166" y="2278794"/>
            <a:ext cx="2569034" cy="505443"/>
          </a:xfrm>
          <a:prstGeom prst="roundRect">
            <a:avLst/>
          </a:prstGeom>
          <a:solidFill>
            <a:srgbClr val="00206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r>
              <a:rPr lang="en-US" sz="2400" b="1" kern="0" dirty="0">
                <a:solidFill>
                  <a:prstClr val="white"/>
                </a:solidFill>
              </a:rPr>
              <a:t>Application Layer</a:t>
            </a:r>
          </a:p>
        </p:txBody>
      </p:sp>
      <p:sp>
        <p:nvSpPr>
          <p:cNvPr id="10" name="TextBox 4"/>
          <p:cNvSpPr txBox="1"/>
          <p:nvPr/>
        </p:nvSpPr>
        <p:spPr>
          <a:xfrm>
            <a:off x="5220486" y="1387020"/>
            <a:ext cx="5447515" cy="4708981"/>
          </a:xfrm>
          <a:prstGeom prst="rect">
            <a:avLst/>
          </a:prstGeom>
          <a:noFill/>
        </p:spPr>
        <p:txBody>
          <a:bodyPr wrap="square" rtlCol="0">
            <a:spAutoFit/>
          </a:bodyPr>
          <a:lstStyle/>
          <a:p>
            <a:pPr marL="457200" indent="-457200">
              <a:buFont typeface="Arial" panose="020B0604020202020204" pitchFamily="34" charset="0"/>
              <a:buChar char="•"/>
            </a:pPr>
            <a:r>
              <a:rPr lang="en-US" sz="2000" dirty="0">
                <a:solidFill>
                  <a:srgbClr val="545054"/>
                </a:solidFill>
              </a:rPr>
              <a:t>It is a software/middleware layer</a:t>
            </a:r>
          </a:p>
          <a:p>
            <a:pPr marL="457200" indent="-457200">
              <a:buFont typeface="Arial" panose="020B0604020202020204" pitchFamily="34" charset="0"/>
              <a:buChar char="•"/>
            </a:pPr>
            <a:r>
              <a:rPr lang="en-US" sz="2000" dirty="0">
                <a:solidFill>
                  <a:srgbClr val="545054"/>
                </a:solidFill>
              </a:rPr>
              <a:t>It sits between applications and underlying communication networking HW/SW</a:t>
            </a:r>
          </a:p>
          <a:p>
            <a:pPr marL="457200" indent="-457200">
              <a:buFont typeface="Arial" panose="020B0604020202020204" pitchFamily="34" charset="0"/>
              <a:buChar char="•"/>
            </a:pPr>
            <a:r>
              <a:rPr lang="en-US" sz="2000" dirty="0">
                <a:solidFill>
                  <a:srgbClr val="545054"/>
                </a:solidFill>
              </a:rPr>
              <a:t>It typically rides on top of IP protocol stack</a:t>
            </a:r>
          </a:p>
          <a:p>
            <a:pPr marL="457200" indent="-457200">
              <a:buFont typeface="Arial" panose="020B0604020202020204" pitchFamily="34" charset="0"/>
              <a:buChar char="•"/>
            </a:pPr>
            <a:r>
              <a:rPr lang="en-US" sz="2000" dirty="0">
                <a:solidFill>
                  <a:srgbClr val="545054"/>
                </a:solidFill>
              </a:rPr>
              <a:t>It provides functions that applications across different industry segments commonly need</a:t>
            </a:r>
          </a:p>
          <a:p>
            <a:pPr marL="457200" indent="-457200">
              <a:buFont typeface="Arial" panose="020B0604020202020204" pitchFamily="34" charset="0"/>
              <a:buChar char="•"/>
            </a:pPr>
            <a:r>
              <a:rPr lang="en-US" sz="2000" dirty="0">
                <a:solidFill>
                  <a:srgbClr val="545054"/>
                </a:solidFill>
              </a:rPr>
              <a:t>It exposes common set of functions to applications via developer friendly APIs</a:t>
            </a:r>
          </a:p>
          <a:p>
            <a:pPr marL="457200" indent="-457200">
              <a:buFont typeface="Arial" panose="020B0604020202020204" pitchFamily="34" charset="0"/>
              <a:buChar char="•"/>
            </a:pPr>
            <a:r>
              <a:rPr lang="en-US" sz="2000" dirty="0">
                <a:solidFill>
                  <a:srgbClr val="545054"/>
                </a:solidFill>
              </a:rPr>
              <a:t>It is integrated into devices/gateways/servers and allows distributed intelligence</a:t>
            </a:r>
          </a:p>
          <a:p>
            <a:pPr marL="457200" indent="-457200">
              <a:buFont typeface="Arial" panose="020B0604020202020204" pitchFamily="34" charset="0"/>
              <a:buChar char="•"/>
            </a:pPr>
            <a:r>
              <a:rPr lang="en-US" sz="2000" dirty="0">
                <a:solidFill>
                  <a:srgbClr val="545054"/>
                </a:solidFill>
              </a:rPr>
              <a:t>It hides complexity of NW usage from apps</a:t>
            </a:r>
          </a:p>
          <a:p>
            <a:pPr marL="457200" indent="-457200">
              <a:buFont typeface="Arial" panose="020B0604020202020204" pitchFamily="34" charset="0"/>
              <a:buChar char="•"/>
            </a:pPr>
            <a:r>
              <a:rPr lang="en-US" sz="2000" dirty="0">
                <a:solidFill>
                  <a:srgbClr val="545054"/>
                </a:solidFill>
              </a:rPr>
              <a:t>It controls when communication happens</a:t>
            </a:r>
          </a:p>
          <a:p>
            <a:pPr marL="457200" indent="-457200">
              <a:buFont typeface="Arial" panose="020B0604020202020204" pitchFamily="34" charset="0"/>
              <a:buChar char="•"/>
            </a:pPr>
            <a:r>
              <a:rPr lang="en-US" sz="2000" dirty="0">
                <a:solidFill>
                  <a:srgbClr val="545054"/>
                </a:solidFill>
              </a:rPr>
              <a:t>It stores and shares data</a:t>
            </a:r>
          </a:p>
          <a:p>
            <a:pPr marL="457200" indent="-457200">
              <a:buFont typeface="Arial" panose="020B0604020202020204" pitchFamily="34" charset="0"/>
              <a:buChar char="•"/>
            </a:pPr>
            <a:r>
              <a:rPr lang="en-US" sz="2000" dirty="0">
                <a:solidFill>
                  <a:srgbClr val="545054"/>
                </a:solidFill>
              </a:rPr>
              <a:t>It supports access control</a:t>
            </a:r>
          </a:p>
          <a:p>
            <a:pPr marL="457200" indent="-457200">
              <a:buFont typeface="Arial" panose="020B0604020202020204" pitchFamily="34" charset="0"/>
              <a:buChar char="•"/>
            </a:pPr>
            <a:r>
              <a:rPr lang="en-US" sz="2000" dirty="0">
                <a:solidFill>
                  <a:srgbClr val="545054"/>
                </a:solidFill>
              </a:rPr>
              <a:t>It notifies applications about events</a:t>
            </a:r>
          </a:p>
        </p:txBody>
      </p:sp>
      <p:sp>
        <p:nvSpPr>
          <p:cNvPr id="11" name="Right Arrow 2"/>
          <p:cNvSpPr/>
          <p:nvPr/>
        </p:nvSpPr>
        <p:spPr>
          <a:xfrm rot="10800000">
            <a:off x="4724401" y="3501812"/>
            <a:ext cx="457200" cy="316336"/>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endParaRPr lang="en-US" sz="2400" b="1" kern="0" dirty="0">
              <a:solidFill>
                <a:prstClr val="white"/>
              </a:solidFill>
            </a:endParaRPr>
          </a:p>
        </p:txBody>
      </p:sp>
      <p:sp>
        <p:nvSpPr>
          <p:cNvPr id="2" name="Textfeld 1"/>
          <p:cNvSpPr txBox="1"/>
          <p:nvPr/>
        </p:nvSpPr>
        <p:spPr>
          <a:xfrm>
            <a:off x="4191000" y="2205974"/>
            <a:ext cx="5257800" cy="2554545"/>
          </a:xfrm>
          <a:prstGeom prst="rect">
            <a:avLst/>
          </a:prstGeom>
          <a:noFill/>
        </p:spPr>
        <p:txBody>
          <a:bodyPr wrap="square" rtlCol="0">
            <a:spAutoFit/>
          </a:bodyPr>
          <a:lstStyle/>
          <a:p>
            <a:pPr marL="285750" indent="-285750">
              <a:buFont typeface="Arial" panose="020B0604020202020204" pitchFamily="34" charset="0"/>
              <a:buChar char="•"/>
            </a:pPr>
            <a:r>
              <a:rPr lang="en-US" sz="3200" dirty="0">
                <a:latin typeface="Myriad Pro"/>
              </a:rPr>
              <a:t>partnership</a:t>
            </a:r>
          </a:p>
          <a:p>
            <a:pPr marL="285750" indent="-285750">
              <a:buFont typeface="Arial" panose="020B0604020202020204" pitchFamily="34" charset="0"/>
              <a:buChar char="•"/>
            </a:pPr>
            <a:r>
              <a:rPr lang="en-US" sz="3200" dirty="0">
                <a:latin typeface="Myriad Pro"/>
              </a:rPr>
              <a:t>organization</a:t>
            </a:r>
          </a:p>
          <a:p>
            <a:pPr marL="285750" indent="-285750">
              <a:buFont typeface="Arial" panose="020B0604020202020204" pitchFamily="34" charset="0"/>
              <a:buChar char="•"/>
            </a:pPr>
            <a:r>
              <a:rPr lang="en-US" sz="3200" dirty="0">
                <a:latin typeface="Myriad Pro"/>
              </a:rPr>
              <a:t>how to do the work</a:t>
            </a:r>
          </a:p>
          <a:p>
            <a:pPr marL="285750" indent="-285750">
              <a:buFont typeface="Arial" panose="020B0604020202020204" pitchFamily="34" charset="0"/>
              <a:buChar char="•"/>
            </a:pPr>
            <a:r>
              <a:rPr lang="en-US" sz="3200" dirty="0">
                <a:latin typeface="Myriad Pro"/>
              </a:rPr>
              <a:t>rules and procedures</a:t>
            </a:r>
          </a:p>
          <a:p>
            <a:pPr marL="285750" indent="-285750">
              <a:buFont typeface="Arial" panose="020B0604020202020204" pitchFamily="34" charset="0"/>
              <a:buChar char="•"/>
            </a:pPr>
            <a:r>
              <a:rPr lang="en-US" sz="3200" dirty="0">
                <a:latin typeface="Myriad Pro"/>
              </a:rPr>
              <a:t>portal</a:t>
            </a:r>
          </a:p>
        </p:txBody>
      </p:sp>
      <p:sp>
        <p:nvSpPr>
          <p:cNvPr id="3" name="Titel 2"/>
          <p:cNvSpPr>
            <a:spLocks noGrp="1"/>
          </p:cNvSpPr>
          <p:nvPr>
            <p:ph type="title"/>
          </p:nvPr>
        </p:nvSpPr>
        <p:spPr>
          <a:xfrm>
            <a:off x="346421" y="0"/>
            <a:ext cx="7850299" cy="1173570"/>
          </a:xfrm>
        </p:spPr>
        <p:txBody>
          <a:bodyPr/>
          <a:lstStyle/>
          <a:p>
            <a:r>
              <a:rPr lang="en-US" dirty="0" smtClean="0"/>
              <a:t>What is oneM2M?</a:t>
            </a:r>
            <a:endParaRPr lang="en-US" dirty="0"/>
          </a:p>
        </p:txBody>
      </p:sp>
      <p:sp>
        <p:nvSpPr>
          <p:cNvPr id="4" name="Foliennummernplatzhalter 3"/>
          <p:cNvSpPr>
            <a:spLocks noGrp="1"/>
          </p:cNvSpPr>
          <p:nvPr>
            <p:ph type="sldNum" sz="quarter" idx="12"/>
          </p:nvPr>
        </p:nvSpPr>
        <p:spPr/>
        <p:txBody>
          <a:bodyPr/>
          <a:lstStyle/>
          <a:p>
            <a:fld id="{163F5A94-8458-4F17-AD3C-1A083E20221D}" type="slidenum">
              <a:rPr lang="en-US" smtClean="0"/>
              <a:t>2</a:t>
            </a:fld>
            <a:endParaRPr lang="en-US"/>
          </a:p>
        </p:txBody>
      </p:sp>
    </p:spTree>
    <p:extLst>
      <p:ext uri="{BB962C8B-B14F-4D97-AF65-F5344CB8AC3E}">
        <p14:creationId xmlns:p14="http://schemas.microsoft.com/office/powerpoint/2010/main" val="217976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7"/>
                                        </p:tgtEl>
                                        <p:attrNameLst>
                                          <p:attrName>ppt_w</p:attrName>
                                        </p:attrNameLst>
                                      </p:cBhvr>
                                      <p:tavLst>
                                        <p:tav tm="0">
                                          <p:val>
                                            <p:strVal val="ppt_w"/>
                                          </p:val>
                                        </p:tav>
                                        <p:tav tm="100000">
                                          <p:val>
                                            <p:fltVal val="0"/>
                                          </p:val>
                                        </p:tav>
                                      </p:tavLst>
                                    </p:anim>
                                    <p:anim calcmode="lin" valueType="num">
                                      <p:cBhvr>
                                        <p:cTn id="7" dur="1000"/>
                                        <p:tgtEl>
                                          <p:spTgt spid="7"/>
                                        </p:tgtEl>
                                        <p:attrNameLst>
                                          <p:attrName>ppt_h</p:attrName>
                                        </p:attrNameLst>
                                      </p:cBhvr>
                                      <p:tavLst>
                                        <p:tav tm="0">
                                          <p:val>
                                            <p:strVal val="ppt_h"/>
                                          </p:val>
                                        </p:tav>
                                        <p:tav tm="100000">
                                          <p:val>
                                            <p:fltVal val="0"/>
                                          </p:val>
                                        </p:tav>
                                      </p:tavLst>
                                    </p:anim>
                                    <p:anim calcmode="lin" valueType="num">
                                      <p:cBhvr>
                                        <p:cTn id="8" dur="1000"/>
                                        <p:tgtEl>
                                          <p:spTgt spid="7"/>
                                        </p:tgtEl>
                                        <p:attrNameLst>
                                          <p:attrName>style.rotation</p:attrName>
                                        </p:attrNameLst>
                                      </p:cBhvr>
                                      <p:tavLst>
                                        <p:tav tm="0">
                                          <p:val>
                                            <p:fltVal val="0"/>
                                          </p:val>
                                        </p:tav>
                                        <p:tav tm="100000">
                                          <p:val>
                                            <p:fltVal val="90"/>
                                          </p:val>
                                        </p:tav>
                                      </p:tavLst>
                                    </p:anim>
                                    <p:animEffect transition="out" filter="fade">
                                      <p:cBhvr>
                                        <p:cTn id="9" dur="1000"/>
                                        <p:tgtEl>
                                          <p:spTgt spid="7"/>
                                        </p:tgtEl>
                                      </p:cBhvr>
                                    </p:animEffect>
                                    <p:set>
                                      <p:cBhvr>
                                        <p:cTn id="10" dur="1" fill="hold">
                                          <p:stCondLst>
                                            <p:cond delay="999"/>
                                          </p:stCondLst>
                                        </p:cTn>
                                        <p:tgtEl>
                                          <p:spTgt spid="7"/>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000"/>
                                        <p:tgtEl>
                                          <p:spTgt spid="8"/>
                                        </p:tgtEl>
                                        <p:attrNameLst>
                                          <p:attrName>ppt_w</p:attrName>
                                        </p:attrNameLst>
                                      </p:cBhvr>
                                      <p:tavLst>
                                        <p:tav tm="0">
                                          <p:val>
                                            <p:strVal val="ppt_w"/>
                                          </p:val>
                                        </p:tav>
                                        <p:tav tm="100000">
                                          <p:val>
                                            <p:fltVal val="0"/>
                                          </p:val>
                                        </p:tav>
                                      </p:tavLst>
                                    </p:anim>
                                    <p:anim calcmode="lin" valueType="num">
                                      <p:cBhvr>
                                        <p:cTn id="13" dur="1000"/>
                                        <p:tgtEl>
                                          <p:spTgt spid="8"/>
                                        </p:tgtEl>
                                        <p:attrNameLst>
                                          <p:attrName>ppt_h</p:attrName>
                                        </p:attrNameLst>
                                      </p:cBhvr>
                                      <p:tavLst>
                                        <p:tav tm="0">
                                          <p:val>
                                            <p:strVal val="ppt_h"/>
                                          </p:val>
                                        </p:tav>
                                        <p:tav tm="100000">
                                          <p:val>
                                            <p:fltVal val="0"/>
                                          </p:val>
                                        </p:tav>
                                      </p:tavLst>
                                    </p:anim>
                                    <p:anim calcmode="lin" valueType="num">
                                      <p:cBhvr>
                                        <p:cTn id="14" dur="1000"/>
                                        <p:tgtEl>
                                          <p:spTgt spid="8"/>
                                        </p:tgtEl>
                                        <p:attrNameLst>
                                          <p:attrName>style.rotation</p:attrName>
                                        </p:attrNameLst>
                                      </p:cBhvr>
                                      <p:tavLst>
                                        <p:tav tm="0">
                                          <p:val>
                                            <p:fltVal val="0"/>
                                          </p:val>
                                        </p:tav>
                                        <p:tav tm="100000">
                                          <p:val>
                                            <p:fltVal val="90"/>
                                          </p:val>
                                        </p:tav>
                                      </p:tavLst>
                                    </p:anim>
                                    <p:animEffect transition="out" filter="fade">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par>
                                <p:cTn id="17" presetID="31" presetClass="exit" presetSubtype="0" fill="hold" grpId="0" nodeType="withEffect">
                                  <p:stCondLst>
                                    <p:cond delay="0"/>
                                  </p:stCondLst>
                                  <p:childTnLst>
                                    <p:anim calcmode="lin" valueType="num">
                                      <p:cBhvr>
                                        <p:cTn id="18" dur="1000"/>
                                        <p:tgtEl>
                                          <p:spTgt spid="9"/>
                                        </p:tgtEl>
                                        <p:attrNameLst>
                                          <p:attrName>ppt_w</p:attrName>
                                        </p:attrNameLst>
                                      </p:cBhvr>
                                      <p:tavLst>
                                        <p:tav tm="0">
                                          <p:val>
                                            <p:strVal val="ppt_w"/>
                                          </p:val>
                                        </p:tav>
                                        <p:tav tm="100000">
                                          <p:val>
                                            <p:fltVal val="0"/>
                                          </p:val>
                                        </p:tav>
                                      </p:tavLst>
                                    </p:anim>
                                    <p:anim calcmode="lin" valueType="num">
                                      <p:cBhvr>
                                        <p:cTn id="19" dur="1000"/>
                                        <p:tgtEl>
                                          <p:spTgt spid="9"/>
                                        </p:tgtEl>
                                        <p:attrNameLst>
                                          <p:attrName>ppt_h</p:attrName>
                                        </p:attrNameLst>
                                      </p:cBhvr>
                                      <p:tavLst>
                                        <p:tav tm="0">
                                          <p:val>
                                            <p:strVal val="ppt_h"/>
                                          </p:val>
                                        </p:tav>
                                        <p:tav tm="100000">
                                          <p:val>
                                            <p:fltVal val="0"/>
                                          </p:val>
                                        </p:tav>
                                      </p:tavLst>
                                    </p:anim>
                                    <p:anim calcmode="lin" valueType="num">
                                      <p:cBhvr>
                                        <p:cTn id="20" dur="1000"/>
                                        <p:tgtEl>
                                          <p:spTgt spid="9"/>
                                        </p:tgtEl>
                                        <p:attrNameLst>
                                          <p:attrName>style.rotation</p:attrName>
                                        </p:attrNameLst>
                                      </p:cBhvr>
                                      <p:tavLst>
                                        <p:tav tm="0">
                                          <p:val>
                                            <p:fltVal val="0"/>
                                          </p:val>
                                        </p:tav>
                                        <p:tav tm="100000">
                                          <p:val>
                                            <p:fltVal val="90"/>
                                          </p:val>
                                        </p:tav>
                                      </p:tavLst>
                                    </p:anim>
                                    <p:animEffect transition="out" filter="fade">
                                      <p:cBhvr>
                                        <p:cTn id="21" dur="1000"/>
                                        <p:tgtEl>
                                          <p:spTgt spid="9"/>
                                        </p:tgtEl>
                                      </p:cBhvr>
                                    </p:animEffect>
                                    <p:set>
                                      <p:cBhvr>
                                        <p:cTn id="22" dur="1" fill="hold">
                                          <p:stCondLst>
                                            <p:cond delay="999"/>
                                          </p:stCondLst>
                                        </p:cTn>
                                        <p:tgtEl>
                                          <p:spTgt spid="9"/>
                                        </p:tgtEl>
                                        <p:attrNameLst>
                                          <p:attrName>style.visibility</p:attrName>
                                        </p:attrNameLst>
                                      </p:cBhvr>
                                      <p:to>
                                        <p:strVal val="hidden"/>
                                      </p:to>
                                    </p:set>
                                  </p:childTnLst>
                                </p:cTn>
                              </p:par>
                              <p:par>
                                <p:cTn id="23" presetID="31" presetClass="exit" presetSubtype="0" fill="hold" grpId="0" nodeType="withEffect">
                                  <p:stCondLst>
                                    <p:cond delay="0"/>
                                  </p:stCondLst>
                                  <p:childTnLst>
                                    <p:anim calcmode="lin" valueType="num">
                                      <p:cBhvr>
                                        <p:cTn id="24" dur="1000"/>
                                        <p:tgtEl>
                                          <p:spTgt spid="10"/>
                                        </p:tgtEl>
                                        <p:attrNameLst>
                                          <p:attrName>ppt_w</p:attrName>
                                        </p:attrNameLst>
                                      </p:cBhvr>
                                      <p:tavLst>
                                        <p:tav tm="0">
                                          <p:val>
                                            <p:strVal val="ppt_w"/>
                                          </p:val>
                                        </p:tav>
                                        <p:tav tm="100000">
                                          <p:val>
                                            <p:fltVal val="0"/>
                                          </p:val>
                                        </p:tav>
                                      </p:tavLst>
                                    </p:anim>
                                    <p:anim calcmode="lin" valueType="num">
                                      <p:cBhvr>
                                        <p:cTn id="25" dur="1000"/>
                                        <p:tgtEl>
                                          <p:spTgt spid="10"/>
                                        </p:tgtEl>
                                        <p:attrNameLst>
                                          <p:attrName>ppt_h</p:attrName>
                                        </p:attrNameLst>
                                      </p:cBhvr>
                                      <p:tavLst>
                                        <p:tav tm="0">
                                          <p:val>
                                            <p:strVal val="ppt_h"/>
                                          </p:val>
                                        </p:tav>
                                        <p:tav tm="100000">
                                          <p:val>
                                            <p:fltVal val="0"/>
                                          </p:val>
                                        </p:tav>
                                      </p:tavLst>
                                    </p:anim>
                                    <p:anim calcmode="lin" valueType="num">
                                      <p:cBhvr>
                                        <p:cTn id="26" dur="1000"/>
                                        <p:tgtEl>
                                          <p:spTgt spid="10"/>
                                        </p:tgtEl>
                                        <p:attrNameLst>
                                          <p:attrName>style.rotation</p:attrName>
                                        </p:attrNameLst>
                                      </p:cBhvr>
                                      <p:tavLst>
                                        <p:tav tm="0">
                                          <p:val>
                                            <p:fltVal val="0"/>
                                          </p:val>
                                        </p:tav>
                                        <p:tav tm="100000">
                                          <p:val>
                                            <p:fltVal val="90"/>
                                          </p:val>
                                        </p:tav>
                                      </p:tavLst>
                                    </p:anim>
                                    <p:animEffect transition="out" filter="fade">
                                      <p:cBhvr>
                                        <p:cTn id="27" dur="1000"/>
                                        <p:tgtEl>
                                          <p:spTgt spid="10"/>
                                        </p:tgtEl>
                                      </p:cBhvr>
                                    </p:animEffect>
                                    <p:set>
                                      <p:cBhvr>
                                        <p:cTn id="28" dur="1" fill="hold">
                                          <p:stCondLst>
                                            <p:cond delay="999"/>
                                          </p:stCondLst>
                                        </p:cTn>
                                        <p:tgtEl>
                                          <p:spTgt spid="10"/>
                                        </p:tgtEl>
                                        <p:attrNameLst>
                                          <p:attrName>style.visibility</p:attrName>
                                        </p:attrNameLst>
                                      </p:cBhvr>
                                      <p:to>
                                        <p:strVal val="hidden"/>
                                      </p:to>
                                    </p:set>
                                  </p:childTnLst>
                                </p:cTn>
                              </p:par>
                              <p:par>
                                <p:cTn id="29" presetID="31" presetClass="exit" presetSubtype="0" fill="hold" grpId="0" nodeType="withEffect">
                                  <p:stCondLst>
                                    <p:cond delay="0"/>
                                  </p:stCondLst>
                                  <p:childTnLst>
                                    <p:anim calcmode="lin" valueType="num">
                                      <p:cBhvr>
                                        <p:cTn id="30" dur="1000"/>
                                        <p:tgtEl>
                                          <p:spTgt spid="11"/>
                                        </p:tgtEl>
                                        <p:attrNameLst>
                                          <p:attrName>ppt_w</p:attrName>
                                        </p:attrNameLst>
                                      </p:cBhvr>
                                      <p:tavLst>
                                        <p:tav tm="0">
                                          <p:val>
                                            <p:strVal val="ppt_w"/>
                                          </p:val>
                                        </p:tav>
                                        <p:tav tm="100000">
                                          <p:val>
                                            <p:fltVal val="0"/>
                                          </p:val>
                                        </p:tav>
                                      </p:tavLst>
                                    </p:anim>
                                    <p:anim calcmode="lin" valueType="num">
                                      <p:cBhvr>
                                        <p:cTn id="31" dur="1000"/>
                                        <p:tgtEl>
                                          <p:spTgt spid="11"/>
                                        </p:tgtEl>
                                        <p:attrNameLst>
                                          <p:attrName>ppt_h</p:attrName>
                                        </p:attrNameLst>
                                      </p:cBhvr>
                                      <p:tavLst>
                                        <p:tav tm="0">
                                          <p:val>
                                            <p:strVal val="ppt_h"/>
                                          </p:val>
                                        </p:tav>
                                        <p:tav tm="100000">
                                          <p:val>
                                            <p:fltVal val="0"/>
                                          </p:val>
                                        </p:tav>
                                      </p:tavLst>
                                    </p:anim>
                                    <p:anim calcmode="lin" valueType="num">
                                      <p:cBhvr>
                                        <p:cTn id="32" dur="1000"/>
                                        <p:tgtEl>
                                          <p:spTgt spid="11"/>
                                        </p:tgtEl>
                                        <p:attrNameLst>
                                          <p:attrName>style.rotation</p:attrName>
                                        </p:attrNameLst>
                                      </p:cBhvr>
                                      <p:tavLst>
                                        <p:tav tm="0">
                                          <p:val>
                                            <p:fltVal val="0"/>
                                          </p:val>
                                        </p:tav>
                                        <p:tav tm="100000">
                                          <p:val>
                                            <p:fltVal val="90"/>
                                          </p:val>
                                        </p:tav>
                                      </p:tavLst>
                                    </p:anim>
                                    <p:animEffect transition="out" filter="fade">
                                      <p:cBhvr>
                                        <p:cTn id="33" dur="1000"/>
                                        <p:tgtEl>
                                          <p:spTgt spid="11"/>
                                        </p:tgtEl>
                                      </p:cBhvr>
                                    </p:animEffect>
                                    <p:set>
                                      <p:cBhvr>
                                        <p:cTn id="34" dur="1" fill="hold">
                                          <p:stCondLst>
                                            <p:cond delay="999"/>
                                          </p:stCondLst>
                                        </p:cTn>
                                        <p:tgtEl>
                                          <p:spTgt spid="11"/>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2">
                                            <p:txEl>
                                              <p:pRg st="0" end="0"/>
                                            </p:txEl>
                                          </p:spTgt>
                                        </p:tgtEl>
                                        <p:attrNameLst>
                                          <p:attrName>style.visibility</p:attrName>
                                        </p:attrNameLst>
                                      </p:cBhvr>
                                      <p:to>
                                        <p:strVal val="visible"/>
                                      </p:to>
                                    </p:set>
                                    <p:anim calcmode="lin" valueType="num">
                                      <p:cBhvr>
                                        <p:cTn id="39"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0" end="0"/>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2">
                                            <p:txEl>
                                              <p:pRg st="1" end="1"/>
                                            </p:txEl>
                                          </p:spTgt>
                                        </p:tgtEl>
                                        <p:attrNameLst>
                                          <p:attrName>style.visibility</p:attrName>
                                        </p:attrNameLst>
                                      </p:cBhvr>
                                      <p:to>
                                        <p:strVal val="visible"/>
                                      </p:to>
                                    </p:set>
                                    <p:anim calcmode="lin" valueType="num">
                                      <p:cBhvr>
                                        <p:cTn id="4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4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4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48" dur="1000"/>
                                        <p:tgtEl>
                                          <p:spTgt spid="2">
                                            <p:txEl>
                                              <p:pRg st="1" end="1"/>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2">
                                            <p:txEl>
                                              <p:pRg st="2" end="2"/>
                                            </p:txEl>
                                          </p:spTgt>
                                        </p:tgtEl>
                                        <p:attrNameLst>
                                          <p:attrName>style.visibility</p:attrName>
                                        </p:attrNameLst>
                                      </p:cBhvr>
                                      <p:to>
                                        <p:strVal val="visible"/>
                                      </p:to>
                                    </p:set>
                                    <p:anim calcmode="lin" valueType="num">
                                      <p:cBhvr>
                                        <p:cTn id="5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5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5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54" dur="1000"/>
                                        <p:tgtEl>
                                          <p:spTgt spid="2">
                                            <p:txEl>
                                              <p:pRg st="2" end="2"/>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2">
                                            <p:txEl>
                                              <p:pRg st="4" end="4"/>
                                            </p:txEl>
                                          </p:spTgt>
                                        </p:tgtEl>
                                        <p:attrNameLst>
                                          <p:attrName>style.visibility</p:attrName>
                                        </p:attrNameLst>
                                      </p:cBhvr>
                                      <p:to>
                                        <p:strVal val="visible"/>
                                      </p:to>
                                    </p:set>
                                    <p:anim calcmode="lin" valueType="num">
                                      <p:cBhvr>
                                        <p:cTn id="5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5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5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60" dur="1000"/>
                                        <p:tgtEl>
                                          <p:spTgt spid="2">
                                            <p:txEl>
                                              <p:pRg st="4" end="4"/>
                                            </p:txEl>
                                          </p:spTgt>
                                        </p:tgtEl>
                                      </p:cBhvr>
                                    </p:animEffect>
                                  </p:childTnLst>
                                </p:cTn>
                              </p:par>
                              <p:par>
                                <p:cTn id="61" presetID="31" presetClass="entr" presetSubtype="0" fill="hold" nodeType="withEffect">
                                  <p:stCondLst>
                                    <p:cond delay="0"/>
                                  </p:stCondLst>
                                  <p:childTnLst>
                                    <p:set>
                                      <p:cBhvr>
                                        <p:cTn id="62" dur="1" fill="hold">
                                          <p:stCondLst>
                                            <p:cond delay="0"/>
                                          </p:stCondLst>
                                        </p:cTn>
                                        <p:tgtEl>
                                          <p:spTgt spid="2">
                                            <p:txEl>
                                              <p:pRg st="3" end="3"/>
                                            </p:txEl>
                                          </p:spTgt>
                                        </p:tgtEl>
                                        <p:attrNameLst>
                                          <p:attrName>style.visibility</p:attrName>
                                        </p:attrNameLst>
                                      </p:cBhvr>
                                      <p:to>
                                        <p:strVal val="visible"/>
                                      </p:to>
                                    </p:set>
                                    <p:anim calcmode="lin" valueType="num">
                                      <p:cBhvr>
                                        <p:cTn id="63"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bwMode="auto">
          <a:xfrm>
            <a:off x="470779" y="1524000"/>
            <a:ext cx="11470741" cy="41148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defRPr/>
            </a:pPr>
            <a:r>
              <a:rPr lang="en-US" altLang="en-US" sz="2400" dirty="0">
                <a:latin typeface="Myriad Pro"/>
              </a:rPr>
              <a:t>Election Result </a:t>
            </a:r>
            <a:r>
              <a:rPr lang="en-US" altLang="en-US" sz="2400" dirty="0">
                <a:solidFill>
                  <a:schemeClr val="bg1">
                    <a:lumMod val="65000"/>
                  </a:schemeClr>
                </a:solidFill>
                <a:latin typeface="Myriad Pro"/>
              </a:rPr>
              <a:t>(Article 20)</a:t>
            </a:r>
          </a:p>
          <a:p>
            <a:pPr lvl="1">
              <a:defRPr/>
            </a:pPr>
            <a:r>
              <a:rPr lang="en-US" altLang="en-US" sz="2000" dirty="0">
                <a:latin typeface="Myriad Pro"/>
              </a:rPr>
              <a:t>If no candidate obtains 71% or more of the votes cast in the first ballot, a second ballot shall be held between the two candidates who have obtained the highest number of votes in the first ballot. </a:t>
            </a:r>
          </a:p>
          <a:p>
            <a:pPr lvl="1">
              <a:defRPr/>
            </a:pPr>
            <a:r>
              <a:rPr lang="en-US" altLang="en-US" sz="2000" dirty="0">
                <a:latin typeface="Myriad Pro"/>
              </a:rPr>
              <a:t>The candidate obtaining the higher number of votes in the second ballot is elected.</a:t>
            </a:r>
          </a:p>
          <a:p>
            <a:pPr lvl="1">
              <a:defRPr/>
            </a:pPr>
            <a:r>
              <a:rPr lang="en-US" altLang="en-US" sz="2000" dirty="0">
                <a:latin typeface="Myriad Pro"/>
              </a:rPr>
              <a:t>For multiple positions, the above process is applied sequentially for each position to be filled. </a:t>
            </a:r>
          </a:p>
          <a:p>
            <a:pPr>
              <a:spcBef>
                <a:spcPts val="1200"/>
              </a:spcBef>
              <a:defRPr/>
            </a:pPr>
            <a:r>
              <a:rPr lang="en-US" altLang="ja-JP" sz="2400" dirty="0">
                <a:latin typeface="Myriad Pro"/>
              </a:rPr>
              <a:t>Quorum </a:t>
            </a:r>
          </a:p>
          <a:p>
            <a:pPr lvl="1">
              <a:defRPr/>
            </a:pPr>
            <a:r>
              <a:rPr lang="en-US" altLang="ja-JP" sz="2000" dirty="0">
                <a:latin typeface="Myriad Pro"/>
              </a:rPr>
              <a:t>is established if the number of Members and Partners Type 2 present exceeds 50% of the number of Members and Partners Type 2 on the voting list. </a:t>
            </a:r>
          </a:p>
        </p:txBody>
      </p:sp>
      <p:sp>
        <p:nvSpPr>
          <p:cNvPr id="6" name="Textfeld 5"/>
          <p:cNvSpPr txBox="1"/>
          <p:nvPr/>
        </p:nvSpPr>
        <p:spPr>
          <a:xfrm>
            <a:off x="8663058" y="6109900"/>
            <a:ext cx="3278462" cy="276999"/>
          </a:xfrm>
          <a:prstGeom prst="rect">
            <a:avLst/>
          </a:prstGeom>
          <a:noFill/>
        </p:spPr>
        <p:txBody>
          <a:bodyPr wrap="none" rtlCol="0">
            <a:spAutoFit/>
          </a:bodyPr>
          <a:lstStyle/>
          <a:p>
            <a:r>
              <a:rPr lang="en-US" sz="1200" dirty="0">
                <a:latin typeface="Myriad Pro"/>
              </a:rPr>
              <a:t>Source: ADM-0005-Working Procedures V7.0</a:t>
            </a:r>
          </a:p>
        </p:txBody>
      </p:sp>
      <p:sp>
        <p:nvSpPr>
          <p:cNvPr id="2" name="Foliennummernplatzhalter 1"/>
          <p:cNvSpPr>
            <a:spLocks noGrp="1"/>
          </p:cNvSpPr>
          <p:nvPr>
            <p:ph type="sldNum" sz="quarter" idx="12"/>
          </p:nvPr>
        </p:nvSpPr>
        <p:spPr/>
        <p:txBody>
          <a:bodyPr/>
          <a:lstStyle/>
          <a:p>
            <a:fld id="{163F5A94-8458-4F17-AD3C-1A083E20221D}" type="slidenum">
              <a:rPr lang="en-US" smtClean="0"/>
              <a:t>20</a:t>
            </a:fld>
            <a:endParaRPr lang="en-US"/>
          </a:p>
        </p:txBody>
      </p:sp>
      <p:sp>
        <p:nvSpPr>
          <p:cNvPr id="3" name="Titel 2"/>
          <p:cNvSpPr>
            <a:spLocks noGrp="1"/>
          </p:cNvSpPr>
          <p:nvPr>
            <p:ph type="title"/>
          </p:nvPr>
        </p:nvSpPr>
        <p:spPr/>
        <p:txBody>
          <a:bodyPr/>
          <a:lstStyle/>
          <a:p>
            <a:r>
              <a:rPr lang="en-US" dirty="0"/>
              <a:t>How does it work?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Gerader Verbinder 30"/>
          <p:cNvCxnSpPr>
            <a:endCxn id="29" idx="2"/>
          </p:cNvCxnSpPr>
          <p:nvPr/>
        </p:nvCxnSpPr>
        <p:spPr>
          <a:xfrm flipH="1" flipV="1">
            <a:off x="6662659" y="3530171"/>
            <a:ext cx="1" cy="340347"/>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0" name="Gerader Verbinder 29"/>
          <p:cNvCxnSpPr/>
          <p:nvPr/>
        </p:nvCxnSpPr>
        <p:spPr>
          <a:xfrm flipV="1">
            <a:off x="1871686" y="3912226"/>
            <a:ext cx="256817" cy="7330"/>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z="4800" dirty="0">
                <a:latin typeface="Myriad Pro"/>
              </a:rPr>
              <a:t>oneM2M Releases</a:t>
            </a:r>
            <a:r>
              <a:rPr lang="en-US" sz="4800" dirty="0">
                <a:solidFill>
                  <a:schemeClr val="bg1"/>
                </a:solidFill>
              </a:rPr>
              <a:t>.</a:t>
            </a:r>
          </a:p>
        </p:txBody>
      </p:sp>
      <p:cxnSp>
        <p:nvCxnSpPr>
          <p:cNvPr id="6" name="Gerader Verbinder 5"/>
          <p:cNvCxnSpPr>
            <a:stCxn id="33" idx="2"/>
          </p:cNvCxnSpPr>
          <p:nvPr/>
        </p:nvCxnSpPr>
        <p:spPr>
          <a:xfrm>
            <a:off x="2338931" y="3916219"/>
            <a:ext cx="6779438" cy="16057"/>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Ellipse 6"/>
          <p:cNvSpPr/>
          <p:nvPr/>
        </p:nvSpPr>
        <p:spPr bwMode="gray">
          <a:xfrm>
            <a:off x="1816342"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9" name="Ellipse 8"/>
          <p:cNvSpPr/>
          <p:nvPr/>
        </p:nvSpPr>
        <p:spPr bwMode="gray">
          <a:xfrm>
            <a:off x="3760626"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0" name="Ellipse 9"/>
          <p:cNvSpPr/>
          <p:nvPr/>
        </p:nvSpPr>
        <p:spPr bwMode="gray">
          <a:xfrm>
            <a:off x="5152589"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1" name="Ellipse 10"/>
          <p:cNvSpPr/>
          <p:nvPr/>
        </p:nvSpPr>
        <p:spPr bwMode="gray">
          <a:xfrm>
            <a:off x="6608382" y="3870518"/>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14" name="Textfeld 13"/>
          <p:cNvSpPr txBox="1"/>
          <p:nvPr/>
        </p:nvSpPr>
        <p:spPr>
          <a:xfrm rot="18585788">
            <a:off x="1208972" y="4105145"/>
            <a:ext cx="988924" cy="575799"/>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Founded July, 2012</a:t>
            </a:r>
          </a:p>
        </p:txBody>
      </p:sp>
      <p:sp>
        <p:nvSpPr>
          <p:cNvPr id="16" name="Textfeld 15"/>
          <p:cNvSpPr txBox="1"/>
          <p:nvPr/>
        </p:nvSpPr>
        <p:spPr>
          <a:xfrm rot="18585788">
            <a:off x="2806452" y="4321739"/>
            <a:ext cx="1180490"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Jan 30, 2015</a:t>
            </a:r>
          </a:p>
        </p:txBody>
      </p:sp>
      <p:sp>
        <p:nvSpPr>
          <p:cNvPr id="17" name="Textfeld 16"/>
          <p:cNvSpPr txBox="1"/>
          <p:nvPr/>
        </p:nvSpPr>
        <p:spPr>
          <a:xfrm rot="18585788">
            <a:off x="4140326" y="4337653"/>
            <a:ext cx="127767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a:solidFill>
                  <a:schemeClr val="tx2"/>
                </a:solidFill>
                <a:latin typeface="+mj-lt"/>
                <a:ea typeface="Swagger" pitchFamily="2" charset="0"/>
              </a:rPr>
              <a:t>Aug 30, 2016</a:t>
            </a:r>
          </a:p>
        </p:txBody>
      </p:sp>
      <p:sp>
        <p:nvSpPr>
          <p:cNvPr id="18" name="Textfeld 17"/>
          <p:cNvSpPr txBox="1"/>
          <p:nvPr/>
        </p:nvSpPr>
        <p:spPr>
          <a:xfrm rot="18503186">
            <a:off x="5907308" y="4362430"/>
            <a:ext cx="1288068"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algn="r" defTabSz="400111">
              <a:lnSpc>
                <a:spcPct val="104000"/>
              </a:lnSpc>
              <a:spcBef>
                <a:spcPts val="262"/>
              </a:spcBef>
              <a:buClr>
                <a:schemeClr val="tx1"/>
              </a:buClr>
              <a:buSzPct val="70000"/>
            </a:pPr>
            <a:r>
              <a:rPr lang="en-US" sz="1600" dirty="0">
                <a:solidFill>
                  <a:schemeClr val="tx2"/>
                </a:solidFill>
                <a:latin typeface="+mj-lt"/>
                <a:ea typeface="Swagger" pitchFamily="2" charset="0"/>
              </a:rPr>
              <a:t>May, 2018</a:t>
            </a:r>
          </a:p>
        </p:txBody>
      </p:sp>
      <p:sp>
        <p:nvSpPr>
          <p:cNvPr id="21" name="Textfeld 20"/>
          <p:cNvSpPr txBox="1"/>
          <p:nvPr/>
        </p:nvSpPr>
        <p:spPr>
          <a:xfrm>
            <a:off x="3275512" y="2963716"/>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1</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2" name="Textfeld 21"/>
          <p:cNvSpPr txBox="1"/>
          <p:nvPr/>
        </p:nvSpPr>
        <p:spPr>
          <a:xfrm>
            <a:off x="4665280" y="2302379"/>
            <a:ext cx="1080000" cy="550151"/>
          </a:xfrm>
          <a:prstGeom prst="rect">
            <a:avLst/>
          </a:prstGeom>
          <a:noFill/>
          <a:ln w="19050">
            <a:solidFill>
              <a:schemeClr val="tx2"/>
            </a:solidFill>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23" name="Textfeld 22"/>
          <p:cNvSpPr txBox="1"/>
          <p:nvPr/>
        </p:nvSpPr>
        <p:spPr>
          <a:xfrm>
            <a:off x="6361113" y="2302379"/>
            <a:ext cx="1080000" cy="550151"/>
          </a:xfrm>
          <a:prstGeom prst="rect">
            <a:avLst/>
          </a:prstGeom>
          <a:noFill/>
          <a:ln w="19050">
            <a:solidFill>
              <a:schemeClr val="tx2"/>
            </a:solidFill>
            <a:prstDash val="dash"/>
            <a:miter lim="800000"/>
            <a:headEnd/>
            <a:tailEnd/>
          </a:ln>
        </p:spPr>
        <p:txBody>
          <a:bodyPr vert="horz" wrap="square" lIns="62993" tIns="31496" rIns="62993" bIns="31496" numCol="1" rtlCol="0" anchor="t" anchorCtr="0" compatLnSpc="1">
            <a:prstTxWarp prst="textNoShape">
              <a:avLst/>
            </a:prstTxWarp>
            <a:spAutoFit/>
          </a:bodyPr>
          <a:lstStyle/>
          <a:p>
            <a:pPr algn="ctr" defTabSz="457322" fontAlgn="base">
              <a:lnSpc>
                <a:spcPct val="104000"/>
              </a:lnSpc>
              <a:spcBef>
                <a:spcPts val="300"/>
              </a:spcBef>
              <a:spcAft>
                <a:spcPct val="0"/>
              </a:spcAft>
              <a:buClr>
                <a:schemeClr val="tx1"/>
              </a:buClr>
              <a:buSzPct val="70000"/>
            </a:pPr>
            <a:r>
              <a:rPr lang="en-US" sz="1400" dirty="0">
                <a:solidFill>
                  <a:srgbClr val="C00000"/>
                </a:solidFill>
                <a:ea typeface="Swagger" pitchFamily="2" charset="0"/>
              </a:rPr>
              <a:t>Release 3</a:t>
            </a:r>
          </a:p>
          <a:p>
            <a:pPr algn="ctr" defTabSz="457322" fontAlgn="base">
              <a:lnSpc>
                <a:spcPct val="104000"/>
              </a:lnSpc>
              <a:spcBef>
                <a:spcPts val="300"/>
              </a:spcBef>
              <a:spcAft>
                <a:spcPct val="0"/>
              </a:spcAft>
              <a:buClr>
                <a:schemeClr val="tx1"/>
              </a:buClr>
              <a:buSzPct val="70000"/>
            </a:pPr>
            <a:r>
              <a:rPr lang="en-US" sz="1400" dirty="0">
                <a:solidFill>
                  <a:srgbClr val="C00000"/>
                </a:solidFill>
                <a:ea typeface="Swagger" pitchFamily="2" charset="0"/>
              </a:rPr>
              <a:t>Ratification</a:t>
            </a:r>
          </a:p>
        </p:txBody>
      </p:sp>
      <p:cxnSp>
        <p:nvCxnSpPr>
          <p:cNvPr id="24" name="Gerader Verbinder 23"/>
          <p:cNvCxnSpPr>
            <a:stCxn id="7" idx="0"/>
          </p:cNvCxnSpPr>
          <p:nvPr/>
        </p:nvCxnSpPr>
        <p:spPr>
          <a:xfrm flipV="1">
            <a:off x="1870619" y="3503107"/>
            <a:ext cx="0" cy="36741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Gerader Verbinder 25"/>
          <p:cNvCxnSpPr>
            <a:stCxn id="9" idx="0"/>
            <a:endCxn id="21" idx="2"/>
          </p:cNvCxnSpPr>
          <p:nvPr/>
        </p:nvCxnSpPr>
        <p:spPr>
          <a:xfrm flipV="1">
            <a:off x="3814904" y="3513867"/>
            <a:ext cx="609" cy="356651"/>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7" name="Gerader Verbinder 26"/>
          <p:cNvCxnSpPr>
            <a:stCxn id="10" idx="0"/>
            <a:endCxn id="22" idx="2"/>
          </p:cNvCxnSpPr>
          <p:nvPr/>
        </p:nvCxnSpPr>
        <p:spPr>
          <a:xfrm flipH="1" flipV="1">
            <a:off x="5205280" y="2852529"/>
            <a:ext cx="1586" cy="1017988"/>
          </a:xfrm>
          <a:prstGeom prst="line">
            <a:avLst/>
          </a:prstGeom>
          <a:ln w="19050">
            <a:solidFill>
              <a:schemeClr val="tx2"/>
            </a:solidFill>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 name="Gerader Verbinder 27"/>
          <p:cNvCxnSpPr>
            <a:stCxn id="25" idx="0"/>
            <a:endCxn id="23" idx="2"/>
          </p:cNvCxnSpPr>
          <p:nvPr/>
        </p:nvCxnSpPr>
        <p:spPr>
          <a:xfrm flipV="1">
            <a:off x="6883609" y="2852530"/>
            <a:ext cx="17505" cy="1021923"/>
          </a:xfrm>
          <a:prstGeom prst="line">
            <a:avLst/>
          </a:prstGeom>
          <a:ln w="19050">
            <a:solidFill>
              <a:schemeClr val="tx2"/>
            </a:solidFill>
            <a:prstDash val="dash"/>
            <a:miter lim="800000"/>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4" name="Flussdiagramm: Lochstreifen 43"/>
          <p:cNvSpPr/>
          <p:nvPr/>
        </p:nvSpPr>
        <p:spPr>
          <a:xfrm>
            <a:off x="1861383" y="3140578"/>
            <a:ext cx="362042" cy="390236"/>
          </a:xfrm>
          <a:prstGeom prst="flowChartPunchedTap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lipse 24"/>
          <p:cNvSpPr/>
          <p:nvPr/>
        </p:nvSpPr>
        <p:spPr bwMode="gray">
          <a:xfrm>
            <a:off x="6829331" y="3874453"/>
            <a:ext cx="108555" cy="108555"/>
          </a:xfrm>
          <a:prstGeom prst="ellipse">
            <a:avLst/>
          </a:prstGeom>
          <a:solidFill>
            <a:schemeClr val="bg1"/>
          </a:solidFill>
          <a:ln w="19050" algn="ctr">
            <a:solidFill>
              <a:schemeClr val="tx2"/>
            </a:solidFill>
            <a:miter lim="800000"/>
            <a:headEnd/>
            <a:tailEnd/>
          </a:ln>
          <a:effectLst/>
        </p:spPr>
        <p:txBody>
          <a:bodyPr lIns="62993" tIns="0" rIns="62993" bIns="31496" rtlCol="0" anchor="ctr"/>
          <a:lstStyle/>
          <a:p>
            <a:pPr indent="2778" algn="ctr" defTabSz="400086" fontAlgn="base">
              <a:lnSpc>
                <a:spcPct val="104000"/>
              </a:lnSpc>
              <a:spcBef>
                <a:spcPct val="25000"/>
              </a:spcBef>
              <a:spcAft>
                <a:spcPct val="0"/>
              </a:spcAft>
              <a:buClr>
                <a:srgbClr val="E20074"/>
              </a:buClr>
              <a:buSzPct val="75000"/>
            </a:pPr>
            <a:endParaRPr lang="en-US" sz="1575" dirty="0">
              <a:cs typeface="Arial" charset="0"/>
            </a:endParaRPr>
          </a:p>
        </p:txBody>
      </p:sp>
      <p:sp>
        <p:nvSpPr>
          <p:cNvPr id="47" name="Gleichschenkliges Dreieck 46"/>
          <p:cNvSpPr/>
          <p:nvPr/>
        </p:nvSpPr>
        <p:spPr>
          <a:xfrm flipV="1">
            <a:off x="6549930" y="3573787"/>
            <a:ext cx="208092" cy="347612"/>
          </a:xfrm>
          <a:prstGeom prst="triangle">
            <a:avLst/>
          </a:prstGeom>
          <a:solidFill>
            <a:srgbClr val="C00000"/>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feld 28"/>
          <p:cNvSpPr txBox="1"/>
          <p:nvPr/>
        </p:nvSpPr>
        <p:spPr>
          <a:xfrm>
            <a:off x="6122658" y="2980020"/>
            <a:ext cx="1080000" cy="550151"/>
          </a:xfrm>
          <a:prstGeom prst="rect">
            <a:avLst/>
          </a:prstGeom>
          <a:solidFill>
            <a:schemeClr val="bg1"/>
          </a:solidFill>
          <a:ln w="19050">
            <a:solidFill>
              <a:schemeClr val="tx2"/>
            </a:solidFill>
            <a:prstDash val="solid"/>
            <a:miter lim="800000"/>
            <a:headEnd/>
            <a:tailEnd/>
          </a:ln>
        </p:spPr>
        <p:txBody>
          <a:bodyPr vert="horz" wrap="square" lIns="62993" tIns="31496" rIns="62993" bIns="31496" numCol="1" rtlCol="0" anchor="t" anchorCtr="0" compatLnSpc="1">
            <a:prstTxWarp prst="textNoShape">
              <a:avLst/>
            </a:prstTxWarp>
            <a:spAutoFit/>
          </a:bodyPr>
          <a:lstStyle/>
          <a:p>
            <a:pPr algn="ctr" defTabSz="457322">
              <a:lnSpc>
                <a:spcPct val="104000"/>
              </a:lnSpc>
              <a:spcBef>
                <a:spcPts val="300"/>
              </a:spcBef>
              <a:buClr>
                <a:schemeClr val="tx1"/>
              </a:buClr>
              <a:buSzPct val="70000"/>
            </a:pPr>
            <a:r>
              <a:rPr lang="en-US" sz="1400" dirty="0">
                <a:solidFill>
                  <a:srgbClr val="C00000"/>
                </a:solidFill>
                <a:ea typeface="Swagger" pitchFamily="2" charset="0"/>
              </a:rPr>
              <a:t>Release 2A</a:t>
            </a:r>
          </a:p>
          <a:p>
            <a:pPr algn="ctr" defTabSz="457322">
              <a:lnSpc>
                <a:spcPct val="104000"/>
              </a:lnSpc>
              <a:spcBef>
                <a:spcPts val="300"/>
              </a:spcBef>
              <a:buClr>
                <a:schemeClr val="tx1"/>
              </a:buClr>
              <a:buSzPct val="70000"/>
            </a:pPr>
            <a:r>
              <a:rPr lang="en-US" sz="1400" dirty="0">
                <a:solidFill>
                  <a:srgbClr val="C00000"/>
                </a:solidFill>
                <a:ea typeface="Swagger" pitchFamily="2" charset="0"/>
              </a:rPr>
              <a:t>Ratification</a:t>
            </a:r>
          </a:p>
        </p:txBody>
      </p:sp>
      <p:sp>
        <p:nvSpPr>
          <p:cNvPr id="33" name="Freihandform 32"/>
          <p:cNvSpPr/>
          <p:nvPr/>
        </p:nvSpPr>
        <p:spPr>
          <a:xfrm flipH="1">
            <a:off x="2199851" y="3842804"/>
            <a:ext cx="139684" cy="119439"/>
          </a:xfrm>
          <a:custGeom>
            <a:avLst/>
            <a:gdLst>
              <a:gd name="connsiteX0" fmla="*/ 23321 w 62196"/>
              <a:gd name="connsiteY0" fmla="*/ 0 h 337531"/>
              <a:gd name="connsiteX1" fmla="*/ 61741 w 62196"/>
              <a:gd name="connsiteY1" fmla="*/ 122944 h 337531"/>
              <a:gd name="connsiteX2" fmla="*/ 269 w 62196"/>
              <a:gd name="connsiteY2" fmla="*/ 207469 h 337531"/>
              <a:gd name="connsiteX3" fmla="*/ 38689 w 62196"/>
              <a:gd name="connsiteY3" fmla="*/ 330413 h 337531"/>
              <a:gd name="connsiteX4" fmla="*/ 23321 w 62196"/>
              <a:gd name="connsiteY4" fmla="*/ 322729 h 337531"/>
              <a:gd name="connsiteX5" fmla="*/ 31005 w 62196"/>
              <a:gd name="connsiteY5" fmla="*/ 322729 h 337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96" h="337531">
                <a:moveTo>
                  <a:pt x="23321" y="0"/>
                </a:moveTo>
                <a:cubicBezTo>
                  <a:pt x="44452" y="44183"/>
                  <a:pt x="65583" y="88366"/>
                  <a:pt x="61741" y="122944"/>
                </a:cubicBezTo>
                <a:cubicBezTo>
                  <a:pt x="57899" y="157522"/>
                  <a:pt x="4111" y="172891"/>
                  <a:pt x="269" y="207469"/>
                </a:cubicBezTo>
                <a:cubicBezTo>
                  <a:pt x="-3573" y="242047"/>
                  <a:pt x="34847" y="311203"/>
                  <a:pt x="38689" y="330413"/>
                </a:cubicBezTo>
                <a:cubicBezTo>
                  <a:pt x="42531" y="349623"/>
                  <a:pt x="24602" y="324010"/>
                  <a:pt x="23321" y="322729"/>
                </a:cubicBezTo>
                <a:cubicBezTo>
                  <a:pt x="22040" y="321448"/>
                  <a:pt x="26522" y="322088"/>
                  <a:pt x="31005" y="322729"/>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ihandform 33"/>
          <p:cNvSpPr/>
          <p:nvPr/>
        </p:nvSpPr>
        <p:spPr>
          <a:xfrm flipH="1">
            <a:off x="2112449" y="3850669"/>
            <a:ext cx="139684" cy="119439"/>
          </a:xfrm>
          <a:custGeom>
            <a:avLst/>
            <a:gdLst>
              <a:gd name="connsiteX0" fmla="*/ 23321 w 62196"/>
              <a:gd name="connsiteY0" fmla="*/ 0 h 337531"/>
              <a:gd name="connsiteX1" fmla="*/ 61741 w 62196"/>
              <a:gd name="connsiteY1" fmla="*/ 122944 h 337531"/>
              <a:gd name="connsiteX2" fmla="*/ 269 w 62196"/>
              <a:gd name="connsiteY2" fmla="*/ 207469 h 337531"/>
              <a:gd name="connsiteX3" fmla="*/ 38689 w 62196"/>
              <a:gd name="connsiteY3" fmla="*/ 330413 h 337531"/>
              <a:gd name="connsiteX4" fmla="*/ 23321 w 62196"/>
              <a:gd name="connsiteY4" fmla="*/ 322729 h 337531"/>
              <a:gd name="connsiteX5" fmla="*/ 31005 w 62196"/>
              <a:gd name="connsiteY5" fmla="*/ 322729 h 337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196" h="337531">
                <a:moveTo>
                  <a:pt x="23321" y="0"/>
                </a:moveTo>
                <a:cubicBezTo>
                  <a:pt x="44452" y="44183"/>
                  <a:pt x="65583" y="88366"/>
                  <a:pt x="61741" y="122944"/>
                </a:cubicBezTo>
                <a:cubicBezTo>
                  <a:pt x="57899" y="157522"/>
                  <a:pt x="4111" y="172891"/>
                  <a:pt x="269" y="207469"/>
                </a:cubicBezTo>
                <a:cubicBezTo>
                  <a:pt x="-3573" y="242047"/>
                  <a:pt x="34847" y="311203"/>
                  <a:pt x="38689" y="330413"/>
                </a:cubicBezTo>
                <a:cubicBezTo>
                  <a:pt x="42531" y="349623"/>
                  <a:pt x="24602" y="324010"/>
                  <a:pt x="23321" y="322729"/>
                </a:cubicBezTo>
                <a:cubicBezTo>
                  <a:pt x="22040" y="321448"/>
                  <a:pt x="26522" y="322088"/>
                  <a:pt x="31005" y="322729"/>
                </a:cubicBezTo>
              </a:path>
            </a:pathLst>
          </a:cu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feld 36"/>
          <p:cNvSpPr txBox="1"/>
          <p:nvPr/>
        </p:nvSpPr>
        <p:spPr>
          <a:xfrm rot="18585788">
            <a:off x="5398775" y="4337652"/>
            <a:ext cx="1444984" cy="319703"/>
          </a:xfrm>
          <a:prstGeom prst="rect">
            <a:avLst/>
          </a:prstGeom>
          <a:noFill/>
          <a:ln w="9525">
            <a:noFill/>
            <a:miter lim="800000"/>
            <a:headEnd/>
            <a:tailEnd/>
          </a:ln>
        </p:spPr>
        <p:txBody>
          <a:bodyPr vert="horz" wrap="square" lIns="62993" tIns="31496" rIns="62993" bIns="31496" numCol="1" rtlCol="0" anchor="t" anchorCtr="0" compatLnSpc="1">
            <a:prstTxWarp prst="textNoShape">
              <a:avLst/>
            </a:prstTxWarp>
            <a:spAutoFit/>
          </a:bodyPr>
          <a:lstStyle/>
          <a:p>
            <a:pPr defTabSz="400111" fontAlgn="base">
              <a:lnSpc>
                <a:spcPct val="104000"/>
              </a:lnSpc>
              <a:spcBef>
                <a:spcPts val="262"/>
              </a:spcBef>
              <a:spcAft>
                <a:spcPct val="0"/>
              </a:spcAft>
              <a:buClr>
                <a:schemeClr val="tx1"/>
              </a:buClr>
              <a:buSzPct val="70000"/>
            </a:pPr>
            <a:r>
              <a:rPr lang="en-US" sz="1600" dirty="0" smtClean="0">
                <a:solidFill>
                  <a:schemeClr val="tx2"/>
                </a:solidFill>
                <a:latin typeface="+mj-lt"/>
                <a:ea typeface="Swagger" pitchFamily="2" charset="0"/>
              </a:rPr>
              <a:t>March 12. </a:t>
            </a:r>
            <a:r>
              <a:rPr lang="en-US" sz="1600" dirty="0">
                <a:solidFill>
                  <a:schemeClr val="tx2"/>
                </a:solidFill>
                <a:latin typeface="+mj-lt"/>
                <a:ea typeface="Swagger" pitchFamily="2" charset="0"/>
              </a:rPr>
              <a:t>2018</a:t>
            </a:r>
          </a:p>
        </p:txBody>
      </p:sp>
      <p:sp>
        <p:nvSpPr>
          <p:cNvPr id="3" name="Foliennummernplatzhalter 2"/>
          <p:cNvSpPr>
            <a:spLocks noGrp="1"/>
          </p:cNvSpPr>
          <p:nvPr>
            <p:ph type="sldNum" sz="quarter" idx="12"/>
          </p:nvPr>
        </p:nvSpPr>
        <p:spPr/>
        <p:txBody>
          <a:bodyPr/>
          <a:lstStyle/>
          <a:p>
            <a:fld id="{163F5A94-8458-4F17-AD3C-1A083E20221D}" type="slidenum">
              <a:rPr lang="en-US" smtClean="0"/>
              <a:t>21</a:t>
            </a:fld>
            <a:endParaRPr lang="en-US"/>
          </a:p>
        </p:txBody>
      </p:sp>
    </p:spTree>
    <p:extLst>
      <p:ext uri="{BB962C8B-B14F-4D97-AF65-F5344CB8AC3E}">
        <p14:creationId xmlns:p14="http://schemas.microsoft.com/office/powerpoint/2010/main" val="2597622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19210" y="1095469"/>
            <a:ext cx="6316979" cy="4932429"/>
          </a:xfrm>
          <a:prstGeom prst="rect">
            <a:avLst/>
          </a:prstGeom>
          <a:ln w="25400">
            <a:noFill/>
          </a:ln>
        </p:spPr>
        <p:txBody>
          <a:bodyPr/>
          <a:lstStyle/>
          <a:p>
            <a:pPr marL="742950" lvl="1" indent="-285750" eaLnBrk="0" hangingPunct="0">
              <a:spcBef>
                <a:spcPts val="200"/>
              </a:spcBef>
              <a:buFont typeface="Wingdings" panose="05000000000000000000" pitchFamily="2" charset="2"/>
              <a:buChar char="q"/>
            </a:pPr>
            <a:endParaRPr lang="en-US" sz="100" dirty="0">
              <a:solidFill>
                <a:srgbClr val="C00000"/>
              </a:solidFill>
            </a:endParaRPr>
          </a:p>
          <a:p>
            <a:pPr marL="742950" lvl="1" indent="-285750" eaLnBrk="0" hangingPunct="0">
              <a:spcBef>
                <a:spcPts val="200"/>
              </a:spcBef>
              <a:buFont typeface="Wingdings" panose="05000000000000000000" pitchFamily="2" charset="2"/>
              <a:buChar char="q"/>
            </a:pPr>
            <a:r>
              <a:rPr lang="en-US" sz="900" dirty="0">
                <a:solidFill>
                  <a:srgbClr val="C00000"/>
                </a:solidFill>
              </a:rPr>
              <a:t>TS 0001: Functional Architecture</a:t>
            </a:r>
          </a:p>
          <a:p>
            <a:pPr marL="742950" lvl="1" indent="-285750" eaLnBrk="0" hangingPunct="0">
              <a:spcBef>
                <a:spcPts val="200"/>
              </a:spcBef>
              <a:buFont typeface="Wingdings" panose="05000000000000000000" pitchFamily="2" charset="2"/>
              <a:buChar char="q"/>
            </a:pPr>
            <a:r>
              <a:rPr lang="en-US" sz="900" dirty="0">
                <a:solidFill>
                  <a:srgbClr val="C00000"/>
                </a:solidFill>
              </a:rPr>
              <a:t>TS 0002: Requirements</a:t>
            </a:r>
          </a:p>
          <a:p>
            <a:pPr marL="742950" lvl="1" indent="-285750" eaLnBrk="0" hangingPunct="0">
              <a:spcBef>
                <a:spcPts val="200"/>
              </a:spcBef>
              <a:buFont typeface="Wingdings" panose="05000000000000000000" pitchFamily="2" charset="2"/>
              <a:buChar char="q"/>
            </a:pPr>
            <a:r>
              <a:rPr lang="en-US" sz="900" dirty="0">
                <a:solidFill>
                  <a:srgbClr val="C00000"/>
                </a:solidFill>
              </a:rPr>
              <a:t>TS 0003: Security Solutions</a:t>
            </a:r>
          </a:p>
          <a:p>
            <a:pPr marL="742950" lvl="1" indent="-285750" eaLnBrk="0" hangingPunct="0">
              <a:spcBef>
                <a:spcPts val="200"/>
              </a:spcBef>
              <a:buFont typeface="Wingdings" panose="05000000000000000000" pitchFamily="2" charset="2"/>
              <a:buChar char="q"/>
            </a:pPr>
            <a:r>
              <a:rPr lang="en-US" sz="900" dirty="0">
                <a:solidFill>
                  <a:srgbClr val="C00000"/>
                </a:solidFill>
              </a:rPr>
              <a:t>TS 0004: Service Layer Core Protocol</a:t>
            </a:r>
          </a:p>
          <a:p>
            <a:pPr marL="742950" lvl="1" indent="-285750" eaLnBrk="0" hangingPunct="0">
              <a:spcBef>
                <a:spcPts val="200"/>
              </a:spcBef>
              <a:buFont typeface="Wingdings" panose="05000000000000000000" pitchFamily="2" charset="2"/>
              <a:buChar char="q"/>
            </a:pPr>
            <a:r>
              <a:rPr lang="en-US" sz="900" dirty="0">
                <a:solidFill>
                  <a:srgbClr val="C00000"/>
                </a:solidFill>
              </a:rPr>
              <a:t>TS 0005: Management Enablement (OMA)</a:t>
            </a:r>
          </a:p>
          <a:p>
            <a:pPr marL="742950" lvl="1" indent="-285750" eaLnBrk="0" hangingPunct="0">
              <a:spcBef>
                <a:spcPts val="200"/>
              </a:spcBef>
              <a:buFont typeface="Wingdings" panose="05000000000000000000" pitchFamily="2" charset="2"/>
              <a:buChar char="q"/>
            </a:pPr>
            <a:r>
              <a:rPr lang="en-US" sz="900" dirty="0">
                <a:solidFill>
                  <a:srgbClr val="C00000"/>
                </a:solidFill>
              </a:rPr>
              <a:t>TS 0006: Management Enablement (BBF)</a:t>
            </a:r>
          </a:p>
          <a:p>
            <a:pPr marL="742950" lvl="1" indent="-285750" eaLnBrk="0" hangingPunct="0">
              <a:spcBef>
                <a:spcPts val="200"/>
              </a:spcBef>
              <a:buFont typeface="Wingdings" panose="05000000000000000000" pitchFamily="2" charset="2"/>
              <a:buChar char="q"/>
            </a:pPr>
            <a:r>
              <a:rPr lang="en-US" sz="900" dirty="0">
                <a:solidFill>
                  <a:srgbClr val="C00000"/>
                </a:solidFill>
              </a:rPr>
              <a:t>TS 0007: Service Components</a:t>
            </a:r>
          </a:p>
          <a:p>
            <a:pPr marL="742950" lvl="1" indent="-285750" eaLnBrk="0" hangingPunct="0">
              <a:spcBef>
                <a:spcPts val="200"/>
              </a:spcBef>
              <a:buFont typeface="Wingdings" panose="05000000000000000000" pitchFamily="2" charset="2"/>
              <a:buChar char="q"/>
            </a:pPr>
            <a:r>
              <a:rPr lang="en-US" sz="900" dirty="0">
                <a:solidFill>
                  <a:srgbClr val="C00000"/>
                </a:solidFill>
              </a:rPr>
              <a:t>TS 0009: HTTP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0010: MQTT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0011: Common Terminology</a:t>
            </a:r>
          </a:p>
          <a:p>
            <a:pPr marL="742950" lvl="1" indent="-285750" eaLnBrk="0" hangingPunct="0">
              <a:spcBef>
                <a:spcPts val="200"/>
              </a:spcBef>
              <a:buFont typeface="Wingdings" panose="05000000000000000000" pitchFamily="2" charset="2"/>
              <a:buChar char="q"/>
            </a:pPr>
            <a:r>
              <a:rPr lang="en-US" sz="900" dirty="0">
                <a:solidFill>
                  <a:srgbClr val="C00000"/>
                </a:solidFill>
              </a:rPr>
              <a:t>TS 0012: oneM2M Base Ontology</a:t>
            </a:r>
          </a:p>
          <a:p>
            <a:pPr marL="742950" lvl="1" indent="-285750" eaLnBrk="0" hangingPunct="0">
              <a:spcBef>
                <a:spcPts val="200"/>
              </a:spcBef>
              <a:buFont typeface="Wingdings" panose="05000000000000000000" pitchFamily="2" charset="2"/>
              <a:buChar char="q"/>
            </a:pPr>
            <a:r>
              <a:rPr lang="en-US" sz="900" dirty="0">
                <a:solidFill>
                  <a:srgbClr val="C00000"/>
                </a:solidFill>
              </a:rPr>
              <a:t>TS 0014: LWM2M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0015: Testing Framework</a:t>
            </a:r>
          </a:p>
          <a:p>
            <a:pPr marL="742950" lvl="1" indent="-285750" eaLnBrk="0" hangingPunct="0">
              <a:spcBef>
                <a:spcPts val="200"/>
              </a:spcBef>
              <a:buFont typeface="Wingdings" panose="05000000000000000000" pitchFamily="2" charset="2"/>
              <a:buChar char="q"/>
            </a:pPr>
            <a:r>
              <a:rPr lang="en-US" sz="900" dirty="0">
                <a:solidFill>
                  <a:srgbClr val="C00000"/>
                </a:solidFill>
              </a:rPr>
              <a:t>TS 0020: WebSocket Protocol Binding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0021: oneM2M and AllJoyn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0023: Home Appliances Information Model and Mapping</a:t>
            </a:r>
          </a:p>
          <a:p>
            <a:pPr marL="742950" lvl="1" indent="-285750" eaLnBrk="0" hangingPunct="0">
              <a:spcBef>
                <a:spcPts val="200"/>
              </a:spcBef>
              <a:buFont typeface="Wingdings" panose="05000000000000000000" pitchFamily="2" charset="2"/>
              <a:buChar char="q"/>
            </a:pPr>
            <a:r>
              <a:rPr lang="en-US" sz="900" dirty="0">
                <a:solidFill>
                  <a:srgbClr val="C00000"/>
                </a:solidFill>
              </a:rPr>
              <a:t>TS 0024: OIC Interworking</a:t>
            </a:r>
          </a:p>
          <a:p>
            <a:pPr marL="742950" lvl="1" indent="-285750" eaLnBrk="0" hangingPunct="0">
              <a:spcBef>
                <a:spcPts val="200"/>
              </a:spcBef>
              <a:buFont typeface="Wingdings" panose="05000000000000000000" pitchFamily="2" charset="2"/>
              <a:buChar char="q"/>
            </a:pPr>
            <a:r>
              <a:rPr lang="en-US" sz="900" dirty="0">
                <a:solidFill>
                  <a:srgbClr val="C00000"/>
                </a:solidFill>
              </a:rPr>
              <a:t>TR 0001: Use Cases Collection</a:t>
            </a:r>
          </a:p>
          <a:p>
            <a:pPr marL="742950" lvl="1" indent="-285750" eaLnBrk="0" hangingPunct="0">
              <a:spcBef>
                <a:spcPts val="200"/>
              </a:spcBef>
              <a:buFont typeface="Wingdings" panose="05000000000000000000" pitchFamily="2" charset="2"/>
              <a:buChar char="q"/>
            </a:pPr>
            <a:r>
              <a:rPr lang="en-US" sz="900" dirty="0">
                <a:solidFill>
                  <a:srgbClr val="C00000"/>
                </a:solidFill>
              </a:rPr>
              <a:t>TR 0007: Study of Abstraction and Semantic Enablements</a:t>
            </a:r>
          </a:p>
          <a:p>
            <a:pPr marL="742950" lvl="1" indent="-285750" eaLnBrk="0" hangingPunct="0">
              <a:spcBef>
                <a:spcPts val="200"/>
              </a:spcBef>
              <a:buFont typeface="Wingdings" panose="05000000000000000000" pitchFamily="2" charset="2"/>
              <a:buChar char="q"/>
            </a:pPr>
            <a:r>
              <a:rPr lang="en-US" sz="900" dirty="0">
                <a:solidFill>
                  <a:srgbClr val="C00000"/>
                </a:solidFill>
              </a:rPr>
              <a:t>TR 0008: Security</a:t>
            </a:r>
          </a:p>
          <a:p>
            <a:pPr marL="742950" lvl="1" indent="-285750" eaLnBrk="0" hangingPunct="0">
              <a:spcBef>
                <a:spcPts val="200"/>
              </a:spcBef>
              <a:buFont typeface="Wingdings" panose="05000000000000000000" pitchFamily="2" charset="2"/>
              <a:buChar char="q"/>
            </a:pPr>
            <a:r>
              <a:rPr lang="en-US" sz="900" dirty="0">
                <a:solidFill>
                  <a:srgbClr val="C00000"/>
                </a:solidFill>
              </a:rPr>
              <a:t>TR 0012: oneM2M End-to-End security and Group Authentication</a:t>
            </a:r>
          </a:p>
          <a:p>
            <a:pPr marL="742950" lvl="1" indent="-285750" eaLnBrk="0" hangingPunct="0">
              <a:spcBef>
                <a:spcPts val="200"/>
              </a:spcBef>
              <a:buFont typeface="Wingdings" panose="05000000000000000000" pitchFamily="2" charset="2"/>
              <a:buChar char="q"/>
            </a:pPr>
            <a:r>
              <a:rPr lang="en-US" sz="900" dirty="0">
                <a:solidFill>
                  <a:srgbClr val="C00000"/>
                </a:solidFill>
              </a:rPr>
              <a:t>TR 0016: Study of Authorization Architecture for Supporting Heterogeneous Access Control Policies</a:t>
            </a:r>
          </a:p>
          <a:p>
            <a:pPr marL="742950" lvl="1" indent="-285750" eaLnBrk="0" hangingPunct="0">
              <a:spcBef>
                <a:spcPts val="200"/>
              </a:spcBef>
              <a:buFont typeface="Wingdings" panose="05000000000000000000" pitchFamily="2" charset="2"/>
              <a:buChar char="q"/>
            </a:pPr>
            <a:r>
              <a:rPr lang="en-US" sz="900" dirty="0">
                <a:solidFill>
                  <a:srgbClr val="C00000"/>
                </a:solidFill>
              </a:rPr>
              <a:t>TR 0017: Home Domain Abstract Information Model</a:t>
            </a:r>
          </a:p>
          <a:p>
            <a:pPr marL="742950" lvl="1" indent="-285750" eaLnBrk="0" hangingPunct="0">
              <a:spcBef>
                <a:spcPts val="200"/>
              </a:spcBef>
              <a:buFont typeface="Wingdings" panose="05000000000000000000" pitchFamily="2" charset="2"/>
              <a:buChar char="q"/>
            </a:pPr>
            <a:r>
              <a:rPr lang="en-US" sz="900" dirty="0">
                <a:solidFill>
                  <a:srgbClr val="C00000"/>
                </a:solidFill>
              </a:rPr>
              <a:t>TR 0018: Industrial Domain Enablement</a:t>
            </a:r>
          </a:p>
          <a:p>
            <a:pPr marL="742950" lvl="1" indent="-285750" eaLnBrk="0" hangingPunct="0">
              <a:spcBef>
                <a:spcPts val="200"/>
              </a:spcBef>
              <a:buFont typeface="Wingdings" panose="05000000000000000000" pitchFamily="2" charset="2"/>
              <a:buChar char="q"/>
            </a:pPr>
            <a:r>
              <a:rPr lang="en-US" sz="900" dirty="0">
                <a:solidFill>
                  <a:srgbClr val="C00000"/>
                </a:solidFill>
              </a:rPr>
              <a:t>TR 0022: Continuation and Integration of HGI Smart Home Activities</a:t>
            </a:r>
          </a:p>
          <a:p>
            <a:pPr marL="742950" lvl="1" indent="-285750" eaLnBrk="0" hangingPunct="0">
              <a:spcBef>
                <a:spcPts val="200"/>
              </a:spcBef>
              <a:buFont typeface="Wingdings" panose="05000000000000000000" pitchFamily="2" charset="2"/>
              <a:buChar char="q"/>
            </a:pPr>
            <a:r>
              <a:rPr lang="en-US" sz="900" dirty="0">
                <a:solidFill>
                  <a:srgbClr val="C00000"/>
                </a:solidFill>
              </a:rPr>
              <a:t>TR 0024: 3GPP Release 13 Interworking</a:t>
            </a:r>
          </a:p>
          <a:p>
            <a:pPr marL="742950" lvl="1" indent="-285750" eaLnBrk="0" hangingPunct="0">
              <a:spcBef>
                <a:spcPts val="200"/>
              </a:spcBef>
              <a:buFont typeface="Wingdings" panose="05000000000000000000" pitchFamily="2" charset="2"/>
              <a:buChar char="q"/>
            </a:pPr>
            <a:r>
              <a:rPr lang="en-US" sz="900" b="1" dirty="0">
                <a:solidFill>
                  <a:srgbClr val="C00000"/>
                </a:solidFill>
              </a:rPr>
              <a:t>TS-0032 – MAF and MEF Interface Specification</a:t>
            </a:r>
          </a:p>
          <a:p>
            <a:pPr marL="742950" lvl="1" indent="-285750" eaLnBrk="0" hangingPunct="0">
              <a:spcBef>
                <a:spcPts val="200"/>
              </a:spcBef>
              <a:buFont typeface="Wingdings" panose="05000000000000000000" pitchFamily="2" charset="2"/>
              <a:buChar char="q"/>
            </a:pPr>
            <a:r>
              <a:rPr lang="en-US" sz="900" b="1" dirty="0">
                <a:solidFill>
                  <a:srgbClr val="C00000"/>
                </a:solidFill>
              </a:rPr>
              <a:t>TR-0025 Application developer guide</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TR-0034 </a:t>
            </a:r>
            <a:r>
              <a:rPr lang="en-US" sz="900" b="1" dirty="0" err="1">
                <a:solidFill>
                  <a:srgbClr val="C00000"/>
                </a:solidFill>
              </a:rPr>
              <a:t>CoAP</a:t>
            </a:r>
            <a:r>
              <a:rPr lang="en-US" sz="900" b="1" dirty="0">
                <a:solidFill>
                  <a:srgbClr val="C00000"/>
                </a:solidFill>
              </a:rPr>
              <a:t> binding and long polling for temp. </a:t>
            </a:r>
            <a:r>
              <a:rPr lang="en-US" sz="900" b="1" dirty="0" err="1">
                <a:solidFill>
                  <a:srgbClr val="C00000"/>
                </a:solidFill>
              </a:rPr>
              <a:t>monit</a:t>
            </a:r>
            <a:r>
              <a:rPr lang="en-US" sz="900" b="1" dirty="0">
                <a:solidFill>
                  <a:srgbClr val="C00000"/>
                </a:solidFill>
              </a:rPr>
              <a:t>. </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TR-0035 Device management use case</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TR-0037 Smart farm example using MQTT binding</a:t>
            </a:r>
          </a:p>
          <a:p>
            <a:pPr marL="742950" lvl="1" indent="-285750" eaLnBrk="0" hangingPunct="0">
              <a:spcBef>
                <a:spcPts val="200"/>
              </a:spcBef>
              <a:buFont typeface="Wingdings" panose="05000000000000000000" pitchFamily="2" charset="2"/>
              <a:buChar char="q"/>
            </a:pPr>
            <a:r>
              <a:rPr lang="en-US" sz="900" b="1" dirty="0">
                <a:solidFill>
                  <a:srgbClr val="C00000"/>
                </a:solidFill>
              </a:rPr>
              <a:t>TR-0039 Developer guide-SDT-based implementation</a:t>
            </a:r>
          </a:p>
          <a:p>
            <a:pPr marL="742950" lvl="1" indent="-285750" eaLnBrk="0" hangingPunct="0">
              <a:spcBef>
                <a:spcPts val="200"/>
              </a:spcBef>
              <a:buFont typeface="Wingdings" panose="05000000000000000000" pitchFamily="2" charset="2"/>
              <a:buChar char="q"/>
            </a:pPr>
            <a:r>
              <a:rPr lang="en-US" sz="900" b="1" dirty="0">
                <a:solidFill>
                  <a:srgbClr val="C00000"/>
                </a:solidFill>
              </a:rPr>
              <a:t>TR-0045 Implementing semantics</a:t>
            </a:r>
          </a:p>
          <a:p>
            <a:pPr marL="742950" lvl="1" indent="-285750" eaLnBrk="0" hangingPunct="0">
              <a:spcBef>
                <a:spcPts val="200"/>
              </a:spcBef>
              <a:buFont typeface="Wingdings" panose="05000000000000000000" pitchFamily="2" charset="2"/>
              <a:buChar char="q"/>
            </a:pPr>
            <a:endParaRPr lang="en-US" sz="1000" dirty="0">
              <a:solidFill>
                <a:srgbClr val="C00000"/>
              </a:solidFill>
            </a:endParaRPr>
          </a:p>
        </p:txBody>
      </p:sp>
      <p:sp>
        <p:nvSpPr>
          <p:cNvPr id="6" name="Rectangle 3"/>
          <p:cNvSpPr/>
          <p:nvPr/>
        </p:nvSpPr>
        <p:spPr>
          <a:xfrm rot="2203317">
            <a:off x="7820015" y="3249922"/>
            <a:ext cx="3312104" cy="769441"/>
          </a:xfrm>
          <a:prstGeom prst="rect">
            <a:avLst/>
          </a:prstGeom>
          <a:ln>
            <a:solidFill>
              <a:schemeClr val="tx1">
                <a:lumMod val="65000"/>
                <a:lumOff val="35000"/>
              </a:schemeClr>
            </a:solidFill>
          </a:ln>
        </p:spPr>
        <p:txBody>
          <a:bodyPr wrap="square">
            <a:spAutoFit/>
          </a:bodyPr>
          <a:lstStyle/>
          <a:p>
            <a:r>
              <a:rPr lang="en-US" sz="1600" dirty="0"/>
              <a:t>See all published documents by </a:t>
            </a:r>
            <a:br>
              <a:rPr lang="en-US" sz="1600" dirty="0"/>
            </a:br>
            <a:r>
              <a:rPr lang="en-US" sz="1600" dirty="0"/>
              <a:t>oneM2M and its Partner Type 1 : </a:t>
            </a:r>
            <a:endParaRPr lang="en-US" sz="1600" dirty="0">
              <a:hlinkClick r:id="rId2"/>
            </a:endParaRPr>
          </a:p>
          <a:p>
            <a:r>
              <a:rPr lang="en-US" sz="1000" dirty="0">
                <a:hlinkClick r:id="rId2"/>
              </a:rPr>
              <a:t>http://www.onem2m.org/technical/published-documents</a:t>
            </a:r>
            <a:r>
              <a:rPr lang="en-US" sz="1100" dirty="0"/>
              <a:t> </a:t>
            </a:r>
            <a:endParaRPr lang="en-US" sz="1050" dirty="0"/>
          </a:p>
        </p:txBody>
      </p:sp>
      <p:sp>
        <p:nvSpPr>
          <p:cNvPr id="7" name="Geschweifte Klammer links 6"/>
          <p:cNvSpPr/>
          <p:nvPr/>
        </p:nvSpPr>
        <p:spPr>
          <a:xfrm>
            <a:off x="2650921" y="1229919"/>
            <a:ext cx="196492" cy="15585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Geschweifte Klammer links 7"/>
          <p:cNvSpPr/>
          <p:nvPr/>
        </p:nvSpPr>
        <p:spPr>
          <a:xfrm>
            <a:off x="2159769" y="1229919"/>
            <a:ext cx="274060" cy="4138786"/>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feld 8"/>
          <p:cNvSpPr txBox="1"/>
          <p:nvPr/>
        </p:nvSpPr>
        <p:spPr>
          <a:xfrm rot="16200000">
            <a:off x="1928558" y="1820623"/>
            <a:ext cx="1150638" cy="369332"/>
          </a:xfrm>
          <a:prstGeom prst="rect">
            <a:avLst/>
          </a:prstGeom>
          <a:noFill/>
        </p:spPr>
        <p:txBody>
          <a:bodyPr wrap="square" rtlCol="0">
            <a:spAutoFit/>
          </a:bodyPr>
          <a:lstStyle/>
          <a:p>
            <a:r>
              <a:rPr lang="en-US" dirty="0">
                <a:solidFill>
                  <a:schemeClr val="tx2"/>
                </a:solidFill>
              </a:rPr>
              <a:t>Release 1</a:t>
            </a:r>
          </a:p>
        </p:txBody>
      </p:sp>
      <p:sp>
        <p:nvSpPr>
          <p:cNvPr id="10" name="Textfeld 9"/>
          <p:cNvSpPr txBox="1"/>
          <p:nvPr/>
        </p:nvSpPr>
        <p:spPr>
          <a:xfrm rot="16200000">
            <a:off x="1355936" y="2919945"/>
            <a:ext cx="1302246" cy="369332"/>
          </a:xfrm>
          <a:prstGeom prst="rect">
            <a:avLst/>
          </a:prstGeom>
          <a:noFill/>
        </p:spPr>
        <p:txBody>
          <a:bodyPr wrap="square" rtlCol="0">
            <a:spAutoFit/>
          </a:bodyPr>
          <a:lstStyle/>
          <a:p>
            <a:r>
              <a:rPr lang="en-US" dirty="0">
                <a:solidFill>
                  <a:schemeClr val="tx2"/>
                </a:solidFill>
              </a:rPr>
              <a:t>Release 2</a:t>
            </a:r>
          </a:p>
        </p:txBody>
      </p:sp>
      <p:sp>
        <p:nvSpPr>
          <p:cNvPr id="11" name="Geschweifte Klammer links 10"/>
          <p:cNvSpPr/>
          <p:nvPr/>
        </p:nvSpPr>
        <p:spPr>
          <a:xfrm>
            <a:off x="1668617" y="1229920"/>
            <a:ext cx="274060" cy="5252362"/>
          </a:xfrm>
          <a:prstGeom prst="leftBrace">
            <a:avLst>
              <a:gd name="adj1" fmla="val 8333"/>
              <a:gd name="adj2" fmla="val 4804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feld 11"/>
          <p:cNvSpPr txBox="1"/>
          <p:nvPr/>
        </p:nvSpPr>
        <p:spPr>
          <a:xfrm rot="16200000">
            <a:off x="822499" y="3660477"/>
            <a:ext cx="1253923" cy="369332"/>
          </a:xfrm>
          <a:prstGeom prst="rect">
            <a:avLst/>
          </a:prstGeom>
          <a:noFill/>
        </p:spPr>
        <p:txBody>
          <a:bodyPr wrap="square" rtlCol="0">
            <a:spAutoFit/>
          </a:bodyPr>
          <a:lstStyle/>
          <a:p>
            <a:r>
              <a:rPr lang="en-US" dirty="0">
                <a:solidFill>
                  <a:schemeClr val="tx2"/>
                </a:solidFill>
              </a:rPr>
              <a:t>Release 2A</a:t>
            </a:r>
          </a:p>
        </p:txBody>
      </p:sp>
      <p:sp>
        <p:nvSpPr>
          <p:cNvPr id="4" name="Titel 3"/>
          <p:cNvSpPr>
            <a:spLocks noGrp="1"/>
          </p:cNvSpPr>
          <p:nvPr>
            <p:ph type="title"/>
          </p:nvPr>
        </p:nvSpPr>
        <p:spPr/>
        <p:txBody>
          <a:bodyPr/>
          <a:lstStyle/>
          <a:p>
            <a:r>
              <a:rPr lang="en-US" dirty="0"/>
              <a:t>oneM2M Releases and Specifications</a:t>
            </a:r>
          </a:p>
        </p:txBody>
      </p:sp>
    </p:spTree>
    <p:extLst>
      <p:ext uri="{BB962C8B-B14F-4D97-AF65-F5344CB8AC3E}">
        <p14:creationId xmlns:p14="http://schemas.microsoft.com/office/powerpoint/2010/main" val="212227985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39228" y="1173570"/>
            <a:ext cx="10558400" cy="4525963"/>
          </a:xfrm>
        </p:spPr>
        <p:txBody>
          <a:bodyPr>
            <a:noAutofit/>
          </a:bodyPr>
          <a:lstStyle/>
          <a:p>
            <a:r>
              <a:rPr lang="en-US" sz="2400" dirty="0">
                <a:latin typeface="Myriad Pro"/>
              </a:rPr>
              <a:t>Web Site</a:t>
            </a:r>
          </a:p>
          <a:p>
            <a:pPr lvl="1"/>
            <a:r>
              <a:rPr lang="en-US" sz="1800" dirty="0">
                <a:latin typeface="Myriad Pro"/>
              </a:rPr>
              <a:t>http://www.oneM2M.org</a:t>
            </a:r>
          </a:p>
          <a:p>
            <a:r>
              <a:rPr lang="en-US" sz="2400" dirty="0">
                <a:latin typeface="Myriad Pro"/>
              </a:rPr>
              <a:t>YouTube Channel</a:t>
            </a:r>
          </a:p>
          <a:p>
            <a:pPr lvl="1"/>
            <a:r>
              <a:rPr lang="en-US" sz="1800" dirty="0">
                <a:latin typeface="Myriad Pro"/>
              </a:rPr>
              <a:t>https://www.youtube.com/c/onem2morg</a:t>
            </a:r>
          </a:p>
          <a:p>
            <a:r>
              <a:rPr lang="en-US" sz="2400" dirty="0">
                <a:latin typeface="Myriad Pro"/>
              </a:rPr>
              <a:t>Webinars</a:t>
            </a:r>
          </a:p>
          <a:p>
            <a:pPr lvl="1"/>
            <a:r>
              <a:rPr lang="en-US" sz="1800" dirty="0">
                <a:latin typeface="Myriad Pro"/>
              </a:rPr>
              <a:t>http://ww.onem2m.org/technical/webinars</a:t>
            </a:r>
          </a:p>
          <a:p>
            <a:r>
              <a:rPr lang="en-US" sz="2400" dirty="0">
                <a:latin typeface="Myriad Pro"/>
              </a:rPr>
              <a:t>Technical Questions</a:t>
            </a:r>
          </a:p>
          <a:p>
            <a:pPr lvl="1"/>
            <a:r>
              <a:rPr lang="en-US" sz="1800" dirty="0">
                <a:latin typeface="Myriad Pro"/>
              </a:rPr>
              <a:t>http://www.onem2m.org/technical/technical-questions</a:t>
            </a:r>
          </a:p>
          <a:p>
            <a:r>
              <a:rPr lang="en-US" sz="2400" dirty="0">
                <a:latin typeface="Myriad Pro"/>
              </a:rPr>
              <a:t>Published Specifications</a:t>
            </a:r>
          </a:p>
          <a:p>
            <a:pPr lvl="1"/>
            <a:r>
              <a:rPr lang="en-US" sz="1800" dirty="0">
                <a:latin typeface="Myriad Pro"/>
              </a:rPr>
              <a:t>http://www.onem2m.org/technical/published-documents</a:t>
            </a:r>
          </a:p>
          <a:p>
            <a:r>
              <a:rPr lang="en-US" sz="2400" dirty="0">
                <a:latin typeface="Myriad Pro"/>
              </a:rPr>
              <a:t>Documents developed in oneM2M</a:t>
            </a:r>
          </a:p>
          <a:p>
            <a:pPr lvl="1"/>
            <a:r>
              <a:rPr lang="en-US" sz="1800" dirty="0">
                <a:latin typeface="Myriad Pro"/>
              </a:rPr>
              <a:t>http://www.onem2m.org/technical/latest-drafts</a:t>
            </a:r>
          </a:p>
          <a:p>
            <a:r>
              <a:rPr lang="en-US" sz="2400" dirty="0">
                <a:latin typeface="Myriad Pro"/>
              </a:rPr>
              <a:t>Events</a:t>
            </a:r>
          </a:p>
          <a:p>
            <a:pPr lvl="1"/>
            <a:r>
              <a:rPr lang="en-US" sz="1800" dirty="0">
                <a:latin typeface="Myriad Pro"/>
              </a:rPr>
              <a:t>http://www.onem2m.org/news-events/events</a:t>
            </a:r>
          </a:p>
        </p:txBody>
      </p:sp>
      <p:sp>
        <p:nvSpPr>
          <p:cNvPr id="5" name="Foliennummernplatzhalter 4"/>
          <p:cNvSpPr>
            <a:spLocks noGrp="1"/>
          </p:cNvSpPr>
          <p:nvPr>
            <p:ph type="sldNum" sz="quarter" idx="12"/>
          </p:nvPr>
        </p:nvSpPr>
        <p:spPr/>
        <p:txBody>
          <a:bodyPr/>
          <a:lstStyle/>
          <a:p>
            <a:fld id="{163F5A94-8458-4F17-AD3C-1A083E20221D}" type="slidenum">
              <a:rPr lang="en-US" smtClean="0"/>
              <a:t>23</a:t>
            </a:fld>
            <a:endParaRPr lang="en-US"/>
          </a:p>
        </p:txBody>
      </p:sp>
      <p:sp>
        <p:nvSpPr>
          <p:cNvPr id="6" name="Titel 5"/>
          <p:cNvSpPr>
            <a:spLocks noGrp="1"/>
          </p:cNvSpPr>
          <p:nvPr>
            <p:ph type="title"/>
          </p:nvPr>
        </p:nvSpPr>
        <p:spPr/>
        <p:txBody>
          <a:bodyPr/>
          <a:lstStyle/>
          <a:p>
            <a:r>
              <a:rPr lang="en-US" dirty="0" smtClean="0"/>
              <a:t>Publicly Accessible Links</a:t>
            </a:r>
            <a:endParaRPr lang="en-US" dirty="0"/>
          </a:p>
        </p:txBody>
      </p:sp>
    </p:spTree>
    <p:extLst>
      <p:ext uri="{BB962C8B-B14F-4D97-AF65-F5344CB8AC3E}">
        <p14:creationId xmlns:p14="http://schemas.microsoft.com/office/powerpoint/2010/main" val="305446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p:cNvPicPr>
            <a:picLocks noChangeAspect="1" noChangeArrowheads="1"/>
          </p:cNvPicPr>
          <p:nvPr/>
        </p:nvPicPr>
        <p:blipFill>
          <a:blip r:embed="rId2" cstate="print">
            <a:duotone>
              <a:schemeClr val="bg2">
                <a:shade val="45000"/>
                <a:satMod val="135000"/>
              </a:schemeClr>
              <a:prstClr val="white"/>
            </a:duotone>
            <a:extLst/>
          </a:blip>
          <a:srcRect/>
          <a:stretch>
            <a:fillRect/>
          </a:stretch>
        </p:blipFill>
        <p:spPr bwMode="auto">
          <a:xfrm>
            <a:off x="1552574" y="1415468"/>
            <a:ext cx="8969376" cy="3954862"/>
          </a:xfrm>
          <a:prstGeom prst="rect">
            <a:avLst/>
          </a:prstGeom>
          <a:noFill/>
          <a:ln>
            <a:noFill/>
          </a:ln>
          <a:effectLst/>
          <a:extLst/>
        </p:spPr>
      </p:pic>
      <p:cxnSp>
        <p:nvCxnSpPr>
          <p:cNvPr id="13" name="Connecteur droit 110"/>
          <p:cNvCxnSpPr>
            <a:endCxn id="42" idx="0"/>
          </p:cNvCxnSpPr>
          <p:nvPr/>
        </p:nvCxnSpPr>
        <p:spPr>
          <a:xfrm flipH="1" flipV="1">
            <a:off x="6005513" y="1377316"/>
            <a:ext cx="3616326" cy="2239874"/>
          </a:xfrm>
          <a:prstGeom prst="line">
            <a:avLst/>
          </a:prstGeom>
        </p:spPr>
        <p:style>
          <a:lnRef idx="1">
            <a:schemeClr val="dk1"/>
          </a:lnRef>
          <a:fillRef idx="0">
            <a:schemeClr val="dk1"/>
          </a:fillRef>
          <a:effectRef idx="0">
            <a:schemeClr val="dk1"/>
          </a:effectRef>
          <a:fontRef idx="minor">
            <a:schemeClr val="tx1"/>
          </a:fontRef>
        </p:style>
      </p:cxnSp>
      <p:cxnSp>
        <p:nvCxnSpPr>
          <p:cNvPr id="14" name="Connecteur droit 38"/>
          <p:cNvCxnSpPr>
            <a:endCxn id="42" idx="0"/>
          </p:cNvCxnSpPr>
          <p:nvPr/>
        </p:nvCxnSpPr>
        <p:spPr>
          <a:xfrm flipV="1">
            <a:off x="2882901" y="1377316"/>
            <a:ext cx="3122613" cy="1933488"/>
          </a:xfrm>
          <a:prstGeom prst="line">
            <a:avLst/>
          </a:prstGeom>
        </p:spPr>
        <p:style>
          <a:lnRef idx="1">
            <a:schemeClr val="dk1"/>
          </a:lnRef>
          <a:fillRef idx="0">
            <a:schemeClr val="dk1"/>
          </a:fillRef>
          <a:effectRef idx="0">
            <a:schemeClr val="dk1"/>
          </a:effectRef>
          <a:fontRef idx="minor">
            <a:schemeClr val="tx1"/>
          </a:fontRef>
        </p:style>
      </p:cxnSp>
      <p:cxnSp>
        <p:nvCxnSpPr>
          <p:cNvPr id="15" name="Connecteur droit 105"/>
          <p:cNvCxnSpPr>
            <a:endCxn id="42" idx="0"/>
          </p:cNvCxnSpPr>
          <p:nvPr/>
        </p:nvCxnSpPr>
        <p:spPr>
          <a:xfrm flipV="1">
            <a:off x="3763963" y="1377316"/>
            <a:ext cx="2241550" cy="1923962"/>
          </a:xfrm>
          <a:prstGeom prst="line">
            <a:avLst/>
          </a:prstGeom>
        </p:spPr>
        <p:style>
          <a:lnRef idx="1">
            <a:schemeClr val="dk1"/>
          </a:lnRef>
          <a:fillRef idx="0">
            <a:schemeClr val="dk1"/>
          </a:fillRef>
          <a:effectRef idx="0">
            <a:schemeClr val="dk1"/>
          </a:effectRef>
          <a:fontRef idx="minor">
            <a:schemeClr val="tx1"/>
          </a:fontRef>
        </p:style>
      </p:cxnSp>
      <p:cxnSp>
        <p:nvCxnSpPr>
          <p:cNvPr id="16" name="Connecteur droit 106"/>
          <p:cNvCxnSpPr>
            <a:endCxn id="42" idx="2"/>
          </p:cNvCxnSpPr>
          <p:nvPr/>
        </p:nvCxnSpPr>
        <p:spPr>
          <a:xfrm flipV="1">
            <a:off x="5978525" y="1810704"/>
            <a:ext cx="26988" cy="1320713"/>
          </a:xfrm>
          <a:prstGeom prst="line">
            <a:avLst/>
          </a:prstGeom>
        </p:spPr>
        <p:style>
          <a:lnRef idx="1">
            <a:schemeClr val="dk1"/>
          </a:lnRef>
          <a:fillRef idx="0">
            <a:schemeClr val="dk1"/>
          </a:fillRef>
          <a:effectRef idx="0">
            <a:schemeClr val="dk1"/>
          </a:effectRef>
          <a:fontRef idx="minor">
            <a:schemeClr val="tx1"/>
          </a:fontRef>
        </p:style>
      </p:cxnSp>
      <p:cxnSp>
        <p:nvCxnSpPr>
          <p:cNvPr id="17" name="Connecteur droit 107"/>
          <p:cNvCxnSpPr>
            <a:endCxn id="42" idx="0"/>
          </p:cNvCxnSpPr>
          <p:nvPr/>
        </p:nvCxnSpPr>
        <p:spPr>
          <a:xfrm flipH="1" flipV="1">
            <a:off x="6005513" y="1377316"/>
            <a:ext cx="2182814" cy="2023974"/>
          </a:xfrm>
          <a:prstGeom prst="line">
            <a:avLst/>
          </a:prstGeom>
        </p:spPr>
        <p:style>
          <a:lnRef idx="1">
            <a:schemeClr val="dk1"/>
          </a:lnRef>
          <a:fillRef idx="0">
            <a:schemeClr val="dk1"/>
          </a:fillRef>
          <a:effectRef idx="0">
            <a:schemeClr val="dk1"/>
          </a:effectRef>
          <a:fontRef idx="minor">
            <a:schemeClr val="tx1"/>
          </a:fontRef>
        </p:style>
      </p:cxnSp>
      <p:cxnSp>
        <p:nvCxnSpPr>
          <p:cNvPr id="18" name="Connecteur droit 108"/>
          <p:cNvCxnSpPr>
            <a:stCxn id="42" idx="0"/>
          </p:cNvCxnSpPr>
          <p:nvPr/>
        </p:nvCxnSpPr>
        <p:spPr>
          <a:xfrm>
            <a:off x="6005513" y="1377316"/>
            <a:ext cx="2817812" cy="2023974"/>
          </a:xfrm>
          <a:prstGeom prst="line">
            <a:avLst/>
          </a:prstGeom>
        </p:spPr>
        <p:style>
          <a:lnRef idx="1">
            <a:schemeClr val="dk1"/>
          </a:lnRef>
          <a:fillRef idx="0">
            <a:schemeClr val="dk1"/>
          </a:fillRef>
          <a:effectRef idx="0">
            <a:schemeClr val="dk1"/>
          </a:effectRef>
          <a:fontRef idx="minor">
            <a:schemeClr val="tx1"/>
          </a:fontRef>
        </p:style>
      </p:cxnSp>
      <p:cxnSp>
        <p:nvCxnSpPr>
          <p:cNvPr id="19" name="Connecteur droit 109"/>
          <p:cNvCxnSpPr>
            <a:stCxn id="42" idx="0"/>
          </p:cNvCxnSpPr>
          <p:nvPr/>
        </p:nvCxnSpPr>
        <p:spPr>
          <a:xfrm>
            <a:off x="6005514" y="1377316"/>
            <a:ext cx="3616325" cy="1801724"/>
          </a:xfrm>
          <a:prstGeom prst="line">
            <a:avLst/>
          </a:prstGeom>
        </p:spPr>
        <p:style>
          <a:lnRef idx="1">
            <a:schemeClr val="dk1"/>
          </a:lnRef>
          <a:fillRef idx="0">
            <a:schemeClr val="dk1"/>
          </a:fillRef>
          <a:effectRef idx="0">
            <a:schemeClr val="dk1"/>
          </a:effectRef>
          <a:fontRef idx="minor">
            <a:schemeClr val="tx1"/>
          </a:fontRef>
        </p:style>
      </p:cxnSp>
      <p:grpSp>
        <p:nvGrpSpPr>
          <p:cNvPr id="20" name="Groupe 18"/>
          <p:cNvGrpSpPr>
            <a:grpSpLocks/>
          </p:cNvGrpSpPr>
          <p:nvPr/>
        </p:nvGrpSpPr>
        <p:grpSpPr bwMode="auto">
          <a:xfrm>
            <a:off x="5451475" y="2913929"/>
            <a:ext cx="1055688" cy="433387"/>
            <a:chOff x="3886200" y="4881632"/>
            <a:chExt cx="1054800" cy="432000"/>
          </a:xfrm>
        </p:grpSpPr>
        <p:sp>
          <p:nvSpPr>
            <p:cNvPr id="21" name="Rounded Rectangle 13"/>
            <p:cNvSpPr/>
            <p:nvPr/>
          </p:nvSpPr>
          <p:spPr>
            <a:xfrm>
              <a:off x="3886200" y="4881632"/>
              <a:ext cx="10548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2" name="Picture 13"/>
            <p:cNvPicPr>
              <a:picLocks noChangeAspect="1" noChangeArrowheads="1"/>
            </p:cNvPicPr>
            <p:nvPr/>
          </p:nvPicPr>
          <p:blipFill>
            <a:blip r:embed="rId3" cstate="print"/>
            <a:srcRect/>
            <a:stretch>
              <a:fillRect/>
            </a:stretch>
          </p:blipFill>
          <p:spPr bwMode="auto">
            <a:xfrm>
              <a:off x="3922513" y="4917632"/>
              <a:ext cx="982174" cy="360000"/>
            </a:xfrm>
            <a:prstGeom prst="rect">
              <a:avLst/>
            </a:prstGeom>
            <a:noFill/>
            <a:ln w="9525">
              <a:noFill/>
              <a:miter lim="800000"/>
              <a:headEnd/>
              <a:tailEnd/>
            </a:ln>
          </p:spPr>
        </p:pic>
      </p:grpSp>
      <p:grpSp>
        <p:nvGrpSpPr>
          <p:cNvPr id="23" name="Groupe 19"/>
          <p:cNvGrpSpPr>
            <a:grpSpLocks/>
          </p:cNvGrpSpPr>
          <p:nvPr/>
        </p:nvGrpSpPr>
        <p:grpSpPr bwMode="auto">
          <a:xfrm>
            <a:off x="8558213" y="3179040"/>
            <a:ext cx="684212" cy="431800"/>
            <a:chOff x="6912212" y="3380691"/>
            <a:chExt cx="684000" cy="432000"/>
          </a:xfrm>
        </p:grpSpPr>
        <p:sp>
          <p:nvSpPr>
            <p:cNvPr id="24" name="Rounded Rectangle 13"/>
            <p:cNvSpPr/>
            <p:nvPr/>
          </p:nvSpPr>
          <p:spPr>
            <a:xfrm>
              <a:off x="6912212" y="3380691"/>
              <a:ext cx="684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5" name="Picture 14"/>
            <p:cNvPicPr>
              <a:picLocks noChangeAspect="1" noChangeArrowheads="1"/>
            </p:cNvPicPr>
            <p:nvPr/>
          </p:nvPicPr>
          <p:blipFill>
            <a:blip r:embed="rId4" cstate="print"/>
            <a:srcRect/>
            <a:stretch>
              <a:fillRect/>
            </a:stretch>
          </p:blipFill>
          <p:spPr bwMode="auto">
            <a:xfrm>
              <a:off x="6948212" y="3416691"/>
              <a:ext cx="612000" cy="360000"/>
            </a:xfrm>
            <a:prstGeom prst="rect">
              <a:avLst/>
            </a:prstGeom>
            <a:noFill/>
            <a:ln w="9525">
              <a:noFill/>
              <a:miter lim="800000"/>
              <a:headEnd/>
              <a:tailEnd/>
            </a:ln>
          </p:spPr>
        </p:pic>
      </p:grpSp>
      <p:grpSp>
        <p:nvGrpSpPr>
          <p:cNvPr id="26" name="Groupe 20"/>
          <p:cNvGrpSpPr>
            <a:grpSpLocks/>
          </p:cNvGrpSpPr>
          <p:nvPr/>
        </p:nvGrpSpPr>
        <p:grpSpPr bwMode="auto">
          <a:xfrm>
            <a:off x="8048625" y="3185390"/>
            <a:ext cx="431800" cy="431800"/>
            <a:chOff x="5221831" y="4419600"/>
            <a:chExt cx="432000" cy="432000"/>
          </a:xfrm>
        </p:grpSpPr>
        <p:sp>
          <p:nvSpPr>
            <p:cNvPr id="27" name="Rounded Rectangle 13"/>
            <p:cNvSpPr/>
            <p:nvPr/>
          </p:nvSpPr>
          <p:spPr>
            <a:xfrm>
              <a:off x="5221831" y="4419600"/>
              <a:ext cx="43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28" name="Picture 17"/>
            <p:cNvPicPr>
              <a:picLocks noChangeAspect="1" noChangeArrowheads="1"/>
            </p:cNvPicPr>
            <p:nvPr/>
          </p:nvPicPr>
          <p:blipFill>
            <a:blip r:embed="rId5" cstate="print"/>
            <a:srcRect/>
            <a:stretch>
              <a:fillRect/>
            </a:stretch>
          </p:blipFill>
          <p:spPr bwMode="auto">
            <a:xfrm>
              <a:off x="5257831" y="4455600"/>
              <a:ext cx="360000" cy="360000"/>
            </a:xfrm>
            <a:prstGeom prst="rect">
              <a:avLst/>
            </a:prstGeom>
            <a:noFill/>
            <a:ln w="9525">
              <a:noFill/>
              <a:miter lim="800000"/>
              <a:headEnd/>
              <a:tailEnd/>
            </a:ln>
          </p:spPr>
        </p:pic>
      </p:grpSp>
      <p:grpSp>
        <p:nvGrpSpPr>
          <p:cNvPr id="29" name="Groupe 65"/>
          <p:cNvGrpSpPr>
            <a:grpSpLocks/>
          </p:cNvGrpSpPr>
          <p:nvPr/>
        </p:nvGrpSpPr>
        <p:grpSpPr bwMode="auto">
          <a:xfrm>
            <a:off x="3500438" y="3093315"/>
            <a:ext cx="679450" cy="431800"/>
            <a:chOff x="1975800" y="3295184"/>
            <a:chExt cx="680400" cy="432000"/>
          </a:xfrm>
        </p:grpSpPr>
        <p:sp>
          <p:nvSpPr>
            <p:cNvPr id="30" name="Rounded Rectangle 13"/>
            <p:cNvSpPr/>
            <p:nvPr/>
          </p:nvSpPr>
          <p:spPr>
            <a:xfrm>
              <a:off x="1975800" y="3295184"/>
              <a:ext cx="6804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1" name="Picture 8"/>
            <p:cNvPicPr>
              <a:picLocks noChangeAspect="1" noChangeArrowheads="1"/>
            </p:cNvPicPr>
            <p:nvPr/>
          </p:nvPicPr>
          <p:blipFill>
            <a:blip r:embed="rId6" cstate="print"/>
            <a:srcRect/>
            <a:stretch>
              <a:fillRect/>
            </a:stretch>
          </p:blipFill>
          <p:spPr bwMode="auto">
            <a:xfrm>
              <a:off x="2011074" y="3323697"/>
              <a:ext cx="609851" cy="360000"/>
            </a:xfrm>
            <a:prstGeom prst="rect">
              <a:avLst/>
            </a:prstGeom>
            <a:noFill/>
            <a:ln w="9525">
              <a:noFill/>
              <a:miter lim="800000"/>
              <a:headEnd/>
              <a:tailEnd/>
            </a:ln>
          </p:spPr>
        </p:pic>
      </p:grpSp>
      <p:grpSp>
        <p:nvGrpSpPr>
          <p:cNvPr id="32" name="Groupe 66"/>
          <p:cNvGrpSpPr>
            <a:grpSpLocks/>
          </p:cNvGrpSpPr>
          <p:nvPr/>
        </p:nvGrpSpPr>
        <p:grpSpPr bwMode="auto">
          <a:xfrm>
            <a:off x="2495551" y="3094903"/>
            <a:ext cx="792163" cy="431800"/>
            <a:chOff x="971400" y="3296484"/>
            <a:chExt cx="792000" cy="432000"/>
          </a:xfrm>
        </p:grpSpPr>
        <p:sp>
          <p:nvSpPr>
            <p:cNvPr id="33" name="Rounded Rectangle 13"/>
            <p:cNvSpPr/>
            <p:nvPr/>
          </p:nvSpPr>
          <p:spPr>
            <a:xfrm>
              <a:off x="971400" y="3296484"/>
              <a:ext cx="792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4" name="Picture 32"/>
            <p:cNvPicPr>
              <a:picLocks noChangeAspect="1" noChangeArrowheads="1"/>
            </p:cNvPicPr>
            <p:nvPr/>
          </p:nvPicPr>
          <p:blipFill>
            <a:blip r:embed="rId7" cstate="print"/>
            <a:srcRect/>
            <a:stretch>
              <a:fillRect/>
            </a:stretch>
          </p:blipFill>
          <p:spPr bwMode="auto">
            <a:xfrm>
              <a:off x="1007400" y="3323697"/>
              <a:ext cx="720000" cy="360000"/>
            </a:xfrm>
            <a:prstGeom prst="rect">
              <a:avLst/>
            </a:prstGeom>
            <a:noFill/>
            <a:ln w="9525">
              <a:noFill/>
              <a:miter lim="800000"/>
              <a:headEnd/>
              <a:tailEnd/>
            </a:ln>
          </p:spPr>
        </p:pic>
      </p:grpSp>
      <p:grpSp>
        <p:nvGrpSpPr>
          <p:cNvPr id="35" name="Groupe 5"/>
          <p:cNvGrpSpPr>
            <a:grpSpLocks/>
          </p:cNvGrpSpPr>
          <p:nvPr/>
        </p:nvGrpSpPr>
        <p:grpSpPr bwMode="auto">
          <a:xfrm>
            <a:off x="9337676" y="3404465"/>
            <a:ext cx="720725" cy="431800"/>
            <a:chOff x="7737806" y="3683697"/>
            <a:chExt cx="720000" cy="432000"/>
          </a:xfrm>
        </p:grpSpPr>
        <p:sp>
          <p:nvSpPr>
            <p:cNvPr id="36" name="Rounded Rectangle 13"/>
            <p:cNvSpPr/>
            <p:nvPr/>
          </p:nvSpPr>
          <p:spPr>
            <a:xfrm>
              <a:off x="7737806" y="3683697"/>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37" name="Picture 6"/>
            <p:cNvPicPr>
              <a:picLocks noChangeAspect="1" noChangeArrowheads="1"/>
            </p:cNvPicPr>
            <p:nvPr/>
          </p:nvPicPr>
          <p:blipFill>
            <a:blip r:embed="rId8" cstate="print"/>
            <a:srcRect/>
            <a:stretch>
              <a:fillRect/>
            </a:stretch>
          </p:blipFill>
          <p:spPr bwMode="auto">
            <a:xfrm>
              <a:off x="7772806" y="3719697"/>
              <a:ext cx="650000" cy="360000"/>
            </a:xfrm>
            <a:prstGeom prst="rect">
              <a:avLst/>
            </a:prstGeom>
            <a:noFill/>
            <a:ln w="9525">
              <a:noFill/>
              <a:miter lim="800000"/>
              <a:headEnd/>
              <a:tailEnd/>
            </a:ln>
          </p:spPr>
        </p:pic>
      </p:grpSp>
      <p:grpSp>
        <p:nvGrpSpPr>
          <p:cNvPr id="38" name="Groupe 4"/>
          <p:cNvGrpSpPr>
            <a:grpSpLocks/>
          </p:cNvGrpSpPr>
          <p:nvPr/>
        </p:nvGrpSpPr>
        <p:grpSpPr bwMode="auto">
          <a:xfrm>
            <a:off x="9337676" y="2936154"/>
            <a:ext cx="720725" cy="433387"/>
            <a:chOff x="7883605" y="3235816"/>
            <a:chExt cx="720000" cy="432000"/>
          </a:xfrm>
        </p:grpSpPr>
        <p:sp>
          <p:nvSpPr>
            <p:cNvPr id="39" name="Rounded Rectangle 13"/>
            <p:cNvSpPr/>
            <p:nvPr/>
          </p:nvSpPr>
          <p:spPr>
            <a:xfrm>
              <a:off x="7883605" y="3235816"/>
              <a:ext cx="720000" cy="432000"/>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0" name="Picture 2"/>
            <p:cNvPicPr>
              <a:picLocks noChangeAspect="1" noChangeArrowheads="1"/>
            </p:cNvPicPr>
            <p:nvPr/>
          </p:nvPicPr>
          <p:blipFill>
            <a:blip r:embed="rId9" cstate="print"/>
            <a:srcRect/>
            <a:stretch>
              <a:fillRect/>
            </a:stretch>
          </p:blipFill>
          <p:spPr bwMode="auto">
            <a:xfrm>
              <a:off x="7934501" y="3271816"/>
              <a:ext cx="618207" cy="360000"/>
            </a:xfrm>
            <a:prstGeom prst="rect">
              <a:avLst/>
            </a:prstGeom>
            <a:noFill/>
            <a:ln w="9525">
              <a:noFill/>
              <a:miter lim="800000"/>
              <a:headEnd/>
              <a:tailEnd/>
            </a:ln>
          </p:spPr>
        </p:pic>
      </p:grpSp>
      <p:cxnSp>
        <p:nvCxnSpPr>
          <p:cNvPr id="41" name="Connecteur droit 53"/>
          <p:cNvCxnSpPr>
            <a:endCxn id="42" idx="0"/>
          </p:cNvCxnSpPr>
          <p:nvPr/>
        </p:nvCxnSpPr>
        <p:spPr>
          <a:xfrm flipH="1" flipV="1">
            <a:off x="6005513" y="1377316"/>
            <a:ext cx="1733552" cy="2492288"/>
          </a:xfrm>
          <a:prstGeom prst="line">
            <a:avLst/>
          </a:prstGeom>
        </p:spPr>
        <p:style>
          <a:lnRef idx="1">
            <a:schemeClr val="dk1"/>
          </a:lnRef>
          <a:fillRef idx="0">
            <a:schemeClr val="dk1"/>
          </a:fillRef>
          <a:effectRef idx="0">
            <a:schemeClr val="dk1"/>
          </a:effectRef>
          <a:fontRef idx="minor">
            <a:schemeClr val="tx1"/>
          </a:fontRef>
        </p:style>
      </p:cxnSp>
      <p:sp>
        <p:nvSpPr>
          <p:cNvPr id="42" name="Rounded Rectangle 14"/>
          <p:cNvSpPr/>
          <p:nvPr/>
        </p:nvSpPr>
        <p:spPr>
          <a:xfrm>
            <a:off x="4038601" y="1377317"/>
            <a:ext cx="3933825" cy="433387"/>
          </a:xfrm>
          <a:prstGeom prst="roundRect">
            <a:avLst/>
          </a:prstGeom>
          <a:solidFill>
            <a:schemeClr val="bg1"/>
          </a:solidFill>
          <a:ln>
            <a:solidFill>
              <a:schemeClr val="accent5"/>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solidFill>
                  <a:schemeClr val="tx2">
                    <a:lumMod val="75000"/>
                  </a:schemeClr>
                </a:solidFill>
                <a:latin typeface="Myriad Pro"/>
              </a:rPr>
              <a:t>Over 200 member organizations in oneM2M</a:t>
            </a:r>
          </a:p>
        </p:txBody>
      </p:sp>
      <p:grpSp>
        <p:nvGrpSpPr>
          <p:cNvPr id="43" name="Groupe 2"/>
          <p:cNvGrpSpPr>
            <a:grpSpLocks/>
          </p:cNvGrpSpPr>
          <p:nvPr/>
        </p:nvGrpSpPr>
        <p:grpSpPr bwMode="auto">
          <a:xfrm>
            <a:off x="7439026" y="3652115"/>
            <a:ext cx="752475" cy="433388"/>
            <a:chOff x="479713" y="5004453"/>
            <a:chExt cx="752400" cy="433387"/>
          </a:xfrm>
        </p:grpSpPr>
        <p:sp>
          <p:nvSpPr>
            <p:cNvPr id="44" name="Rounded Rectangle 13"/>
            <p:cNvSpPr/>
            <p:nvPr/>
          </p:nvSpPr>
          <p:spPr bwMode="auto">
            <a:xfrm>
              <a:off x="479713" y="5004453"/>
              <a:ext cx="752400"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5" name="Picture 2"/>
            <p:cNvPicPr>
              <a:picLocks noChangeAspect="1" noChangeArrowheads="1"/>
            </p:cNvPicPr>
            <p:nvPr/>
          </p:nvPicPr>
          <p:blipFill>
            <a:blip r:embed="rId10" cstate="print"/>
            <a:srcRect/>
            <a:stretch>
              <a:fillRect/>
            </a:stretch>
          </p:blipFill>
          <p:spPr bwMode="auto">
            <a:xfrm>
              <a:off x="515913" y="5041146"/>
              <a:ext cx="680000" cy="360000"/>
            </a:xfrm>
            <a:prstGeom prst="rect">
              <a:avLst/>
            </a:prstGeom>
            <a:noFill/>
            <a:ln w="9525">
              <a:noFill/>
              <a:miter lim="800000"/>
              <a:headEnd/>
              <a:tailEnd/>
            </a:ln>
          </p:spPr>
        </p:pic>
      </p:grpSp>
      <p:grpSp>
        <p:nvGrpSpPr>
          <p:cNvPr id="46" name="Groupe 16"/>
          <p:cNvGrpSpPr>
            <a:grpSpLocks/>
          </p:cNvGrpSpPr>
          <p:nvPr/>
        </p:nvGrpSpPr>
        <p:grpSpPr bwMode="auto">
          <a:xfrm>
            <a:off x="6376988" y="5395190"/>
            <a:ext cx="1090612" cy="431800"/>
            <a:chOff x="2809425" y="5029200"/>
            <a:chExt cx="1090800" cy="432000"/>
          </a:xfrm>
        </p:grpSpPr>
        <p:sp>
          <p:nvSpPr>
            <p:cNvPr id="47" name="Rounded Rectangle 14"/>
            <p:cNvSpPr/>
            <p:nvPr/>
          </p:nvSpPr>
          <p:spPr>
            <a:xfrm>
              <a:off x="2809425" y="5029200"/>
              <a:ext cx="1090800" cy="4320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48" name="Picture 11"/>
            <p:cNvPicPr>
              <a:picLocks noChangeAspect="1" noChangeArrowheads="1"/>
            </p:cNvPicPr>
            <p:nvPr/>
          </p:nvPicPr>
          <p:blipFill>
            <a:blip r:embed="rId11" cstate="print"/>
            <a:srcRect/>
            <a:stretch>
              <a:fillRect/>
            </a:stretch>
          </p:blipFill>
          <p:spPr bwMode="auto">
            <a:xfrm>
              <a:off x="2845792" y="5065200"/>
              <a:ext cx="1018065" cy="360000"/>
            </a:xfrm>
            <a:prstGeom prst="rect">
              <a:avLst/>
            </a:prstGeom>
            <a:noFill/>
            <a:ln w="9525">
              <a:noFill/>
              <a:miter lim="800000"/>
              <a:headEnd/>
              <a:tailEnd/>
            </a:ln>
          </p:spPr>
        </p:pic>
      </p:grpSp>
      <p:sp>
        <p:nvSpPr>
          <p:cNvPr id="52" name="Rounded Rectangle 14"/>
          <p:cNvSpPr/>
          <p:nvPr/>
        </p:nvSpPr>
        <p:spPr bwMode="auto">
          <a:xfrm>
            <a:off x="4598989" y="539519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3" name="Picture 10"/>
          <p:cNvPicPr>
            <a:picLocks noChangeAspect="1" noChangeArrowheads="1"/>
          </p:cNvPicPr>
          <p:nvPr/>
        </p:nvPicPr>
        <p:blipFill>
          <a:blip r:embed="rId12" cstate="print"/>
          <a:srcRect/>
          <a:stretch>
            <a:fillRect/>
          </a:stretch>
        </p:blipFill>
        <p:spPr bwMode="auto">
          <a:xfrm>
            <a:off x="4635271" y="5431174"/>
            <a:ext cx="1345070" cy="359833"/>
          </a:xfrm>
          <a:prstGeom prst="rect">
            <a:avLst/>
          </a:prstGeom>
          <a:noFill/>
          <a:ln w="9525">
            <a:noFill/>
            <a:miter lim="800000"/>
            <a:headEnd/>
            <a:tailEnd/>
          </a:ln>
        </p:spPr>
      </p:pic>
      <p:grpSp>
        <p:nvGrpSpPr>
          <p:cNvPr id="54" name="Groupe 1"/>
          <p:cNvGrpSpPr>
            <a:grpSpLocks/>
          </p:cNvGrpSpPr>
          <p:nvPr/>
        </p:nvGrpSpPr>
        <p:grpSpPr bwMode="auto">
          <a:xfrm>
            <a:off x="7848600" y="5395190"/>
            <a:ext cx="431800" cy="431800"/>
            <a:chOff x="8051452" y="5832474"/>
            <a:chExt cx="432000" cy="431800"/>
          </a:xfrm>
        </p:grpSpPr>
        <p:sp>
          <p:nvSpPr>
            <p:cNvPr id="55" name="Rounded Rectangle 14"/>
            <p:cNvSpPr/>
            <p:nvPr/>
          </p:nvSpPr>
          <p:spPr bwMode="auto">
            <a:xfrm>
              <a:off x="8051452" y="5832474"/>
              <a:ext cx="432000"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6" name="Picture 53"/>
            <p:cNvPicPr>
              <a:picLocks noChangeAspect="1" noChangeArrowheads="1"/>
            </p:cNvPicPr>
            <p:nvPr/>
          </p:nvPicPr>
          <p:blipFill>
            <a:blip r:embed="rId13" cstate="print"/>
            <a:srcRect/>
            <a:stretch>
              <a:fillRect/>
            </a:stretch>
          </p:blipFill>
          <p:spPr bwMode="auto">
            <a:xfrm>
              <a:off x="8087452" y="5868291"/>
              <a:ext cx="360000" cy="360000"/>
            </a:xfrm>
            <a:prstGeom prst="rect">
              <a:avLst/>
            </a:prstGeom>
            <a:noFill/>
            <a:ln w="9525">
              <a:noFill/>
              <a:miter lim="800000"/>
              <a:headEnd/>
              <a:tailEnd/>
            </a:ln>
          </p:spPr>
        </p:pic>
      </p:grpSp>
      <p:sp>
        <p:nvSpPr>
          <p:cNvPr id="57" name="Rounded Rectangle 14"/>
          <p:cNvSpPr/>
          <p:nvPr/>
        </p:nvSpPr>
        <p:spPr bwMode="auto">
          <a:xfrm>
            <a:off x="2905127" y="5376140"/>
            <a:ext cx="1417637"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endParaRPr lang="fr-FR" altLang="fr-FR" sz="1100" dirty="0">
              <a:solidFill>
                <a:srgbClr val="262626"/>
              </a:solidFill>
            </a:endParaRPr>
          </a:p>
        </p:txBody>
      </p:sp>
      <p:pic>
        <p:nvPicPr>
          <p:cNvPr id="58" name="Picture 2"/>
          <p:cNvPicPr>
            <a:picLocks noChangeAspect="1" noChangeArrowheads="1"/>
          </p:cNvPicPr>
          <p:nvPr/>
        </p:nvPicPr>
        <p:blipFill>
          <a:blip r:embed="rId14" cstate="print"/>
          <a:srcRect/>
          <a:stretch>
            <a:fillRect/>
          </a:stretch>
        </p:blipFill>
        <p:spPr bwMode="auto">
          <a:xfrm>
            <a:off x="3038477" y="5395191"/>
            <a:ext cx="1171575" cy="387715"/>
          </a:xfrm>
          <a:prstGeom prst="rect">
            <a:avLst/>
          </a:prstGeom>
          <a:noFill/>
          <a:ln w="9525">
            <a:noFill/>
            <a:miter lim="800000"/>
            <a:headEnd/>
            <a:tailEnd/>
          </a:ln>
        </p:spPr>
      </p:pic>
      <p:sp>
        <p:nvSpPr>
          <p:cNvPr id="59" name="Rounded Rectangle 13"/>
          <p:cNvSpPr/>
          <p:nvPr/>
        </p:nvSpPr>
        <p:spPr bwMode="auto">
          <a:xfrm rot="16200000">
            <a:off x="518597" y="3236551"/>
            <a:ext cx="1475511" cy="433387"/>
          </a:xfrm>
          <a:prstGeom prst="roundRect">
            <a:avLst/>
          </a:prstGeom>
          <a:solidFill>
            <a:schemeClr val="bg1"/>
          </a:solidFill>
          <a:ln>
            <a:solidFill>
              <a:schemeClr val="accent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yriad Pro"/>
                <a:cs typeface="+mn-cs"/>
              </a:rPr>
              <a:t>Partner Type 1</a:t>
            </a:r>
          </a:p>
        </p:txBody>
      </p:sp>
      <p:sp>
        <p:nvSpPr>
          <p:cNvPr id="60" name="Rounded Rectangle 14"/>
          <p:cNvSpPr/>
          <p:nvPr/>
        </p:nvSpPr>
        <p:spPr bwMode="auto">
          <a:xfrm rot="16200000">
            <a:off x="532774" y="5231284"/>
            <a:ext cx="1445568" cy="431800"/>
          </a:xfrm>
          <a:prstGeom prst="roundRect">
            <a:avLst/>
          </a:prstGeom>
          <a:solidFill>
            <a:schemeClr val="bg1"/>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a:defRPr/>
            </a:pPr>
            <a:r>
              <a:rPr lang="fr-FR" altLang="fr-FR" sz="1400" b="1" dirty="0">
                <a:solidFill>
                  <a:schemeClr val="tx2">
                    <a:lumMod val="75000"/>
                  </a:schemeClr>
                </a:solidFill>
                <a:latin typeface="Myriad Pro"/>
                <a:cs typeface="+mn-cs"/>
              </a:rPr>
              <a:t>Partner Type 2</a:t>
            </a:r>
          </a:p>
        </p:txBody>
      </p:sp>
      <p:sp>
        <p:nvSpPr>
          <p:cNvPr id="61" name="Textfeld 60"/>
          <p:cNvSpPr txBox="1"/>
          <p:nvPr/>
        </p:nvSpPr>
        <p:spPr>
          <a:xfrm>
            <a:off x="8823325" y="6169968"/>
            <a:ext cx="3076483" cy="230832"/>
          </a:xfrm>
          <a:prstGeom prst="rect">
            <a:avLst/>
          </a:prstGeom>
          <a:noFill/>
        </p:spPr>
        <p:txBody>
          <a:bodyPr wrap="none" rtlCol="0">
            <a:spAutoFit/>
          </a:bodyPr>
          <a:lstStyle/>
          <a:p>
            <a:r>
              <a:rPr lang="en-US" sz="900" dirty="0">
                <a:latin typeface="Myriad Pro"/>
              </a:rPr>
              <a:t>[1] </a:t>
            </a:r>
            <a:r>
              <a:rPr lang="en-US" sz="900" dirty="0">
                <a:latin typeface="Myriad Pro"/>
                <a:hlinkClick r:id="rId15"/>
              </a:rPr>
              <a:t>Partnership Agreement</a:t>
            </a:r>
            <a:r>
              <a:rPr lang="en-US" sz="900" dirty="0">
                <a:latin typeface="Myriad Pro"/>
              </a:rPr>
              <a:t> V 2.0 (Approved March 2013)</a:t>
            </a:r>
          </a:p>
        </p:txBody>
      </p:sp>
      <p:sp>
        <p:nvSpPr>
          <p:cNvPr id="62" name="Textfeld 61"/>
          <p:cNvSpPr txBox="1"/>
          <p:nvPr/>
        </p:nvSpPr>
        <p:spPr>
          <a:xfrm>
            <a:off x="9475227" y="1295561"/>
            <a:ext cx="2468872" cy="584775"/>
          </a:xfrm>
          <a:prstGeom prst="rect">
            <a:avLst/>
          </a:prstGeom>
          <a:noFill/>
        </p:spPr>
        <p:txBody>
          <a:bodyPr wrap="square" rtlCol="0">
            <a:spAutoFit/>
          </a:bodyPr>
          <a:lstStyle/>
          <a:p>
            <a:r>
              <a:rPr lang="en-US" sz="1600" dirty="0">
                <a:latin typeface="Myriad Pro"/>
              </a:rPr>
              <a:t>founded</a:t>
            </a:r>
            <a:r>
              <a:rPr lang="en-US" sz="1600" baseline="30000" dirty="0">
                <a:latin typeface="Myriad Pro"/>
              </a:rPr>
              <a:t>1</a:t>
            </a:r>
            <a:r>
              <a:rPr lang="en-US" sz="1600" dirty="0">
                <a:latin typeface="Myriad Pro"/>
              </a:rPr>
              <a:t> July, 24</a:t>
            </a:r>
            <a:r>
              <a:rPr lang="en-US" sz="1600" baseline="30000" dirty="0">
                <a:latin typeface="Myriad Pro"/>
              </a:rPr>
              <a:t>th</a:t>
            </a:r>
            <a:r>
              <a:rPr lang="en-US" sz="1600" dirty="0">
                <a:latin typeface="Myriad Pro"/>
              </a:rPr>
              <a:t> 2012</a:t>
            </a:r>
          </a:p>
          <a:p>
            <a:r>
              <a:rPr lang="en-US" sz="1600" dirty="0">
                <a:latin typeface="Myriad Pro"/>
              </a:rPr>
              <a:t>TP#1: Sep 24</a:t>
            </a:r>
            <a:r>
              <a:rPr lang="en-US" sz="1600" baseline="30000" dirty="0">
                <a:latin typeface="Myriad Pro"/>
              </a:rPr>
              <a:t>th</a:t>
            </a:r>
            <a:r>
              <a:rPr lang="en-US" sz="1600" dirty="0">
                <a:latin typeface="Myriad Pro"/>
              </a:rPr>
              <a:t>-29</a:t>
            </a:r>
            <a:r>
              <a:rPr lang="en-US" sz="1600" baseline="30000" dirty="0">
                <a:latin typeface="Myriad Pro"/>
              </a:rPr>
              <a:t>th</a:t>
            </a:r>
            <a:r>
              <a:rPr lang="en-US" sz="1600" dirty="0">
                <a:latin typeface="Myriad Pro"/>
              </a:rPr>
              <a:t> 2012</a:t>
            </a:r>
          </a:p>
        </p:txBody>
      </p:sp>
      <p:sp>
        <p:nvSpPr>
          <p:cNvPr id="2" name="Foliennummernplatzhalter 1"/>
          <p:cNvSpPr>
            <a:spLocks noGrp="1"/>
          </p:cNvSpPr>
          <p:nvPr>
            <p:ph type="sldNum" sz="quarter" idx="12"/>
          </p:nvPr>
        </p:nvSpPr>
        <p:spPr/>
        <p:txBody>
          <a:bodyPr/>
          <a:lstStyle/>
          <a:p>
            <a:fld id="{163F5A94-8458-4F17-AD3C-1A083E20221D}" type="slidenum">
              <a:rPr lang="en-US" smtClean="0"/>
              <a:t>3</a:t>
            </a:fld>
            <a:endParaRPr lang="en-US"/>
          </a:p>
        </p:txBody>
      </p:sp>
      <p:sp>
        <p:nvSpPr>
          <p:cNvPr id="3" name="Titel 2"/>
          <p:cNvSpPr>
            <a:spLocks noGrp="1"/>
          </p:cNvSpPr>
          <p:nvPr>
            <p:ph type="title"/>
          </p:nvPr>
        </p:nvSpPr>
        <p:spPr/>
        <p:txBody>
          <a:bodyPr/>
          <a:lstStyle/>
          <a:p>
            <a:r>
              <a:rPr lang="en-US" dirty="0"/>
              <a:t>oneM2M Partnership Project</a:t>
            </a:r>
          </a:p>
        </p:txBody>
      </p:sp>
    </p:spTree>
    <p:extLst>
      <p:ext uri="{BB962C8B-B14F-4D97-AF65-F5344CB8AC3E}">
        <p14:creationId xmlns:p14="http://schemas.microsoft.com/office/powerpoint/2010/main" val="3246450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163F5A94-8458-4F17-AD3C-1A083E20221D}" type="slidenum">
              <a:rPr lang="en-US" smtClean="0"/>
              <a:t>4</a:t>
            </a:fld>
            <a:endParaRPr lang="en-US"/>
          </a:p>
        </p:txBody>
      </p:sp>
      <p:sp>
        <p:nvSpPr>
          <p:cNvPr id="3" name="Titel 2"/>
          <p:cNvSpPr>
            <a:spLocks noGrp="1"/>
          </p:cNvSpPr>
          <p:nvPr>
            <p:ph type="title"/>
          </p:nvPr>
        </p:nvSpPr>
        <p:spPr/>
        <p:txBody>
          <a:bodyPr/>
          <a:lstStyle/>
          <a:p>
            <a:r>
              <a:rPr lang="en-US" dirty="0"/>
              <a:t>oneM2M Participants</a:t>
            </a:r>
          </a:p>
        </p:txBody>
      </p:sp>
      <p:sp>
        <p:nvSpPr>
          <p:cNvPr id="6" name="Rounded Rectangle 27"/>
          <p:cNvSpPr/>
          <p:nvPr/>
        </p:nvSpPr>
        <p:spPr>
          <a:xfrm>
            <a:off x="2158599" y="4119340"/>
            <a:ext cx="9539029" cy="1774479"/>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provides strategic direction to oneM2M </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has the right to:</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Steering Committee </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Technical Plenary and its subgroups</a:t>
            </a:r>
          </a:p>
        </p:txBody>
      </p:sp>
      <p:sp>
        <p:nvSpPr>
          <p:cNvPr id="9" name="Rounded Rectangle 25"/>
          <p:cNvSpPr/>
          <p:nvPr/>
        </p:nvSpPr>
        <p:spPr>
          <a:xfrm>
            <a:off x="2158599" y="1534524"/>
            <a:ext cx="9539029" cy="239468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provides strategic direction to oneM2M </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convert/transpose/publish all relevant Technical Specifications and Technical Reports into its own deliverables through its normal processes</a:t>
            </a:r>
          </a:p>
          <a:p>
            <a:pPr marL="342900" indent="-342900">
              <a:buFont typeface="Arial" panose="020B0604020202020204" pitchFamily="34" charset="0"/>
              <a:buChar char="•"/>
            </a:pPr>
            <a:r>
              <a:rPr lang="en-US" sz="2000" dirty="0">
                <a:solidFill>
                  <a:schemeClr val="tx1">
                    <a:lumMod val="95000"/>
                    <a:lumOff val="5000"/>
                  </a:schemeClr>
                </a:solidFill>
                <a:latin typeface="Myriad Pro" panose="020B0503030403020204" pitchFamily="34" charset="0"/>
              </a:rPr>
              <a:t>has the right to:</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participate and vote in meetings of the Steering Committee </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Admit organizations as oneM2M Members to facilitate the technical work</a:t>
            </a:r>
          </a:p>
          <a:p>
            <a:pPr marL="800100" lvl="1" indent="-342900">
              <a:buFont typeface="Arial" panose="020B0604020202020204" pitchFamily="34" charset="0"/>
              <a:buChar char="•"/>
            </a:pPr>
            <a:r>
              <a:rPr lang="en-US" dirty="0">
                <a:solidFill>
                  <a:schemeClr val="tx1">
                    <a:lumMod val="95000"/>
                    <a:lumOff val="5000"/>
                  </a:schemeClr>
                </a:solidFill>
                <a:latin typeface="Myriad Pro" panose="020B0503030403020204" pitchFamily="34" charset="0"/>
              </a:rPr>
              <a:t>Attend meetings of the Technical Plenary and its subgroups</a:t>
            </a:r>
          </a:p>
        </p:txBody>
      </p:sp>
      <p:sp>
        <p:nvSpPr>
          <p:cNvPr id="11" name="Rounded Rectangle 22"/>
          <p:cNvSpPr/>
          <p:nvPr/>
        </p:nvSpPr>
        <p:spPr>
          <a:xfrm>
            <a:off x="379085" y="4119340"/>
            <a:ext cx="2300378" cy="1774479"/>
          </a:xfrm>
          <a:prstGeom prst="roundRect">
            <a:avLst/>
          </a:prstGeom>
          <a:solidFill>
            <a:srgbClr val="5450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Myriad Pro" panose="020B0503030403020204"/>
              </a:rPr>
              <a:t>Partner Type 2</a:t>
            </a:r>
          </a:p>
        </p:txBody>
      </p:sp>
      <p:sp>
        <p:nvSpPr>
          <p:cNvPr id="12" name="Rounded Rectangle 23"/>
          <p:cNvSpPr/>
          <p:nvPr/>
        </p:nvSpPr>
        <p:spPr>
          <a:xfrm>
            <a:off x="379085" y="1534524"/>
            <a:ext cx="2300378" cy="2394680"/>
          </a:xfrm>
          <a:prstGeom prst="roundRect">
            <a:avLst/>
          </a:prstGeom>
          <a:solidFill>
            <a:srgbClr val="B5121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a:rPr>
              <a:t>Partner Type 1</a:t>
            </a:r>
            <a:endParaRPr lang="en-US" sz="2400" dirty="0">
              <a:latin typeface="Myriad Pro" panose="020B0503030403020204"/>
            </a:endParaRPr>
          </a:p>
        </p:txBody>
      </p:sp>
    </p:spTree>
    <p:extLst>
      <p:ext uri="{BB962C8B-B14F-4D97-AF65-F5344CB8AC3E}">
        <p14:creationId xmlns:p14="http://schemas.microsoft.com/office/powerpoint/2010/main" val="3752182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p:cNvSpPr>
            <a:spLocks noGrp="1"/>
          </p:cNvSpPr>
          <p:nvPr>
            <p:ph type="sldNum" sz="quarter" idx="12"/>
          </p:nvPr>
        </p:nvSpPr>
        <p:spPr/>
        <p:txBody>
          <a:bodyPr/>
          <a:lstStyle/>
          <a:p>
            <a:fld id="{163F5A94-8458-4F17-AD3C-1A083E20221D}" type="slidenum">
              <a:rPr lang="en-US" smtClean="0"/>
              <a:t>5</a:t>
            </a:fld>
            <a:endParaRPr lang="en-US"/>
          </a:p>
        </p:txBody>
      </p:sp>
      <p:sp>
        <p:nvSpPr>
          <p:cNvPr id="3" name="Titel 2"/>
          <p:cNvSpPr>
            <a:spLocks noGrp="1"/>
          </p:cNvSpPr>
          <p:nvPr>
            <p:ph type="title"/>
          </p:nvPr>
        </p:nvSpPr>
        <p:spPr/>
        <p:txBody>
          <a:bodyPr/>
          <a:lstStyle/>
          <a:p>
            <a:r>
              <a:rPr lang="en-US" dirty="0"/>
              <a:t>oneM2M Participants</a:t>
            </a:r>
          </a:p>
        </p:txBody>
      </p:sp>
      <p:grpSp>
        <p:nvGrpSpPr>
          <p:cNvPr id="6" name="Group 29"/>
          <p:cNvGrpSpPr/>
          <p:nvPr/>
        </p:nvGrpSpPr>
        <p:grpSpPr>
          <a:xfrm>
            <a:off x="334696" y="4943639"/>
            <a:ext cx="11597768" cy="1100725"/>
            <a:chOff x="469622" y="4694608"/>
            <a:chExt cx="11271173" cy="1100725"/>
          </a:xfrm>
        </p:grpSpPr>
        <p:sp>
          <p:nvSpPr>
            <p:cNvPr id="7" name="Rounded Rectangle 27"/>
            <p:cNvSpPr/>
            <p:nvPr/>
          </p:nvSpPr>
          <p:spPr>
            <a:xfrm>
              <a:off x="2101514" y="4694608"/>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Invited to attend for a limited duration and they may not provide any technical input to the Technical Plenary or its subgroups</a:t>
              </a:r>
            </a:p>
          </p:txBody>
        </p:sp>
        <p:sp>
          <p:nvSpPr>
            <p:cNvPr id="8" name="Rounded Rectangle 19"/>
            <p:cNvSpPr/>
            <p:nvPr/>
          </p:nvSpPr>
          <p:spPr>
            <a:xfrm>
              <a:off x="469622" y="4696331"/>
              <a:ext cx="2021305" cy="1097280"/>
            </a:xfrm>
            <a:prstGeom prst="roundRect">
              <a:avLst/>
            </a:prstGeom>
            <a:solidFill>
              <a:srgbClr val="7168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latin typeface="Myriad Pro" panose="020B0503030403020204" pitchFamily="34" charset="0"/>
                </a:rPr>
                <a:t>Observers</a:t>
              </a:r>
              <a:endParaRPr lang="en-US" sz="2800" dirty="0">
                <a:latin typeface="Myriad Pro" panose="020B0503030403020204" pitchFamily="34" charset="0"/>
              </a:endParaRPr>
            </a:p>
          </p:txBody>
        </p:sp>
      </p:grpSp>
      <p:grpSp>
        <p:nvGrpSpPr>
          <p:cNvPr id="9" name="Group 26"/>
          <p:cNvGrpSpPr/>
          <p:nvPr/>
        </p:nvGrpSpPr>
        <p:grpSpPr>
          <a:xfrm>
            <a:off x="334697" y="1408864"/>
            <a:ext cx="11597770" cy="1678367"/>
            <a:chOff x="469621" y="1658193"/>
            <a:chExt cx="11271175" cy="1100725"/>
          </a:xfrm>
        </p:grpSpPr>
        <p:sp>
          <p:nvSpPr>
            <p:cNvPr id="10" name="Rounded Rectangle 24"/>
            <p:cNvSpPr/>
            <p:nvPr/>
          </p:nvSpPr>
          <p:spPr>
            <a:xfrm>
              <a:off x="2101515" y="1658193"/>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admitted through affiliation with a Partner Type 1 </a:t>
              </a:r>
            </a:p>
            <a:p>
              <a:pPr marL="285750" indent="-285750">
                <a:buFont typeface="Arial" panose="020B0604020202020204" pitchFamily="34" charset="0"/>
                <a:buChar char="•"/>
              </a:pPr>
              <a:r>
                <a:rPr lang="en-US" sz="2000" dirty="0">
                  <a:solidFill>
                    <a:schemeClr val="tx1"/>
                  </a:solidFill>
                  <a:latin typeface="Myriad Pro"/>
                </a:rPr>
                <a:t>has the right to:</a:t>
              </a:r>
            </a:p>
            <a:p>
              <a:pPr marL="742950" lvl="1" indent="-285750">
                <a:buFont typeface="Arial" panose="020B0604020202020204" pitchFamily="34" charset="0"/>
                <a:buChar char="•"/>
              </a:pPr>
              <a:r>
                <a:rPr lang="en-US" dirty="0">
                  <a:solidFill>
                    <a:schemeClr val="tx1"/>
                  </a:solidFill>
                  <a:latin typeface="Myriad Pro"/>
                </a:rPr>
                <a:t>attend &amp; provide input to the Technical Plenary and its subgroups</a:t>
              </a:r>
            </a:p>
            <a:p>
              <a:pPr marL="742950" lvl="1" indent="-285750">
                <a:buFont typeface="Arial" panose="020B0604020202020204" pitchFamily="34" charset="0"/>
                <a:buChar char="•"/>
              </a:pPr>
              <a:r>
                <a:rPr lang="en-US" dirty="0">
                  <a:solidFill>
                    <a:schemeClr val="tx1"/>
                  </a:solidFill>
                  <a:latin typeface="Myriad Pro"/>
                </a:rPr>
                <a:t>have </a:t>
              </a:r>
              <a:r>
                <a:rPr lang="en-US" dirty="0">
                  <a:solidFill>
                    <a:srgbClr val="B42025"/>
                  </a:solidFill>
                  <a:latin typeface="Myriad Pro"/>
                </a:rPr>
                <a:t>one vote per admitting Partner Type 1 </a:t>
              </a:r>
              <a:r>
                <a:rPr lang="en-US" dirty="0">
                  <a:solidFill>
                    <a:schemeClr val="tx1"/>
                  </a:solidFill>
                  <a:latin typeface="Myriad Pro"/>
                </a:rPr>
                <a:t>in meetings of the Technical Plenary and its subgroups </a:t>
              </a:r>
            </a:p>
          </p:txBody>
        </p:sp>
        <p:sp>
          <p:nvSpPr>
            <p:cNvPr id="11" name="Rounded Rectangle 20"/>
            <p:cNvSpPr/>
            <p:nvPr/>
          </p:nvSpPr>
          <p:spPr>
            <a:xfrm>
              <a:off x="469621" y="1661638"/>
              <a:ext cx="2021305" cy="1097280"/>
            </a:xfrm>
            <a:prstGeom prst="roundRect">
              <a:avLst/>
            </a:prstGeom>
            <a:solidFill>
              <a:srgbClr val="0055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pitchFamily="34" charset="0"/>
                </a:rPr>
                <a:t>Member</a:t>
              </a:r>
              <a:endParaRPr lang="en-US" sz="2400" dirty="0">
                <a:latin typeface="Myriad Pro" panose="020B0503030403020204" pitchFamily="34" charset="0"/>
              </a:endParaRPr>
            </a:p>
          </p:txBody>
        </p:sp>
      </p:grpSp>
      <p:grpSp>
        <p:nvGrpSpPr>
          <p:cNvPr id="12" name="Group 28"/>
          <p:cNvGrpSpPr/>
          <p:nvPr/>
        </p:nvGrpSpPr>
        <p:grpSpPr>
          <a:xfrm>
            <a:off x="334699" y="3277353"/>
            <a:ext cx="11597768" cy="1439500"/>
            <a:chOff x="469623" y="3174174"/>
            <a:chExt cx="11271173" cy="1102091"/>
          </a:xfrm>
        </p:grpSpPr>
        <p:sp>
          <p:nvSpPr>
            <p:cNvPr id="13" name="Rounded Rectangle 25"/>
            <p:cNvSpPr/>
            <p:nvPr/>
          </p:nvSpPr>
          <p:spPr>
            <a:xfrm>
              <a:off x="2101515" y="3174174"/>
              <a:ext cx="9639281" cy="11007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0000" rtlCol="0" anchor="ctr"/>
            <a:lstStyle/>
            <a:p>
              <a:pPr marL="285750" indent="-285750">
                <a:buFont typeface="Arial" panose="020B0604020202020204" pitchFamily="34" charset="0"/>
                <a:buChar char="•"/>
              </a:pPr>
              <a:r>
                <a:rPr lang="en-US" sz="2000" dirty="0">
                  <a:solidFill>
                    <a:schemeClr val="tx1"/>
                  </a:solidFill>
                  <a:latin typeface="Myriad Pro"/>
                </a:rPr>
                <a:t>any government or regulatory agency with interest in oneM2M work</a:t>
              </a:r>
            </a:p>
            <a:p>
              <a:pPr marL="285750" indent="-285750">
                <a:buFont typeface="Arial" panose="020B0604020202020204" pitchFamily="34" charset="0"/>
                <a:buChar char="•"/>
              </a:pPr>
              <a:r>
                <a:rPr lang="en-US" sz="2000" dirty="0">
                  <a:solidFill>
                    <a:schemeClr val="tx1"/>
                  </a:solidFill>
                  <a:latin typeface="Myriad Pro"/>
                </a:rPr>
                <a:t>has the right to:</a:t>
              </a:r>
            </a:p>
            <a:p>
              <a:pPr marL="742950" lvl="1" indent="-285750">
                <a:buFont typeface="Arial" panose="020B0604020202020204" pitchFamily="34" charset="0"/>
                <a:buChar char="•"/>
              </a:pPr>
              <a:r>
                <a:rPr lang="en-US" dirty="0">
                  <a:solidFill>
                    <a:schemeClr val="tx1"/>
                  </a:solidFill>
                  <a:latin typeface="Myriad Pro"/>
                </a:rPr>
                <a:t>attend and provide input to the Technical Plenary and its subgroups </a:t>
              </a:r>
            </a:p>
            <a:p>
              <a:pPr marL="1200150" lvl="2" indent="-285750">
                <a:buFont typeface="Arial" panose="020B0604020202020204" pitchFamily="34" charset="0"/>
                <a:buChar char="•"/>
              </a:pPr>
              <a:r>
                <a:rPr lang="en-US" sz="1600" dirty="0">
                  <a:solidFill>
                    <a:schemeClr val="tx1"/>
                  </a:solidFill>
                  <a:latin typeface="Myriad Pro"/>
                </a:rPr>
                <a:t>input shall be </a:t>
              </a:r>
              <a:r>
                <a:rPr lang="en-US" sz="1600" dirty="0">
                  <a:solidFill>
                    <a:srgbClr val="B42025"/>
                  </a:solidFill>
                  <a:latin typeface="Myriad Pro"/>
                </a:rPr>
                <a:t>limited to clarifications on regulatory matters and informational contributions</a:t>
              </a:r>
            </a:p>
          </p:txBody>
        </p:sp>
        <p:sp>
          <p:nvSpPr>
            <p:cNvPr id="14" name="Rounded Rectangle 21"/>
            <p:cNvSpPr/>
            <p:nvPr/>
          </p:nvSpPr>
          <p:spPr>
            <a:xfrm>
              <a:off x="469623" y="3178985"/>
              <a:ext cx="2021305" cy="1097280"/>
            </a:xfrm>
            <a:prstGeom prst="roundRect">
              <a:avLst/>
            </a:prstGeom>
            <a:solidFill>
              <a:srgbClr val="668C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latin typeface="Myriad Pro" panose="020B0503030403020204" pitchFamily="34" charset="0"/>
                </a:rPr>
                <a:t>Associate</a:t>
              </a:r>
              <a:endParaRPr lang="en-US" sz="2400" dirty="0">
                <a:latin typeface="Myriad Pro" panose="020B0503030403020204" pitchFamily="34" charset="0"/>
              </a:endParaRPr>
            </a:p>
          </p:txBody>
        </p:sp>
      </p:grpSp>
    </p:spTree>
    <p:extLst>
      <p:ext uri="{BB962C8B-B14F-4D97-AF65-F5344CB8AC3E}">
        <p14:creationId xmlns:p14="http://schemas.microsoft.com/office/powerpoint/2010/main" val="4215846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34696" y="915337"/>
            <a:ext cx="4173771" cy="276999"/>
          </a:xfrm>
          <a:prstGeom prst="rect">
            <a:avLst/>
          </a:prstGeom>
          <a:noFill/>
        </p:spPr>
        <p:txBody>
          <a:bodyPr wrap="none" rtlCol="0">
            <a:spAutoFit/>
          </a:bodyPr>
          <a:lstStyle/>
          <a:p>
            <a:r>
              <a:rPr lang="en-US" sz="1200" dirty="0"/>
              <a:t>http://onem2m.org/about-onem2m/organisation-and-structure</a:t>
            </a:r>
          </a:p>
        </p:txBody>
      </p:sp>
      <p:sp>
        <p:nvSpPr>
          <p:cNvPr id="8" name="Rechteck 7"/>
          <p:cNvSpPr/>
          <p:nvPr/>
        </p:nvSpPr>
        <p:spPr>
          <a:xfrm>
            <a:off x="2667000" y="1905001"/>
            <a:ext cx="2895600" cy="707886"/>
          </a:xfrm>
          <a:prstGeom prst="rect">
            <a:avLst/>
          </a:prstGeom>
        </p:spPr>
        <p:txBody>
          <a:bodyPr wrap="square">
            <a:spAutoFit/>
          </a:bodyPr>
          <a:lstStyle/>
          <a:p>
            <a:r>
              <a:rPr lang="en-AU" sz="800" b="1" dirty="0">
                <a:latin typeface="Tele-GroteskNor" pitchFamily="2" charset="0"/>
              </a:rPr>
              <a:t>Steering </a:t>
            </a:r>
            <a:r>
              <a:rPr lang="en-AU" sz="800" b="1" dirty="0" err="1">
                <a:latin typeface="Tele-GroteskNor" pitchFamily="2" charset="0"/>
              </a:rPr>
              <a:t>Commiteee</a:t>
            </a:r>
            <a:endParaRPr lang="en-AU" sz="800" dirty="0">
              <a:latin typeface="Tele-GroteskNor" pitchFamily="2" charset="0"/>
            </a:endParaRPr>
          </a:p>
          <a:p>
            <a:r>
              <a:rPr lang="en-AU" sz="800" dirty="0">
                <a:latin typeface="Tele-GroteskNor" pitchFamily="2" charset="0"/>
              </a:rPr>
              <a:t>Chair: 	Fran O'Brien, Cisco Systems (TIA)</a:t>
            </a:r>
            <a:br>
              <a:rPr lang="en-AU" sz="800" dirty="0">
                <a:latin typeface="Tele-GroteskNor" pitchFamily="2" charset="0"/>
              </a:rPr>
            </a:br>
            <a:r>
              <a:rPr lang="en-AU" sz="800" dirty="0">
                <a:latin typeface="Tele-GroteskNor" pitchFamily="2" charset="0"/>
              </a:rPr>
              <a:t>Vice Chair:  	Nick Yamasaki, KDDI Corporation (TTC)</a:t>
            </a:r>
            <a:br>
              <a:rPr lang="en-AU" sz="800" dirty="0">
                <a:latin typeface="Tele-GroteskNor" pitchFamily="2" charset="0"/>
              </a:rPr>
            </a:br>
            <a:r>
              <a:rPr lang="en-AU" sz="800" dirty="0">
                <a:latin typeface="Tele-GroteskNor" pitchFamily="2" charset="0"/>
              </a:rPr>
              <a:t>Vice Chair:  	Enrico Scarrone, Telecom Italia  (ETSI)</a:t>
            </a:r>
            <a:br>
              <a:rPr lang="en-AU" sz="800" dirty="0">
                <a:latin typeface="Tele-GroteskNor" pitchFamily="2" charset="0"/>
              </a:rPr>
            </a:br>
            <a:r>
              <a:rPr lang="en-AU" sz="800" dirty="0">
                <a:latin typeface="Tele-GroteskNor" pitchFamily="2" charset="0"/>
              </a:rPr>
              <a:t>Vice Chair:  	Rouzbeh Farhoumand Huawei (ATIS)</a:t>
            </a:r>
          </a:p>
        </p:txBody>
      </p:sp>
      <p:sp>
        <p:nvSpPr>
          <p:cNvPr id="9" name="Rechteck 8"/>
          <p:cNvSpPr/>
          <p:nvPr/>
        </p:nvSpPr>
        <p:spPr>
          <a:xfrm>
            <a:off x="2667000" y="2743202"/>
            <a:ext cx="2895600" cy="954107"/>
          </a:xfrm>
          <a:prstGeom prst="rect">
            <a:avLst/>
          </a:prstGeom>
        </p:spPr>
        <p:txBody>
          <a:bodyPr wrap="square">
            <a:spAutoFit/>
          </a:bodyPr>
          <a:lstStyle/>
          <a:p>
            <a:r>
              <a:rPr lang="en-AU" sz="800" b="1" dirty="0">
                <a:latin typeface="Tele-GroteskNor" pitchFamily="2" charset="0"/>
              </a:rPr>
              <a:t>Technical Plenary</a:t>
            </a:r>
            <a:endParaRPr lang="en-AU" sz="800" dirty="0">
              <a:latin typeface="Tele-GroteskNor" pitchFamily="2" charset="0"/>
            </a:endParaRPr>
          </a:p>
          <a:p>
            <a:r>
              <a:rPr lang="en-AU" sz="800" dirty="0">
                <a:latin typeface="Tele-GroteskNor" pitchFamily="2" charset="0"/>
              </a:rPr>
              <a:t>TP Chair: 	Omar Elloumi, Nokia (ATIS)</a:t>
            </a:r>
          </a:p>
          <a:p>
            <a:r>
              <a:rPr lang="en-AU" sz="800" dirty="0">
                <a:latin typeface="Tele-GroteskNor" pitchFamily="2" charset="0"/>
              </a:rPr>
              <a:t>TP Vice Chair: 	Josef Blanz, Qualcomm (TIA)</a:t>
            </a:r>
          </a:p>
          <a:p>
            <a:r>
              <a:rPr lang="en-AU" sz="800" dirty="0">
                <a:latin typeface="Tele-GroteskNor" pitchFamily="2" charset="0"/>
              </a:rPr>
              <a:t>TP Vice Chair: 	Roland Hechwartner, Deutsche Telekom  (ETSI)</a:t>
            </a:r>
          </a:p>
          <a:p>
            <a:r>
              <a:rPr lang="en-AU" sz="800" dirty="0">
                <a:latin typeface="Tele-GroteskNor" pitchFamily="2" charset="0"/>
              </a:rPr>
              <a:t>TP Vice Chair: 	</a:t>
            </a:r>
            <a:r>
              <a:rPr lang="en-US" sz="800" dirty="0" err="1">
                <a:latin typeface="Tele-GroteskNor" pitchFamily="2" charset="0"/>
              </a:rPr>
              <a:t>Hyoung</a:t>
            </a:r>
            <a:r>
              <a:rPr lang="en-US" sz="800" dirty="0">
                <a:latin typeface="Tele-GroteskNor" pitchFamily="2" charset="0"/>
              </a:rPr>
              <a:t> Jun KIM, ETRI (TTA)</a:t>
            </a:r>
            <a:endParaRPr lang="en-AU" sz="800" dirty="0">
              <a:latin typeface="Tele-GroteskNor" pitchFamily="2" charset="0"/>
            </a:endParaRPr>
          </a:p>
          <a:p>
            <a:r>
              <a:rPr lang="en-US" sz="800" dirty="0">
                <a:latin typeface="Tele-GroteskNor" pitchFamily="2" charset="0"/>
              </a:rPr>
              <a:t>Secretariat Support: 	Karen Hughes (ETSI)</a:t>
            </a:r>
          </a:p>
          <a:p>
            <a:endParaRPr lang="en-AU" sz="800" dirty="0">
              <a:latin typeface="Tele-GroteskNor" pitchFamily="2" charset="0"/>
            </a:endParaRPr>
          </a:p>
        </p:txBody>
      </p:sp>
      <p:grpSp>
        <p:nvGrpSpPr>
          <p:cNvPr id="17" name="Gruppieren 16"/>
          <p:cNvGrpSpPr/>
          <p:nvPr/>
        </p:nvGrpSpPr>
        <p:grpSpPr>
          <a:xfrm>
            <a:off x="1809205" y="1250064"/>
            <a:ext cx="8781631" cy="5184936"/>
            <a:chOff x="2005054" y="1447801"/>
            <a:chExt cx="8205747" cy="4593190"/>
          </a:xfrm>
        </p:grpSpPr>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5054" y="1447801"/>
              <a:ext cx="8205747" cy="3917433"/>
            </a:xfrm>
            <a:prstGeom prst="rect">
              <a:avLst/>
            </a:prstGeom>
          </p:spPr>
        </p:pic>
        <p:sp>
          <p:nvSpPr>
            <p:cNvPr id="10" name="Rechteck 9"/>
            <p:cNvSpPr/>
            <p:nvPr/>
          </p:nvSpPr>
          <p:spPr>
            <a:xfrm>
              <a:off x="2005054" y="4963773"/>
              <a:ext cx="1500147" cy="1077218"/>
            </a:xfrm>
            <a:prstGeom prst="rect">
              <a:avLst/>
            </a:prstGeom>
            <a:solidFill>
              <a:schemeClr val="bg1">
                <a:lumMod val="95000"/>
              </a:schemeClr>
            </a:solidFill>
          </p:spPr>
          <p:txBody>
            <a:bodyPr wrap="square">
              <a:spAutoFit/>
            </a:bodyPr>
            <a:lstStyle/>
            <a:p>
              <a:r>
                <a:rPr lang="en-AU" sz="800" dirty="0">
                  <a:latin typeface="Tele-GroteskNor" pitchFamily="2" charset="0"/>
                </a:rPr>
                <a:t>REQ Chair: </a:t>
              </a:r>
            </a:p>
            <a:p>
              <a:r>
                <a:rPr lang="en-AU" sz="800" dirty="0">
                  <a:latin typeface="Tele-GroteskNor" pitchFamily="2" charset="0"/>
                </a:rPr>
                <a:t>Shelby Kiewel, </a:t>
              </a:r>
              <a:r>
                <a:rPr lang="en-AU" sz="800" dirty="0" err="1">
                  <a:latin typeface="Tele-GroteskNor" pitchFamily="2" charset="0"/>
                </a:rPr>
                <a:t>iconectiv</a:t>
              </a:r>
              <a:endParaRPr lang="en-AU" sz="800" dirty="0">
                <a:latin typeface="Tele-GroteskNor" pitchFamily="2" charset="0"/>
              </a:endParaRPr>
            </a:p>
            <a:p>
              <a:r>
                <a:rPr lang="en-AU" sz="800" dirty="0">
                  <a:latin typeface="Tele-GroteskNor" pitchFamily="2" charset="0"/>
                </a:rPr>
                <a:t>Vice Chairs: </a:t>
              </a:r>
            </a:p>
            <a:p>
              <a:r>
                <a:rPr lang="en-AU" sz="800" dirty="0">
                  <a:latin typeface="Tele-GroteskNor" pitchFamily="2" charset="0"/>
                </a:rPr>
                <a:t>Catalina Mladin, </a:t>
              </a:r>
              <a:r>
                <a:rPr lang="en-AU" sz="800" dirty="0" err="1">
                  <a:latin typeface="Tele-GroteskNor" pitchFamily="2" charset="0"/>
                </a:rPr>
                <a:t>Convida</a:t>
              </a:r>
              <a:r>
                <a:rPr lang="en-AU" sz="800" dirty="0">
                  <a:latin typeface="Tele-GroteskNor" pitchFamily="2" charset="0"/>
                </a:rPr>
                <a:t> Wireless </a:t>
              </a:r>
            </a:p>
            <a:p>
              <a:r>
                <a:rPr lang="en-AU" sz="800" dirty="0">
                  <a:latin typeface="Tele-GroteskNor" pitchFamily="2" charset="0"/>
                </a:rPr>
                <a:t>Victor Kueh, Huawei Technologies </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Victoria Mitchell (TIA)</a:t>
              </a:r>
            </a:p>
          </p:txBody>
        </p:sp>
        <p:sp>
          <p:nvSpPr>
            <p:cNvPr id="11" name="Rechteck 10"/>
            <p:cNvSpPr/>
            <p:nvPr/>
          </p:nvSpPr>
          <p:spPr>
            <a:xfrm>
              <a:off x="3494314"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ARC Chair:</a:t>
              </a:r>
            </a:p>
            <a:p>
              <a:r>
                <a:rPr lang="en-AU" sz="800" dirty="0">
                  <a:latin typeface="Tele-GroteskNor" pitchFamily="2" charset="0"/>
                </a:rPr>
                <a:t>Dale Seed, </a:t>
              </a:r>
              <a:r>
                <a:rPr lang="en-AU" sz="800" dirty="0" err="1">
                  <a:latin typeface="Tele-GroteskNor" pitchFamily="2" charset="0"/>
                </a:rPr>
                <a:t>Convida</a:t>
              </a:r>
              <a:r>
                <a:rPr lang="en-AU" sz="800" dirty="0">
                  <a:latin typeface="Tele-GroteskNor" pitchFamily="2" charset="0"/>
                </a:rPr>
                <a:t> Wireless </a:t>
              </a:r>
            </a:p>
            <a:p>
              <a:r>
                <a:rPr lang="en-AU" sz="800" dirty="0">
                  <a:latin typeface="Tele-GroteskNor" pitchFamily="2" charset="0"/>
                </a:rPr>
                <a:t>Vice Chairs: </a:t>
              </a:r>
            </a:p>
            <a:p>
              <a:r>
                <a:rPr lang="en-AU" sz="800" dirty="0">
                  <a:latin typeface="Tele-GroteskNor" pitchFamily="2" charset="0"/>
                </a:rPr>
                <a:t>SeungMyeong Jeong, KETI</a:t>
              </a:r>
            </a:p>
            <a:p>
              <a:r>
                <a:rPr lang="en-AU" sz="800" dirty="0">
                  <a:latin typeface="Tele-GroteskNor" pitchFamily="2" charset="0"/>
                </a:rPr>
                <a:t>vacant</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Karen Hughes (ETSI)</a:t>
              </a:r>
            </a:p>
          </p:txBody>
        </p:sp>
        <p:sp>
          <p:nvSpPr>
            <p:cNvPr id="12" name="Rechteck 11"/>
            <p:cNvSpPr/>
            <p:nvPr/>
          </p:nvSpPr>
          <p:spPr>
            <a:xfrm>
              <a:off x="4786450" y="4962792"/>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PRO Chair: </a:t>
              </a:r>
            </a:p>
            <a:p>
              <a:r>
                <a:rPr lang="en-AU" sz="800" dirty="0">
                  <a:latin typeface="Tele-GroteskNor" pitchFamily="2" charset="0"/>
                </a:rPr>
                <a:t>Peter Niblett, IBM</a:t>
              </a:r>
            </a:p>
            <a:p>
              <a:r>
                <a:rPr lang="en-AU" sz="800" dirty="0">
                  <a:latin typeface="Tele-GroteskNor" pitchFamily="2" charset="0"/>
                </a:rPr>
                <a:t>Vice Chair: </a:t>
              </a:r>
            </a:p>
            <a:p>
              <a:r>
                <a:rPr lang="en-AU" sz="800" dirty="0">
                  <a:latin typeface="Tele-GroteskNor" pitchFamily="2" charset="0"/>
                </a:rPr>
                <a:t>Nobuyuki Uchida, Qualcomm</a:t>
              </a:r>
            </a:p>
            <a:p>
              <a:r>
                <a:rPr lang="en-AU" sz="800" dirty="0" err="1">
                  <a:latin typeface="Tele-GroteskNor" pitchFamily="2" charset="0"/>
                </a:rPr>
                <a:t>Hao</a:t>
              </a:r>
              <a:r>
                <a:rPr lang="en-AU" sz="800" dirty="0">
                  <a:latin typeface="Tele-GroteskNor" pitchFamily="2" charset="0"/>
                </a:rPr>
                <a:t> WU, ZTE</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Laurent Velez (ETSI)</a:t>
              </a:r>
            </a:p>
          </p:txBody>
        </p:sp>
        <p:sp>
          <p:nvSpPr>
            <p:cNvPr id="13" name="Rechteck 12"/>
            <p:cNvSpPr/>
            <p:nvPr/>
          </p:nvSpPr>
          <p:spPr>
            <a:xfrm>
              <a:off x="6096000"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SEC Chair: </a:t>
              </a:r>
            </a:p>
            <a:p>
              <a:r>
                <a:rPr lang="en-AU" sz="800" dirty="0">
                  <a:latin typeface="Tele-GroteskNor" pitchFamily="2" charset="0"/>
                </a:rPr>
                <a:t>Francois Ennesser, </a:t>
              </a:r>
              <a:r>
                <a:rPr lang="en-AU" sz="800" dirty="0" err="1">
                  <a:latin typeface="Tele-GroteskNor" pitchFamily="2" charset="0"/>
                </a:rPr>
                <a:t>Gemalto</a:t>
              </a:r>
              <a:r>
                <a:rPr lang="en-AU" sz="800" dirty="0">
                  <a:latin typeface="Tele-GroteskNor" pitchFamily="2" charset="0"/>
                </a:rPr>
                <a:t> N.V</a:t>
              </a:r>
            </a:p>
            <a:p>
              <a:r>
                <a:rPr lang="en-AU" sz="800" dirty="0">
                  <a:latin typeface="Tele-GroteskNor" pitchFamily="2" charset="0"/>
                </a:rPr>
                <a:t>Vice Chairs: </a:t>
              </a:r>
            </a:p>
            <a:p>
              <a:r>
                <a:rPr lang="en-AU" sz="800" dirty="0">
                  <a:latin typeface="Tele-GroteskNor" pitchFamily="2" charset="0"/>
                </a:rPr>
                <a:t>Wei Zhou, </a:t>
              </a:r>
              <a:r>
                <a:rPr lang="en-AU" sz="800" dirty="0" err="1">
                  <a:latin typeface="Tele-GroteskNor" pitchFamily="2" charset="0"/>
                </a:rPr>
                <a:t>Datang</a:t>
              </a:r>
              <a:r>
                <a:rPr lang="en-AU" sz="800" dirty="0">
                  <a:latin typeface="Tele-GroteskNor" pitchFamily="2" charset="0"/>
                </a:rPr>
                <a:t> Telecom Tech.</a:t>
              </a:r>
            </a:p>
            <a:p>
              <a:r>
                <a:rPr lang="en-AU" sz="800" dirty="0">
                  <a:latin typeface="Tele-GroteskNor" pitchFamily="2" charset="0"/>
                </a:rPr>
                <a:t>vacant</a:t>
              </a: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Emily </a:t>
              </a:r>
              <a:r>
                <a:rPr lang="en-AU" sz="800" dirty="0" err="1">
                  <a:latin typeface="Tele-GroteskNor" pitchFamily="2" charset="0"/>
                </a:rPr>
                <a:t>Hoefer</a:t>
              </a:r>
              <a:r>
                <a:rPr lang="en-AU" sz="800" dirty="0">
                  <a:latin typeface="Tele-GroteskNor" pitchFamily="2" charset="0"/>
                </a:rPr>
                <a:t> (ATIS)</a:t>
              </a:r>
            </a:p>
          </p:txBody>
        </p:sp>
        <p:sp>
          <p:nvSpPr>
            <p:cNvPr id="14" name="Rechteck 13"/>
            <p:cNvSpPr/>
            <p:nvPr/>
          </p:nvSpPr>
          <p:spPr>
            <a:xfrm>
              <a:off x="7468417" y="4957615"/>
              <a:ext cx="1447800" cy="1077218"/>
            </a:xfrm>
            <a:prstGeom prst="rect">
              <a:avLst/>
            </a:prstGeom>
            <a:solidFill>
              <a:schemeClr val="bg1">
                <a:lumMod val="95000"/>
              </a:schemeClr>
            </a:solidFill>
          </p:spPr>
          <p:txBody>
            <a:bodyPr wrap="square">
              <a:spAutoFit/>
            </a:bodyPr>
            <a:lstStyle/>
            <a:p>
              <a:r>
                <a:rPr lang="en-AU" sz="800" dirty="0">
                  <a:latin typeface="Tele-GroteskNor" pitchFamily="2" charset="0"/>
                </a:rPr>
                <a:t>MAS Chair: </a:t>
              </a:r>
            </a:p>
            <a:p>
              <a:r>
                <a:rPr lang="en-AU" sz="800" dirty="0">
                  <a:latin typeface="Tele-GroteskNor" pitchFamily="2" charset="0"/>
                </a:rPr>
                <a:t>Yongjing Zhang, Huawei</a:t>
              </a:r>
            </a:p>
            <a:p>
              <a:r>
                <a:rPr lang="en-AU" sz="800" dirty="0">
                  <a:latin typeface="Tele-GroteskNor" pitchFamily="2" charset="0"/>
                </a:rPr>
                <a:t>Vice Chairs: </a:t>
              </a:r>
            </a:p>
            <a:p>
              <a:r>
                <a:rPr lang="en-AU" sz="800" dirty="0">
                  <a:latin typeface="Tele-GroteskNor" pitchFamily="2" charset="0"/>
                </a:rPr>
                <a:t>vacant</a:t>
              </a:r>
            </a:p>
            <a:p>
              <a:r>
                <a:rPr lang="en-AU" sz="800" dirty="0">
                  <a:latin typeface="Tele-GroteskNor" pitchFamily="2" charset="0"/>
                </a:rPr>
                <a:t>vacant</a:t>
              </a:r>
            </a:p>
            <a:p>
              <a:r>
                <a:rPr lang="en-AU" sz="800" dirty="0">
                  <a:latin typeface="Tele-GroteskNor" pitchFamily="2" charset="0"/>
                </a:rPr>
                <a:t> </a:t>
              </a:r>
            </a:p>
            <a:p>
              <a:r>
                <a:rPr lang="en-AU" sz="800" dirty="0">
                  <a:latin typeface="Tele-GroteskNor" pitchFamily="2" charset="0"/>
                </a:rPr>
                <a:t>Secretariat Support: </a:t>
              </a:r>
            </a:p>
            <a:p>
              <a:r>
                <a:rPr lang="en-AU" sz="800" dirty="0">
                  <a:latin typeface="Tele-GroteskNor" pitchFamily="2" charset="0"/>
                </a:rPr>
                <a:t>Victoria Mitchell (TIA)</a:t>
              </a:r>
            </a:p>
          </p:txBody>
        </p:sp>
        <p:sp>
          <p:nvSpPr>
            <p:cNvPr id="15" name="Rechteck 14"/>
            <p:cNvSpPr/>
            <p:nvPr/>
          </p:nvSpPr>
          <p:spPr>
            <a:xfrm>
              <a:off x="8844372" y="4957615"/>
              <a:ext cx="1366428" cy="1077218"/>
            </a:xfrm>
            <a:prstGeom prst="rect">
              <a:avLst/>
            </a:prstGeom>
            <a:solidFill>
              <a:schemeClr val="bg1">
                <a:lumMod val="95000"/>
              </a:schemeClr>
            </a:solidFill>
          </p:spPr>
          <p:txBody>
            <a:bodyPr wrap="square">
              <a:spAutoFit/>
            </a:bodyPr>
            <a:lstStyle/>
            <a:p>
              <a:r>
                <a:rPr lang="en-AU" sz="800" dirty="0">
                  <a:latin typeface="Tele-GroteskNor" pitchFamily="2" charset="0"/>
                </a:rPr>
                <a:t>TST Chair: </a:t>
              </a:r>
            </a:p>
            <a:p>
              <a:r>
                <a:rPr lang="en-AU" sz="800" dirty="0">
                  <a:latin typeface="Tele-GroteskNor" pitchFamily="2" charset="0"/>
                </a:rPr>
                <a:t>JaeSeung Song, KETI </a:t>
              </a:r>
            </a:p>
            <a:p>
              <a:r>
                <a:rPr lang="en-AU" sz="800" dirty="0">
                  <a:latin typeface="Tele-GroteskNor" pitchFamily="2" charset="0"/>
                </a:rPr>
                <a:t>Vice Chairs: </a:t>
              </a:r>
            </a:p>
            <a:p>
              <a:r>
                <a:rPr lang="en-AU" sz="800" dirty="0">
                  <a:latin typeface="Tele-GroteskNor" pitchFamily="2" charset="0"/>
                </a:rPr>
                <a:t>Jason Yin, Huawei</a:t>
              </a:r>
            </a:p>
            <a:p>
              <a:r>
                <a:rPr lang="en-AU" sz="800" dirty="0">
                  <a:latin typeface="Tele-GroteskNor" pitchFamily="2" charset="0"/>
                </a:rPr>
                <a:t>Mahdi Ben </a:t>
              </a:r>
              <a:r>
                <a:rPr lang="en-AU" sz="800" dirty="0" err="1">
                  <a:latin typeface="Tele-GroteskNor" pitchFamily="2" charset="0"/>
                </a:rPr>
                <a:t>Alaya</a:t>
              </a:r>
              <a:r>
                <a:rPr lang="en-AU" sz="800" dirty="0">
                  <a:latin typeface="Tele-GroteskNor" pitchFamily="2" charset="0"/>
                </a:rPr>
                <a:t>, </a:t>
              </a:r>
              <a:r>
                <a:rPr lang="en-AU" sz="800" dirty="0" err="1">
                  <a:latin typeface="Tele-GroteskNor" pitchFamily="2" charset="0"/>
                </a:rPr>
                <a:t>Sensinov</a:t>
              </a:r>
              <a:endParaRPr lang="en-AU" sz="800" dirty="0">
                <a:latin typeface="Tele-GroteskNor" pitchFamily="2" charset="0"/>
              </a:endParaRPr>
            </a:p>
            <a:p>
              <a:endParaRPr lang="en-AU" sz="800" dirty="0">
                <a:latin typeface="Tele-GroteskNor" pitchFamily="2" charset="0"/>
              </a:endParaRPr>
            </a:p>
            <a:p>
              <a:r>
                <a:rPr lang="en-AU" sz="800" dirty="0">
                  <a:latin typeface="Tele-GroteskNor" pitchFamily="2" charset="0"/>
                </a:rPr>
                <a:t>Secretariat Support: </a:t>
              </a:r>
            </a:p>
            <a:p>
              <a:r>
                <a:rPr lang="en-AU" sz="800" dirty="0">
                  <a:latin typeface="Tele-GroteskNor" pitchFamily="2" charset="0"/>
                </a:rPr>
                <a:t>Peter Kim (TTA) </a:t>
              </a:r>
            </a:p>
          </p:txBody>
        </p:sp>
      </p:grpSp>
      <p:sp>
        <p:nvSpPr>
          <p:cNvPr id="3" name="Textfeld 2"/>
          <p:cNvSpPr txBox="1"/>
          <p:nvPr/>
        </p:nvSpPr>
        <p:spPr>
          <a:xfrm rot="16200000">
            <a:off x="977232" y="2217541"/>
            <a:ext cx="1139188" cy="369332"/>
          </a:xfrm>
          <a:prstGeom prst="rect">
            <a:avLst/>
          </a:prstGeom>
          <a:solidFill>
            <a:srgbClr val="C00000"/>
          </a:solidFill>
        </p:spPr>
        <p:txBody>
          <a:bodyPr wrap="square" rtlCol="0">
            <a:spAutoFit/>
          </a:bodyPr>
          <a:lstStyle/>
          <a:p>
            <a:pPr algn="ctr"/>
            <a:r>
              <a:rPr lang="en-US" dirty="0">
                <a:solidFill>
                  <a:schemeClr val="bg1"/>
                </a:solidFill>
              </a:rPr>
              <a:t>Partners</a:t>
            </a:r>
          </a:p>
        </p:txBody>
      </p:sp>
      <p:sp>
        <p:nvSpPr>
          <p:cNvPr id="7" name="Textfeld 6"/>
          <p:cNvSpPr txBox="1"/>
          <p:nvPr/>
        </p:nvSpPr>
        <p:spPr>
          <a:xfrm rot="16200000">
            <a:off x="-122788" y="4573769"/>
            <a:ext cx="3339227" cy="369332"/>
          </a:xfrm>
          <a:prstGeom prst="rect">
            <a:avLst/>
          </a:prstGeom>
          <a:solidFill>
            <a:schemeClr val="tx1">
              <a:lumMod val="65000"/>
              <a:lumOff val="35000"/>
            </a:schemeClr>
          </a:solidFill>
        </p:spPr>
        <p:txBody>
          <a:bodyPr wrap="square" rtlCol="0">
            <a:spAutoFit/>
          </a:bodyPr>
          <a:lstStyle/>
          <a:p>
            <a:pPr algn="ctr"/>
            <a:r>
              <a:rPr lang="en-US" dirty="0">
                <a:solidFill>
                  <a:schemeClr val="bg1"/>
                </a:solidFill>
              </a:rPr>
              <a:t>Members / Partners</a:t>
            </a:r>
          </a:p>
        </p:txBody>
      </p:sp>
      <p:sp>
        <p:nvSpPr>
          <p:cNvPr id="4" name="Foliennummernplatzhalter 3"/>
          <p:cNvSpPr>
            <a:spLocks noGrp="1"/>
          </p:cNvSpPr>
          <p:nvPr>
            <p:ph type="sldNum" sz="quarter" idx="12"/>
          </p:nvPr>
        </p:nvSpPr>
        <p:spPr/>
        <p:txBody>
          <a:bodyPr/>
          <a:lstStyle/>
          <a:p>
            <a:fld id="{163F5A94-8458-4F17-AD3C-1A083E20221D}" type="slidenum">
              <a:rPr lang="en-US" smtClean="0"/>
              <a:t>6</a:t>
            </a:fld>
            <a:endParaRPr lang="en-US"/>
          </a:p>
        </p:txBody>
      </p:sp>
      <p:sp>
        <p:nvSpPr>
          <p:cNvPr id="5" name="Titel 4"/>
          <p:cNvSpPr>
            <a:spLocks noGrp="1"/>
          </p:cNvSpPr>
          <p:nvPr>
            <p:ph type="title"/>
          </p:nvPr>
        </p:nvSpPr>
        <p:spPr/>
        <p:txBody>
          <a:bodyPr/>
          <a:lstStyle/>
          <a:p>
            <a:r>
              <a:rPr lang="en-US" dirty="0" smtClean="0"/>
              <a:t>Organization</a:t>
            </a:r>
            <a:endParaRPr lang="en-US" dirty="0"/>
          </a:p>
        </p:txBody>
      </p:sp>
    </p:spTree>
    <p:extLst>
      <p:ext uri="{BB962C8B-B14F-4D97-AF65-F5344CB8AC3E}">
        <p14:creationId xmlns:p14="http://schemas.microsoft.com/office/powerpoint/2010/main" val="3488822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How to work in oneM2M </a:t>
            </a:r>
            <a:endParaRPr lang="en-US" dirty="0">
              <a:latin typeface="Myriad Pro"/>
            </a:endParaRPr>
          </a:p>
        </p:txBody>
      </p:sp>
      <p:sp>
        <p:nvSpPr>
          <p:cNvPr id="5" name="Textfeld 4"/>
          <p:cNvSpPr txBox="1"/>
          <p:nvPr/>
        </p:nvSpPr>
        <p:spPr>
          <a:xfrm rot="21062564">
            <a:off x="5274971" y="2550191"/>
            <a:ext cx="962636" cy="338554"/>
          </a:xfrm>
          <a:prstGeom prst="rect">
            <a:avLst/>
          </a:prstGeom>
          <a:noFill/>
        </p:spPr>
        <p:txBody>
          <a:bodyPr wrap="none" rtlCol="0">
            <a:spAutoFit/>
          </a:bodyPr>
          <a:lstStyle/>
          <a:p>
            <a:r>
              <a:rPr lang="en-US" sz="1600" dirty="0"/>
              <a:t>Meetings</a:t>
            </a:r>
          </a:p>
        </p:txBody>
      </p:sp>
      <p:pic>
        <p:nvPicPr>
          <p:cNvPr id="6" name="Grafi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30765" y="2654489"/>
            <a:ext cx="2248430" cy="2895600"/>
          </a:xfrm>
          <a:prstGeom prst="rect">
            <a:avLst/>
          </a:prstGeom>
          <a:noFill/>
        </p:spPr>
      </p:pic>
      <p:sp>
        <p:nvSpPr>
          <p:cNvPr id="7" name="Textfeld 6"/>
          <p:cNvSpPr txBox="1"/>
          <p:nvPr/>
        </p:nvSpPr>
        <p:spPr>
          <a:xfrm>
            <a:off x="2350242" y="3966234"/>
            <a:ext cx="1322478" cy="338554"/>
          </a:xfrm>
          <a:prstGeom prst="rect">
            <a:avLst/>
          </a:prstGeom>
          <a:noFill/>
        </p:spPr>
        <p:txBody>
          <a:bodyPr wrap="none" rtlCol="0">
            <a:spAutoFit/>
          </a:bodyPr>
          <a:lstStyle/>
          <a:p>
            <a:r>
              <a:rPr lang="en-US" sz="1600" dirty="0"/>
              <a:t>Contributions</a:t>
            </a:r>
          </a:p>
        </p:txBody>
      </p:sp>
      <p:sp>
        <p:nvSpPr>
          <p:cNvPr id="8" name="Textfeld 7"/>
          <p:cNvSpPr txBox="1"/>
          <p:nvPr/>
        </p:nvSpPr>
        <p:spPr>
          <a:xfrm rot="20654672">
            <a:off x="4728316" y="2287146"/>
            <a:ext cx="1531060" cy="338554"/>
          </a:xfrm>
          <a:prstGeom prst="rect">
            <a:avLst/>
          </a:prstGeom>
          <a:noFill/>
        </p:spPr>
        <p:txBody>
          <a:bodyPr wrap="none" rtlCol="0">
            <a:spAutoFit/>
          </a:bodyPr>
          <a:lstStyle/>
          <a:p>
            <a:r>
              <a:rPr lang="en-US" sz="1600" dirty="0"/>
              <a:t>Working Groups</a:t>
            </a:r>
          </a:p>
        </p:txBody>
      </p:sp>
      <p:sp>
        <p:nvSpPr>
          <p:cNvPr id="9" name="Textfeld 8"/>
          <p:cNvSpPr txBox="1"/>
          <p:nvPr/>
        </p:nvSpPr>
        <p:spPr>
          <a:xfrm rot="925298">
            <a:off x="2481709" y="2856074"/>
            <a:ext cx="1115690" cy="338554"/>
          </a:xfrm>
          <a:prstGeom prst="rect">
            <a:avLst/>
          </a:prstGeom>
          <a:noFill/>
        </p:spPr>
        <p:txBody>
          <a:bodyPr wrap="none" rtlCol="0">
            <a:spAutoFit/>
          </a:bodyPr>
          <a:lstStyle/>
          <a:p>
            <a:r>
              <a:rPr lang="en-US" sz="1600" dirty="0"/>
              <a:t>documents</a:t>
            </a:r>
          </a:p>
        </p:txBody>
      </p:sp>
      <p:sp>
        <p:nvSpPr>
          <p:cNvPr id="10" name="Textfeld 9"/>
          <p:cNvSpPr txBox="1"/>
          <p:nvPr/>
        </p:nvSpPr>
        <p:spPr>
          <a:xfrm>
            <a:off x="4577466" y="4785062"/>
            <a:ext cx="2089996" cy="338554"/>
          </a:xfrm>
          <a:prstGeom prst="rect">
            <a:avLst/>
          </a:prstGeom>
          <a:noFill/>
        </p:spPr>
        <p:txBody>
          <a:bodyPr wrap="none" rtlCol="0">
            <a:spAutoFit/>
          </a:bodyPr>
          <a:lstStyle/>
          <a:p>
            <a:r>
              <a:rPr lang="en-US" sz="1600" dirty="0"/>
              <a:t>permanent documents</a:t>
            </a:r>
          </a:p>
        </p:txBody>
      </p:sp>
      <p:sp>
        <p:nvSpPr>
          <p:cNvPr id="11" name="Textfeld 10"/>
          <p:cNvSpPr txBox="1"/>
          <p:nvPr/>
        </p:nvSpPr>
        <p:spPr>
          <a:xfrm>
            <a:off x="2372418" y="5231338"/>
            <a:ext cx="2043252" cy="338554"/>
          </a:xfrm>
          <a:prstGeom prst="rect">
            <a:avLst/>
          </a:prstGeom>
          <a:noFill/>
        </p:spPr>
        <p:txBody>
          <a:bodyPr wrap="none" rtlCol="0">
            <a:spAutoFit/>
          </a:bodyPr>
          <a:lstStyle/>
          <a:p>
            <a:r>
              <a:rPr lang="en-US" sz="1600" dirty="0"/>
              <a:t>temporary documents</a:t>
            </a:r>
          </a:p>
        </p:txBody>
      </p:sp>
      <p:sp>
        <p:nvSpPr>
          <p:cNvPr id="12" name="Textfeld 11"/>
          <p:cNvSpPr txBox="1"/>
          <p:nvPr/>
        </p:nvSpPr>
        <p:spPr>
          <a:xfrm rot="320846">
            <a:off x="1761760" y="3475093"/>
            <a:ext cx="1842236" cy="338554"/>
          </a:xfrm>
          <a:prstGeom prst="rect">
            <a:avLst/>
          </a:prstGeom>
          <a:noFill/>
        </p:spPr>
        <p:txBody>
          <a:bodyPr wrap="none" rtlCol="0">
            <a:spAutoFit/>
          </a:bodyPr>
          <a:lstStyle/>
          <a:p>
            <a:r>
              <a:rPr lang="en-US" sz="1600" dirty="0"/>
              <a:t>working procedures</a:t>
            </a:r>
          </a:p>
        </p:txBody>
      </p:sp>
      <p:sp>
        <p:nvSpPr>
          <p:cNvPr id="13" name="Textfeld 12"/>
          <p:cNvSpPr txBox="1"/>
          <p:nvPr/>
        </p:nvSpPr>
        <p:spPr>
          <a:xfrm rot="1473556">
            <a:off x="2899353" y="2169815"/>
            <a:ext cx="1293303" cy="338554"/>
          </a:xfrm>
          <a:prstGeom prst="rect">
            <a:avLst/>
          </a:prstGeom>
          <a:noFill/>
        </p:spPr>
        <p:txBody>
          <a:bodyPr wrap="none" rtlCol="0">
            <a:spAutoFit/>
          </a:bodyPr>
          <a:lstStyle/>
          <a:p>
            <a:r>
              <a:rPr lang="en-US" sz="1600" dirty="0"/>
              <a:t>drafting rules</a:t>
            </a:r>
          </a:p>
        </p:txBody>
      </p:sp>
      <p:sp>
        <p:nvSpPr>
          <p:cNvPr id="14" name="Textfeld 13"/>
          <p:cNvSpPr txBox="1"/>
          <p:nvPr/>
        </p:nvSpPr>
        <p:spPr>
          <a:xfrm>
            <a:off x="5254485" y="3085831"/>
            <a:ext cx="1874809" cy="338554"/>
          </a:xfrm>
          <a:prstGeom prst="rect">
            <a:avLst/>
          </a:prstGeom>
          <a:noFill/>
        </p:spPr>
        <p:txBody>
          <a:bodyPr wrap="none" rtlCol="0">
            <a:spAutoFit/>
          </a:bodyPr>
          <a:lstStyle/>
          <a:p>
            <a:r>
              <a:rPr lang="en-US" sz="1600" dirty="0"/>
              <a:t>meeting registration</a:t>
            </a:r>
          </a:p>
        </p:txBody>
      </p:sp>
      <p:sp>
        <p:nvSpPr>
          <p:cNvPr id="15" name="Textfeld 14"/>
          <p:cNvSpPr txBox="1"/>
          <p:nvPr/>
        </p:nvSpPr>
        <p:spPr>
          <a:xfrm>
            <a:off x="2638833" y="4343534"/>
            <a:ext cx="1016753" cy="338554"/>
          </a:xfrm>
          <a:prstGeom prst="rect">
            <a:avLst/>
          </a:prstGeom>
          <a:noFill/>
        </p:spPr>
        <p:txBody>
          <a:bodyPr wrap="none" rtlCol="0">
            <a:spAutoFit/>
          </a:bodyPr>
          <a:lstStyle/>
          <a:p>
            <a:r>
              <a:rPr lang="en-US" sz="1600" dirty="0"/>
              <a:t>templates</a:t>
            </a:r>
          </a:p>
        </p:txBody>
      </p:sp>
      <p:sp>
        <p:nvSpPr>
          <p:cNvPr id="16" name="Textfeld 15"/>
          <p:cNvSpPr txBox="1"/>
          <p:nvPr/>
        </p:nvSpPr>
        <p:spPr>
          <a:xfrm>
            <a:off x="1585357" y="4729445"/>
            <a:ext cx="1985415" cy="338554"/>
          </a:xfrm>
          <a:prstGeom prst="rect">
            <a:avLst/>
          </a:prstGeom>
          <a:noFill/>
        </p:spPr>
        <p:txBody>
          <a:bodyPr wrap="none" rtlCol="0">
            <a:spAutoFit/>
          </a:bodyPr>
          <a:lstStyle/>
          <a:p>
            <a:r>
              <a:rPr lang="en-US" sz="1600" dirty="0"/>
              <a:t>rapporteurs’ checklist</a:t>
            </a:r>
          </a:p>
        </p:txBody>
      </p:sp>
      <p:sp>
        <p:nvSpPr>
          <p:cNvPr id="17" name="Textfeld 16"/>
          <p:cNvSpPr txBox="1"/>
          <p:nvPr/>
        </p:nvSpPr>
        <p:spPr>
          <a:xfrm rot="4881921">
            <a:off x="3894343" y="2039256"/>
            <a:ext cx="1030154" cy="338554"/>
          </a:xfrm>
          <a:prstGeom prst="rect">
            <a:avLst/>
          </a:prstGeom>
          <a:noFill/>
        </p:spPr>
        <p:txBody>
          <a:bodyPr wrap="none" rtlCol="0">
            <a:spAutoFit/>
          </a:bodyPr>
          <a:lstStyle/>
          <a:p>
            <a:r>
              <a:rPr lang="en-US" sz="1600" dirty="0"/>
              <a:t>work item</a:t>
            </a:r>
          </a:p>
        </p:txBody>
      </p:sp>
      <p:sp>
        <p:nvSpPr>
          <p:cNvPr id="19" name="Textfeld 18"/>
          <p:cNvSpPr txBox="1"/>
          <p:nvPr/>
        </p:nvSpPr>
        <p:spPr>
          <a:xfrm>
            <a:off x="5161173" y="3550215"/>
            <a:ext cx="989951" cy="338554"/>
          </a:xfrm>
          <a:prstGeom prst="rect">
            <a:avLst/>
          </a:prstGeom>
          <a:noFill/>
        </p:spPr>
        <p:txBody>
          <a:bodyPr wrap="none" rtlCol="0">
            <a:spAutoFit/>
          </a:bodyPr>
          <a:lstStyle/>
          <a:p>
            <a:r>
              <a:rPr lang="en-US" sz="1600" dirty="0"/>
              <a:t>voting list</a:t>
            </a:r>
          </a:p>
        </p:txBody>
      </p:sp>
      <p:sp>
        <p:nvSpPr>
          <p:cNvPr id="20" name="Textfeld 19"/>
          <p:cNvSpPr txBox="1"/>
          <p:nvPr/>
        </p:nvSpPr>
        <p:spPr>
          <a:xfrm>
            <a:off x="4917978" y="4016121"/>
            <a:ext cx="1219565" cy="338554"/>
          </a:xfrm>
          <a:prstGeom prst="rect">
            <a:avLst/>
          </a:prstGeom>
          <a:noFill/>
        </p:spPr>
        <p:txBody>
          <a:bodyPr wrap="none" rtlCol="0">
            <a:spAutoFit/>
          </a:bodyPr>
          <a:lstStyle/>
          <a:p>
            <a:r>
              <a:rPr lang="en-US" sz="1600" dirty="0"/>
              <a:t>voting rights</a:t>
            </a:r>
          </a:p>
        </p:txBody>
      </p:sp>
      <p:sp>
        <p:nvSpPr>
          <p:cNvPr id="21" name="Textfeld 20"/>
          <p:cNvSpPr txBox="1"/>
          <p:nvPr/>
        </p:nvSpPr>
        <p:spPr>
          <a:xfrm>
            <a:off x="4674192" y="4425457"/>
            <a:ext cx="1980414" cy="338554"/>
          </a:xfrm>
          <a:prstGeom prst="rect">
            <a:avLst/>
          </a:prstGeom>
          <a:noFill/>
        </p:spPr>
        <p:txBody>
          <a:bodyPr wrap="none" rtlCol="0">
            <a:spAutoFit/>
          </a:bodyPr>
          <a:lstStyle/>
          <a:p>
            <a:r>
              <a:rPr lang="en-US" sz="1600" dirty="0"/>
              <a:t>Rules and procedures</a:t>
            </a:r>
          </a:p>
        </p:txBody>
      </p:sp>
      <p:sp>
        <p:nvSpPr>
          <p:cNvPr id="23" name="Textfeld 22"/>
          <p:cNvSpPr txBox="1"/>
          <p:nvPr/>
        </p:nvSpPr>
        <p:spPr>
          <a:xfrm>
            <a:off x="4341889" y="5111548"/>
            <a:ext cx="1075231" cy="338554"/>
          </a:xfrm>
          <a:prstGeom prst="rect">
            <a:avLst/>
          </a:prstGeom>
          <a:noFill/>
        </p:spPr>
        <p:txBody>
          <a:bodyPr wrap="none" rtlCol="0">
            <a:spAutoFit/>
          </a:bodyPr>
          <a:lstStyle/>
          <a:p>
            <a:r>
              <a:rPr lang="en-US" sz="1600" dirty="0"/>
              <a:t>mailing list</a:t>
            </a:r>
          </a:p>
        </p:txBody>
      </p:sp>
      <p:sp>
        <p:nvSpPr>
          <p:cNvPr id="24" name="Inhaltsplatzhalter 2"/>
          <p:cNvSpPr>
            <a:spLocks noGrp="1"/>
          </p:cNvSpPr>
          <p:nvPr>
            <p:ph idx="1"/>
          </p:nvPr>
        </p:nvSpPr>
        <p:spPr>
          <a:xfrm>
            <a:off x="7444449" y="3106470"/>
            <a:ext cx="4340675" cy="1449955"/>
          </a:xfrm>
          <a:solidFill>
            <a:schemeClr val="bg2"/>
          </a:solidFill>
        </p:spPr>
        <p:txBody>
          <a:bodyPr>
            <a:normAutofit/>
          </a:bodyPr>
          <a:lstStyle/>
          <a:p>
            <a:pPr marL="0" indent="0">
              <a:buNone/>
            </a:pPr>
            <a:r>
              <a:rPr lang="en-US" sz="1400" i="1" dirty="0">
                <a:latin typeface="Myriad Pro"/>
              </a:rPr>
              <a:t>Detailed information can be found on the public webpage and on the members portal :</a:t>
            </a:r>
          </a:p>
          <a:p>
            <a:r>
              <a:rPr lang="en-US" sz="1400" i="1" dirty="0">
                <a:hlinkClick r:id="rId4"/>
              </a:rPr>
              <a:t>http://onem2m.org/</a:t>
            </a:r>
            <a:endParaRPr lang="en-US" sz="1400" i="1" dirty="0"/>
          </a:p>
          <a:p>
            <a:r>
              <a:rPr lang="en-US" sz="1400" i="1" dirty="0">
                <a:hlinkClick r:id="rId5"/>
              </a:rPr>
              <a:t>http://member.onem2m.org/WebSite/homepage.aspx</a:t>
            </a:r>
            <a:endParaRPr lang="en-US" sz="1400" i="1" dirty="0"/>
          </a:p>
        </p:txBody>
      </p:sp>
      <p:sp>
        <p:nvSpPr>
          <p:cNvPr id="25" name="Right Arrow 2"/>
          <p:cNvSpPr/>
          <p:nvPr/>
        </p:nvSpPr>
        <p:spPr>
          <a:xfrm>
            <a:off x="6927386" y="3572487"/>
            <a:ext cx="465654" cy="443634"/>
          </a:xfrm>
          <a:prstGeom prst="rightArrow">
            <a:avLst/>
          </a:prstGeom>
          <a:solidFill>
            <a:srgbClr val="C00000"/>
          </a:solidFill>
          <a:ln w="12700" cap="flat" cmpd="sng" algn="ctr">
            <a:solidFill>
              <a:srgbClr val="545054"/>
            </a:solidFill>
            <a:prstDash val="solid"/>
          </a:ln>
          <a:effectLst>
            <a:outerShdw blurRad="50800" dist="20000" dir="5400000" rotWithShape="0">
              <a:srgbClr val="000000">
                <a:alpha val="42000"/>
              </a:srgbClr>
            </a:outerShdw>
          </a:effectLst>
        </p:spPr>
        <p:txBody>
          <a:bodyPr lIns="0" rIns="0" anchor="t"/>
          <a:lstStyle/>
          <a:p>
            <a:pPr algn="ctr"/>
            <a:endParaRPr lang="en-US" sz="2400" b="1" kern="0" dirty="0">
              <a:solidFill>
                <a:prstClr val="white"/>
              </a:solidFill>
            </a:endParaRPr>
          </a:p>
        </p:txBody>
      </p:sp>
      <p:sp>
        <p:nvSpPr>
          <p:cNvPr id="3" name="Foliennummernplatzhalter 2"/>
          <p:cNvSpPr>
            <a:spLocks noGrp="1"/>
          </p:cNvSpPr>
          <p:nvPr>
            <p:ph type="sldNum" sz="quarter" idx="12"/>
          </p:nvPr>
        </p:nvSpPr>
        <p:spPr/>
        <p:txBody>
          <a:bodyPr/>
          <a:lstStyle/>
          <a:p>
            <a:fld id="{163F5A94-8458-4F17-AD3C-1A083E20221D}" type="slidenum">
              <a:rPr lang="en-US" smtClean="0"/>
              <a:t>7</a:t>
            </a:fld>
            <a:endParaRPr lang="en-US"/>
          </a:p>
        </p:txBody>
      </p:sp>
    </p:spTree>
    <p:extLst>
      <p:ext uri="{BB962C8B-B14F-4D97-AF65-F5344CB8AC3E}">
        <p14:creationId xmlns:p14="http://schemas.microsoft.com/office/powerpoint/2010/main" val="32337962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Rules and Procedures (I)</a:t>
            </a:r>
            <a:endParaRPr lang="en-US" dirty="0">
              <a:latin typeface="Myriad Pro"/>
            </a:endParaRP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20273" y="1173570"/>
            <a:ext cx="3654238" cy="3376823"/>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16736">
            <a:off x="8330429" y="1851491"/>
            <a:ext cx="2699863" cy="3868665"/>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pic>
        <p:nvPicPr>
          <p:cNvPr id="9" name="Grafik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11585" y="2132243"/>
            <a:ext cx="3015788" cy="4279983"/>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478999">
            <a:off x="1361765" y="1987990"/>
            <a:ext cx="2849718" cy="4075173"/>
          </a:xfrm>
          <a:prstGeom prst="rect">
            <a:avLst/>
          </a:prstGeom>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pic>
      <p:sp>
        <p:nvSpPr>
          <p:cNvPr id="3" name="Foliennummernplatzhalter 2"/>
          <p:cNvSpPr>
            <a:spLocks noGrp="1"/>
          </p:cNvSpPr>
          <p:nvPr>
            <p:ph type="sldNum" sz="quarter" idx="12"/>
          </p:nvPr>
        </p:nvSpPr>
        <p:spPr/>
        <p:txBody>
          <a:bodyPr/>
          <a:lstStyle/>
          <a:p>
            <a:fld id="{163F5A94-8458-4F17-AD3C-1A083E20221D}" type="slidenum">
              <a:rPr lang="en-US" smtClean="0"/>
              <a:t>8</a:t>
            </a:fld>
            <a:endParaRPr lang="en-US"/>
          </a:p>
        </p:txBody>
      </p:sp>
    </p:spTree>
    <p:extLst>
      <p:ext uri="{BB962C8B-B14F-4D97-AF65-F5344CB8AC3E}">
        <p14:creationId xmlns:p14="http://schemas.microsoft.com/office/powerpoint/2010/main" val="873446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latin typeface="Myriad Pro"/>
              </a:rPr>
              <a:t>Partnership Characteristics</a:t>
            </a:r>
            <a:endParaRPr lang="en-US" dirty="0">
              <a:latin typeface="Myriad Pro"/>
            </a:endParaRPr>
          </a:p>
        </p:txBody>
      </p:sp>
      <p:sp>
        <p:nvSpPr>
          <p:cNvPr id="3" name="Inhaltsplatzhalter 2"/>
          <p:cNvSpPr>
            <a:spLocks noGrp="1"/>
          </p:cNvSpPr>
          <p:nvPr>
            <p:ph idx="1"/>
          </p:nvPr>
        </p:nvSpPr>
        <p:spPr>
          <a:xfrm>
            <a:off x="590309" y="1600200"/>
            <a:ext cx="11107319" cy="4114800"/>
          </a:xfrm>
        </p:spPr>
        <p:txBody>
          <a:bodyPr>
            <a:noAutofit/>
          </a:bodyPr>
          <a:lstStyle/>
          <a:p>
            <a:pPr>
              <a:spcBef>
                <a:spcPts val="2400"/>
              </a:spcBef>
            </a:pPr>
            <a:r>
              <a:rPr lang="en-US" dirty="0">
                <a:latin typeface="Myriad Pro"/>
              </a:rPr>
              <a:t>Openness </a:t>
            </a:r>
            <a:r>
              <a:rPr lang="en-US" sz="2000" dirty="0">
                <a:latin typeface="Myriad Pro"/>
              </a:rPr>
              <a:t>- opportunity for broad and equitable participation</a:t>
            </a:r>
          </a:p>
          <a:p>
            <a:pPr>
              <a:spcBef>
                <a:spcPts val="2400"/>
              </a:spcBef>
            </a:pPr>
            <a:r>
              <a:rPr lang="en-US" dirty="0">
                <a:latin typeface="Myriad Pro"/>
              </a:rPr>
              <a:t>Consensus-based decision making process </a:t>
            </a:r>
            <a:r>
              <a:rPr lang="en-US" sz="2000" dirty="0">
                <a:latin typeface="Myriad Pro"/>
              </a:rPr>
              <a:t>- General agreement, characterized by the absence of sustained opposition. “consensus” does not imply “unanimity”</a:t>
            </a:r>
          </a:p>
          <a:p>
            <a:pPr>
              <a:spcBef>
                <a:spcPts val="2400"/>
              </a:spcBef>
            </a:pPr>
            <a:r>
              <a:rPr lang="en-US" dirty="0">
                <a:latin typeface="Myriad Pro"/>
              </a:rPr>
              <a:t>Fast approval processes </a:t>
            </a:r>
            <a:r>
              <a:rPr lang="en-US" sz="2000" dirty="0">
                <a:latin typeface="Myriad Pro"/>
              </a:rPr>
              <a:t>to reduce production time for Technical Specifications and Technical Reports from conception to approval</a:t>
            </a:r>
            <a:endParaRPr lang="en-US" dirty="0">
              <a:latin typeface="Myriad Pro"/>
            </a:endParaRPr>
          </a:p>
          <a:p>
            <a:pPr>
              <a:spcBef>
                <a:spcPts val="2400"/>
              </a:spcBef>
            </a:pPr>
            <a:r>
              <a:rPr lang="en-US" dirty="0">
                <a:latin typeface="Myriad Pro"/>
              </a:rPr>
              <a:t>Modern (electronic) working methods </a:t>
            </a:r>
          </a:p>
          <a:p>
            <a:pPr>
              <a:spcBef>
                <a:spcPts val="2400"/>
              </a:spcBef>
            </a:pPr>
            <a:r>
              <a:rPr lang="en-US" dirty="0">
                <a:latin typeface="Myriad Pro"/>
              </a:rPr>
              <a:t>Contribution Driven</a:t>
            </a:r>
            <a:endParaRPr lang="en-US" sz="3200" dirty="0">
              <a:latin typeface="Myriad Pro"/>
            </a:endParaRPr>
          </a:p>
        </p:txBody>
      </p:sp>
      <p:sp>
        <p:nvSpPr>
          <p:cNvPr id="4" name="Textfeld 3"/>
          <p:cNvSpPr txBox="1"/>
          <p:nvPr/>
        </p:nvSpPr>
        <p:spPr>
          <a:xfrm>
            <a:off x="9802557" y="6141630"/>
            <a:ext cx="1895071" cy="230832"/>
          </a:xfrm>
          <a:prstGeom prst="rect">
            <a:avLst/>
          </a:prstGeom>
          <a:noFill/>
        </p:spPr>
        <p:txBody>
          <a:bodyPr wrap="none" rtlCol="0">
            <a:spAutoFit/>
          </a:bodyPr>
          <a:lstStyle/>
          <a:p>
            <a:r>
              <a:rPr lang="en-US" sz="900" dirty="0"/>
              <a:t>Source: Partnership Agreement V2.0</a:t>
            </a:r>
          </a:p>
        </p:txBody>
      </p:sp>
      <p:sp>
        <p:nvSpPr>
          <p:cNvPr id="6" name="Foliennummernplatzhalter 5"/>
          <p:cNvSpPr>
            <a:spLocks noGrp="1"/>
          </p:cNvSpPr>
          <p:nvPr>
            <p:ph type="sldNum" sz="quarter" idx="12"/>
          </p:nvPr>
        </p:nvSpPr>
        <p:spPr/>
        <p:txBody>
          <a:bodyPr/>
          <a:lstStyle/>
          <a:p>
            <a:fld id="{163F5A94-8458-4F17-AD3C-1A083E20221D}" type="slidenum">
              <a:rPr lang="en-US" smtClean="0"/>
              <a:t>9</a:t>
            </a:fld>
            <a:endParaRPr lang="en-US"/>
          </a:p>
        </p:txBody>
      </p:sp>
    </p:spTree>
    <p:extLst>
      <p:ext uri="{BB962C8B-B14F-4D97-AF65-F5344CB8AC3E}">
        <p14:creationId xmlns:p14="http://schemas.microsoft.com/office/powerpoint/2010/main" val="261956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2173</Words>
  <Application>Microsoft Office PowerPoint</Application>
  <PresentationFormat>Breitbild</PresentationFormat>
  <Paragraphs>370</Paragraphs>
  <Slides>23</Slides>
  <Notes>3</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23</vt:i4>
      </vt:variant>
    </vt:vector>
  </HeadingPairs>
  <TitlesOfParts>
    <vt:vector size="34" baseType="lpstr">
      <vt:lpstr>ＭＳ Ｐゴシック</vt:lpstr>
      <vt:lpstr>Arial</vt:lpstr>
      <vt:lpstr>Calibri</vt:lpstr>
      <vt:lpstr>Calibri Light</vt:lpstr>
      <vt:lpstr>Myriad pro</vt:lpstr>
      <vt:lpstr>Myriad pro</vt:lpstr>
      <vt:lpstr>Myriad Pro Light</vt:lpstr>
      <vt:lpstr>Swagger</vt:lpstr>
      <vt:lpstr>Tele-GroteskNor</vt:lpstr>
      <vt:lpstr>Wingdings</vt:lpstr>
      <vt:lpstr>Office Theme</vt:lpstr>
      <vt:lpstr>Welcome to oneM2M</vt:lpstr>
      <vt:lpstr>What is oneM2M?</vt:lpstr>
      <vt:lpstr>oneM2M Partnership Project</vt:lpstr>
      <vt:lpstr>oneM2M Participants</vt:lpstr>
      <vt:lpstr>oneM2M Participants</vt:lpstr>
      <vt:lpstr>Organization</vt:lpstr>
      <vt:lpstr>How to work in oneM2M </vt:lpstr>
      <vt:lpstr>Rules and Procedures (I)</vt:lpstr>
      <vt:lpstr>Partnership Characteristics</vt:lpstr>
      <vt:lpstr>FRAND-based IPR Policies</vt:lpstr>
      <vt:lpstr>Development of Deliverables</vt:lpstr>
      <vt:lpstr>Meetings</vt:lpstr>
      <vt:lpstr>Rules and Procedures (II)</vt:lpstr>
      <vt:lpstr>Technical Plenary Approves</vt:lpstr>
      <vt:lpstr>Members’ Portal</vt:lpstr>
      <vt:lpstr>Q&amp;A</vt:lpstr>
      <vt:lpstr>Backup</vt:lpstr>
      <vt:lpstr>Voting List</vt:lpstr>
      <vt:lpstr>Who is eligible to vote?</vt:lpstr>
      <vt:lpstr>How does it work?</vt:lpstr>
      <vt:lpstr>oneM2M Releases.</vt:lpstr>
      <vt:lpstr>oneM2M Releases and Specifications</vt:lpstr>
      <vt:lpstr>Publicly Accessible Links</vt:lpstr>
    </vt:vector>
  </TitlesOfParts>
  <Company>iconectiv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WPM Convenor</cp:lastModifiedBy>
  <cp:revision>24</cp:revision>
  <dcterms:created xsi:type="dcterms:W3CDTF">2017-09-21T15:46:31Z</dcterms:created>
  <dcterms:modified xsi:type="dcterms:W3CDTF">2018-03-08T12:54:29Z</dcterms:modified>
</cp:coreProperties>
</file>