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967" r:id="rId2"/>
    <p:sldMasterId id="2147483955" r:id="rId3"/>
    <p:sldMasterId id="2147483979" r:id="rId4"/>
  </p:sldMasterIdLst>
  <p:notesMasterIdLst>
    <p:notesMasterId r:id="rId14"/>
  </p:notesMasterIdLst>
  <p:handoutMasterIdLst>
    <p:handoutMasterId r:id="rId15"/>
  </p:handoutMasterIdLst>
  <p:sldIdLst>
    <p:sldId id="275" r:id="rId5"/>
    <p:sldId id="335" r:id="rId6"/>
    <p:sldId id="336" r:id="rId7"/>
    <p:sldId id="337" r:id="rId8"/>
    <p:sldId id="340" r:id="rId9"/>
    <p:sldId id="341" r:id="rId10"/>
    <p:sldId id="347" r:id="rId11"/>
    <p:sldId id="348" r:id="rId12"/>
    <p:sldId id="338" r:id="rId13"/>
  </p:sldIdLst>
  <p:sldSz cx="9144000" cy="6858000" type="screen4x3"/>
  <p:notesSz cx="6794500" cy="9906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0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8F5F"/>
    <a:srgbClr val="385D8A"/>
    <a:srgbClr val="4F81BD"/>
    <a:srgbClr val="E9EDF4"/>
    <a:srgbClr val="9BBB59"/>
    <a:srgbClr val="000000"/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50" autoAdjust="0"/>
    <p:restoredTop sz="97444" autoAdjust="0"/>
  </p:normalViewPr>
  <p:slideViewPr>
    <p:cSldViewPr>
      <p:cViewPr varScale="1">
        <p:scale>
          <a:sx n="89" d="100"/>
          <a:sy n="89" d="100"/>
        </p:scale>
        <p:origin x="840" y="90"/>
      </p:cViewPr>
      <p:guideLst>
        <p:guide orient="horz" pos="264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58" y="-102"/>
      </p:cViewPr>
      <p:guideLst>
        <p:guide orient="horz" pos="3120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0930DC3-B765-47ED-AFB1-04941EEDD16A}" type="datetimeFigureOut">
              <a:rPr lang="en-US" altLang="ko-KR"/>
              <a:pPr>
                <a:defRPr/>
              </a:pPr>
              <a:t>1/17/2018</a:t>
            </a:fld>
            <a:endParaRPr lang="en-US" altLang="ko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012E36A-775B-4EC8-9B7B-A43DCCDA63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0196472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FA486BA-4738-44E1-AA47-CEAD2DD67AB0}" type="datetimeFigureOut">
              <a:rPr lang="ko-KR" altLang="en-US"/>
              <a:pPr>
                <a:defRPr/>
              </a:pPr>
              <a:t>2018-01-17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2950"/>
            <a:ext cx="4953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450" y="4705350"/>
            <a:ext cx="5435600" cy="44577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448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48100" y="9409113"/>
            <a:ext cx="2944813" cy="4953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AD0F228-BE3A-443C-848E-0AD5F10F65F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5717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 panose="020B0503020000020004" pitchFamily="34" charset="-127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 panose="020B0503020000020004" pitchFamily="34" charset="-127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 panose="020B0503020000020004" pitchFamily="34" charset="-127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 panose="020B0503020000020004" pitchFamily="34" charset="-127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맑은 고딕" panose="020B0503020000020004" pitchFamily="34" charset="-127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0F228-BE3A-443C-848E-0AD5F10F65F2}" type="slidenum">
              <a:rPr lang="ko-KR" altLang="en-US" smtClean="0"/>
              <a:pPr>
                <a:defRPr/>
              </a:pPr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8356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0F228-BE3A-443C-848E-0AD5F10F65F2}" type="slidenum">
              <a:rPr lang="ko-KR" altLang="en-US" smtClean="0"/>
              <a:pPr>
                <a:defRPr/>
              </a:pPr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70118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0F228-BE3A-443C-848E-0AD5F10F65F2}" type="slidenum">
              <a:rPr lang="ko-KR" altLang="en-US" smtClean="0"/>
              <a:pPr>
                <a:defRPr/>
              </a:pPr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659113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D0F228-BE3A-443C-848E-0AD5F10F65F2}" type="slidenum">
              <a:rPr lang="ko-KR" altLang="en-US" smtClean="0"/>
              <a:pPr>
                <a:defRPr/>
              </a:pPr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7048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F6DB220-8005-45AD-A5E1-75733C86617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7850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270A-6DFA-4BB7-B2D0-4998A19854FF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F543-1853-4080-A08F-39B757E332E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270A-6DFA-4BB7-B2D0-4998A19854FF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F543-1853-4080-A08F-39B757E332E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270A-6DFA-4BB7-B2D0-4998A19854FF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F543-1853-4080-A08F-39B757E332E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270A-6DFA-4BB7-B2D0-4998A19854FF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F543-1853-4080-A08F-39B757E332E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270A-6DFA-4BB7-B2D0-4998A19854FF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F543-1853-4080-A08F-39B757E332E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270A-6DFA-4BB7-B2D0-4998A19854FF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F543-1853-4080-A08F-39B757E332E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270A-6DFA-4BB7-B2D0-4998A19854FF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F543-1853-4080-A08F-39B757E332E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1E40-3CFE-4366-A961-3E8BF2787462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6F3E3-6419-43F1-B32B-13F5F9F4A0B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1E40-3CFE-4366-A961-3E8BF2787462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6F3E3-6419-43F1-B32B-13F5F9F4A0B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1E40-3CFE-4366-A961-3E8BF2787462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6F3E3-6419-43F1-B32B-13F5F9F4A0B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140AAC2-5C9E-4FAA-B97B-D73E23A8D43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846673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1E40-3CFE-4366-A961-3E8BF2787462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6F3E3-6419-43F1-B32B-13F5F9F4A0B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1E40-3CFE-4366-A961-3E8BF2787462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6F3E3-6419-43F1-B32B-13F5F9F4A0B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1E40-3CFE-4366-A961-3E8BF2787462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6F3E3-6419-43F1-B32B-13F5F9F4A0B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1E40-3CFE-4366-A961-3E8BF2787462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6F3E3-6419-43F1-B32B-13F5F9F4A0B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1E40-3CFE-4366-A961-3E8BF2787462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6F3E3-6419-43F1-B32B-13F5F9F4A0B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1E40-3CFE-4366-A961-3E8BF2787462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6F3E3-6419-43F1-B32B-13F5F9F4A0B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1E40-3CFE-4366-A961-3E8BF2787462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6F3E3-6419-43F1-B32B-13F5F9F4A0B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1E40-3CFE-4366-A961-3E8BF2787462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E6F3E3-6419-43F1-B32B-13F5F9F4A0B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44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4285398"/>
            <a:ext cx="9144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083" y="1122363"/>
            <a:ext cx="8472138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solidFill>
                  <a:srgbClr val="54505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545054">
                  <a:tint val="75000"/>
                </a:srgb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94395" y="194184"/>
            <a:ext cx="2041824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9675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49061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44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9144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083" y="1122363"/>
            <a:ext cx="8472138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solidFill>
                  <a:srgbClr val="54505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545054">
                  <a:tint val="75000"/>
                </a:srgb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94395" y="194184"/>
            <a:ext cx="2041824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847556"/>
            <a:ext cx="6858000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875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002581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9144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4835" y="1233866"/>
            <a:ext cx="8472138" cy="2387600"/>
          </a:xfrm>
        </p:spPr>
        <p:txBody>
          <a:bodyPr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solidFill>
                  <a:srgbClr val="54505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545054">
                  <a:tint val="75000"/>
                </a:srgb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1083" y="305687"/>
            <a:ext cx="2041824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4835" y="3837899"/>
            <a:ext cx="6858000" cy="1655762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1755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yriad Pro" panose="020B0503030403020204" pitchFamily="34" charset="0"/>
              </a:defRPr>
            </a:lvl1pPr>
            <a:lvl2pPr>
              <a:defRPr>
                <a:latin typeface="Myriad Pro" panose="020B0503030403020204" pitchFamily="34" charset="0"/>
              </a:defRPr>
            </a:lvl2pPr>
            <a:lvl3pPr>
              <a:defRPr>
                <a:latin typeface="Myriad Pro" panose="020B0503030403020204" pitchFamily="34" charset="0"/>
              </a:defRPr>
            </a:lvl3pPr>
            <a:lvl4pPr>
              <a:defRPr>
                <a:latin typeface="Myriad Pro" panose="020B0503030403020204" pitchFamily="34" charset="0"/>
              </a:defRPr>
            </a:lvl4pPr>
            <a:lvl5pPr>
              <a:defRPr>
                <a:latin typeface="Myriad Pro" panose="020B0503030403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545054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545054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solidFill>
                  <a:srgbClr val="54505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54505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3693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545054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545054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solidFill>
                  <a:srgbClr val="54505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54505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79802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545054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545054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solidFill>
                  <a:srgbClr val="54505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54505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748447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545054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545054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solidFill>
                  <a:srgbClr val="54505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54505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05078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545054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545054"/>
              </a:solidFill>
              <a:latin typeface="Calibri" panose="020F0502020204030204"/>
              <a:ea typeface="+mn-e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solidFill>
                  <a:srgbClr val="54505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54505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23580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solidFill>
                  <a:srgbClr val="545054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545054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02319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1578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6995" y="76200"/>
            <a:ext cx="8250011" cy="685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46996" y="6477001"/>
            <a:ext cx="1031251" cy="304799"/>
          </a:xfrm>
          <a:prstGeom prst="rect">
            <a:avLst/>
          </a:prstGeom>
        </p:spPr>
        <p:txBody>
          <a:bodyPr/>
          <a:lstStyle/>
          <a:p>
            <a:fld id="{CCA5F2CC-F538-499A-8BE1-D7E128420D5E}" type="datetime1">
              <a:rPr lang="en-US" smtClean="0"/>
              <a:pPr/>
              <a:t>1/17/2018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665753" y="6477001"/>
            <a:ext cx="1031252" cy="304800"/>
          </a:xfrm>
          <a:prstGeom prst="rect">
            <a:avLst/>
          </a:prstGeom>
        </p:spPr>
        <p:txBody>
          <a:bodyPr/>
          <a:lstStyle/>
          <a:p>
            <a:fld id="{17A5C656-E050-4F3D-A0DB-0D19E9E8369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1821997" y="6477000"/>
            <a:ext cx="5500007" cy="304800"/>
          </a:xfrm>
          <a:prstGeom prst="rect">
            <a:avLst/>
          </a:prstGeom>
        </p:spPr>
        <p:txBody>
          <a:bodyPr/>
          <a:lstStyle/>
          <a:p>
            <a:r>
              <a:rPr lang="en-GB" b="1" dirty="0"/>
              <a:t>OCF Confidential Information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46995" y="1143000"/>
            <a:ext cx="8250607" cy="5029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380066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305800" y="6400800"/>
            <a:ext cx="36740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fld id="{B52B8AB2-264B-4AC2-9175-A38C93BC556B}" type="slidenum">
              <a:rPr lang="en-US" sz="1200" smtClean="0"/>
              <a:pPr algn="r">
                <a:defRPr/>
              </a:pPr>
              <a:t>‹#›</a:t>
            </a:fld>
            <a:endParaRPr lang="en-US" sz="120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270A-6DFA-4BB7-B2D0-4998A19854FF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F543-1853-4080-A08F-39B757E332E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270A-6DFA-4BB7-B2D0-4998A19854FF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F543-1853-4080-A08F-39B757E332E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270A-6DFA-4BB7-B2D0-4998A19854FF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F543-1853-4080-A08F-39B757E332E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8270A-6DFA-4BB7-B2D0-4998A19854FF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F543-1853-4080-A08F-39B757E332E6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950" r:id="rId1"/>
    <p:sldLayoutId id="2147483951" r:id="rId2"/>
    <p:sldLayoutId id="2147483949" r:id="rId3"/>
    <p:sldLayoutId id="2147483952" r:id="rId4"/>
    <p:sldLayoutId id="2147483953" r:id="rId5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8270A-6DFA-4BB7-B2D0-4998A19854FF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2F543-1853-4080-A08F-39B757E332E6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8" r:id="rId1"/>
    <p:sldLayoutId id="2147483969" r:id="rId2"/>
    <p:sldLayoutId id="2147483970" r:id="rId3"/>
    <p:sldLayoutId id="2147483971" r:id="rId4"/>
    <p:sldLayoutId id="2147483972" r:id="rId5"/>
    <p:sldLayoutId id="2147483973" r:id="rId6"/>
    <p:sldLayoutId id="2147483974" r:id="rId7"/>
    <p:sldLayoutId id="2147483975" r:id="rId8"/>
    <p:sldLayoutId id="2147483976" r:id="rId9"/>
    <p:sldLayoutId id="2147483977" r:id="rId10"/>
    <p:sldLayoutId id="214748397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F1E40-3CFE-4366-A961-3E8BF2787462}" type="datetimeFigureOut">
              <a:rPr lang="fr-FR" smtClean="0"/>
              <a:pPr/>
              <a:t>17/01/2018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6F3E3-6419-43F1-B32B-13F5F9F4A0B2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2594599" y="3244334"/>
            <a:ext cx="39548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Security, privacy and device </a:t>
            </a:r>
            <a:r>
              <a:rPr lang="en-US" sz="1800" kern="1200" dirty="0" err="1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onboarding</a:t>
            </a:r>
            <a:r>
              <a:rPr lang="en-US" sz="180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 </a:t>
            </a:r>
            <a:endParaRPr lang="fr-FR" sz="1800" kern="1200" dirty="0">
              <a:solidFill>
                <a:schemeClr val="tx1"/>
              </a:solidFill>
              <a:latin typeface="Calibri" panose="020F050202020403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6" r:id="rId1"/>
    <p:sldLayoutId id="2147483957" r:id="rId2"/>
    <p:sldLayoutId id="2147483958" r:id="rId3"/>
    <p:sldLayoutId id="2147483959" r:id="rId4"/>
    <p:sldLayoutId id="2147483960" r:id="rId5"/>
    <p:sldLayoutId id="2147483961" r:id="rId6"/>
    <p:sldLayoutId id="2147483962" r:id="rId7"/>
    <p:sldLayoutId id="2147483963" r:id="rId8"/>
    <p:sldLayoutId id="2147483964" r:id="rId9"/>
    <p:sldLayoutId id="2147483965" r:id="rId10"/>
    <p:sldLayoutId id="214748396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023" y="0"/>
            <a:ext cx="5887724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022" y="1493919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73222" y="6492876"/>
            <a:ext cx="3707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163F5A94-8458-4F17-AD3C-1A083E20221D}" type="slidenum">
              <a:rPr lang="en-US" smtClean="0">
                <a:solidFill>
                  <a:srgbClr val="545054">
                    <a:tint val="75000"/>
                  </a:srgbClr>
                </a:solidFill>
                <a:latin typeface="Calibri" panose="020F0502020204030204"/>
                <a:ea typeface="+mn-ea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545054">
                  <a:tint val="75000"/>
                </a:srgbClr>
              </a:solidFill>
              <a:latin typeface="Calibri" panose="020F0502020204030204"/>
              <a:ea typeface="+mn-ea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9144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61181" y="105846"/>
            <a:ext cx="994418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9144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4194372" y="6592129"/>
            <a:ext cx="784189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675" dirty="0" smtClean="0">
                <a:solidFill>
                  <a:prstClr val="white">
                    <a:lumMod val="75000"/>
                  </a:prstClr>
                </a:solidFill>
                <a:latin typeface="Myriad Pro Light" panose="020B0603030403020204" pitchFamily="34" charset="0"/>
                <a:ea typeface="+mn-ea"/>
              </a:rPr>
              <a:t>© 2017 oneM2M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675" dirty="0">
              <a:solidFill>
                <a:prstClr val="white">
                  <a:lumMod val="50000"/>
                </a:prstClr>
              </a:solidFill>
              <a:latin typeface="Myriad Pro Light" panose="020B0603030403020204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90886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0" r:id="rId1"/>
    <p:sldLayoutId id="2147483981" r:id="rId2"/>
    <p:sldLayoutId id="2147483982" r:id="rId3"/>
    <p:sldLayoutId id="2147483983" r:id="rId4"/>
    <p:sldLayoutId id="2147483984" r:id="rId5"/>
    <p:sldLayoutId id="2147483985" r:id="rId6"/>
    <p:sldLayoutId id="2147483986" r:id="rId7"/>
    <p:sldLayoutId id="2147483987" r:id="rId8"/>
    <p:sldLayoutId id="2147483988" r:id="rId9"/>
    <p:sldLayoutId id="2147483989" r:id="rId10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rgbClr val="C00000"/>
        </a:buClr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C00000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C00000"/>
        </a:buClr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C00000"/>
        </a:buClr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francois.ennesser@gemalto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onem2m.org/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107950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381000" y="5257800"/>
            <a:ext cx="8229600" cy="14509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ko-KR" altLang="ko-KR">
              <a:solidFill>
                <a:srgbClr val="FFFFFF"/>
              </a:solidFill>
              <a:ea typeface="MS PGothic" pitchFamily="34" charset="-128"/>
            </a:endParaRPr>
          </a:p>
        </p:txBody>
      </p:sp>
      <p:sp>
        <p:nvSpPr>
          <p:cNvPr id="5124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0" y="3810000"/>
            <a:ext cx="91440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ko-KR" b="1" dirty="0" smtClean="0">
                <a:solidFill>
                  <a:srgbClr val="A0A0A3"/>
                </a:solidFill>
              </a:rPr>
              <a:t> oneM2M WG4 –SEC (Security)</a:t>
            </a:r>
            <a:br>
              <a:rPr lang="en-US" altLang="ko-KR" b="1" dirty="0" smtClean="0">
                <a:solidFill>
                  <a:srgbClr val="A0A0A3"/>
                </a:solidFill>
              </a:rPr>
            </a:br>
            <a:r>
              <a:rPr lang="en-US" altLang="ko-KR" b="1" dirty="0" smtClean="0">
                <a:solidFill>
                  <a:srgbClr val="A0A0A3"/>
                </a:solidFill>
              </a:rPr>
              <a:t>Introduction for ITU-T joint meeting</a:t>
            </a:r>
            <a:endParaRPr lang="en-US" altLang="ko-KR" sz="3200" b="1" dirty="0">
              <a:solidFill>
                <a:srgbClr val="A0A0A3"/>
              </a:solidFill>
            </a:endParaRPr>
          </a:p>
        </p:txBody>
      </p:sp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609600" y="5257800"/>
            <a:ext cx="7923213" cy="2108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en-US" dirty="0">
                <a:solidFill>
                  <a:srgbClr val="B42025"/>
                </a:solidFill>
              </a:rPr>
              <a:t>François </a:t>
            </a:r>
            <a:r>
              <a:rPr lang="en-US" altLang="en-US" dirty="0" smtClean="0">
                <a:solidFill>
                  <a:srgbClr val="B42025"/>
                </a:solidFill>
              </a:rPr>
              <a:t>Ennesser</a:t>
            </a:r>
            <a:endParaRPr lang="en-US" altLang="en-US" dirty="0">
              <a:solidFill>
                <a:srgbClr val="B42025"/>
              </a:solidFill>
            </a:endParaRPr>
          </a:p>
          <a:p>
            <a:pPr algn="ctr" eaLnBrk="1" hangingPunct="1"/>
            <a:r>
              <a:rPr lang="en-US" altLang="en-US" dirty="0">
                <a:solidFill>
                  <a:srgbClr val="B42025"/>
                </a:solidFill>
              </a:rPr>
              <a:t>oneM2M Security Working Group </a:t>
            </a:r>
            <a:r>
              <a:rPr lang="en-US" altLang="en-US" dirty="0" smtClean="0">
                <a:solidFill>
                  <a:srgbClr val="B42025"/>
                </a:solidFill>
              </a:rPr>
              <a:t>chair</a:t>
            </a:r>
          </a:p>
          <a:p>
            <a:pPr algn="ctr" eaLnBrk="1" hangingPunct="1"/>
            <a:endParaRPr lang="en-US" altLang="en-US" dirty="0">
              <a:solidFill>
                <a:srgbClr val="B42025"/>
              </a:solidFill>
            </a:endParaRPr>
          </a:p>
          <a:p>
            <a:pPr algn="ctr" eaLnBrk="1" hangingPunct="1"/>
            <a:r>
              <a:rPr lang="en-US" altLang="en-US" dirty="0">
                <a:solidFill>
                  <a:srgbClr val="B42025"/>
                </a:solidFill>
                <a:hlinkClick r:id="rId4"/>
              </a:rPr>
              <a:t>francois.ennesser@gemalto.com</a:t>
            </a:r>
            <a:endParaRPr lang="en-US" altLang="en-US" dirty="0">
              <a:solidFill>
                <a:srgbClr val="B42025"/>
              </a:solidFill>
            </a:endParaRPr>
          </a:p>
          <a:p>
            <a:pPr algn="ctr" eaLnBrk="1" hangingPunct="1"/>
            <a:endParaRPr lang="en-US" altLang="en-US" dirty="0">
              <a:solidFill>
                <a:srgbClr val="B42025"/>
              </a:solidFill>
            </a:endParaRPr>
          </a:p>
          <a:p>
            <a:pPr algn="ctr" eaLnBrk="1" hangingPunct="1"/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endParaRPr lang="en-US" altLang="ko-KR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239000" cy="1143000"/>
          </a:xfrm>
        </p:spPr>
        <p:txBody>
          <a:bodyPr/>
          <a:lstStyle/>
          <a:p>
            <a:r>
              <a:rPr lang="en-US" dirty="0"/>
              <a:t>oneM2M security assumptions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2400" y="1143000"/>
            <a:ext cx="8763000" cy="518160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sz="2400" dirty="0"/>
              <a:t>IoT application development requires field experience! </a:t>
            </a:r>
          </a:p>
          <a:p>
            <a:pPr lvl="1"/>
            <a:r>
              <a:rPr lang="en-US" sz="2000" dirty="0"/>
              <a:t>Not just Information &amp; Communication Technology (ICT) expertise</a:t>
            </a:r>
          </a:p>
          <a:p>
            <a:r>
              <a:rPr lang="en-US" sz="2400" dirty="0"/>
              <a:t>IoT Platform development integrates ICT expertise </a:t>
            </a:r>
          </a:p>
          <a:p>
            <a:pPr lvl="1"/>
            <a:r>
              <a:rPr lang="en-US" sz="2000" dirty="0"/>
              <a:t>Should expose underlying services to application</a:t>
            </a:r>
          </a:p>
          <a:p>
            <a:r>
              <a:rPr lang="en-US" sz="2400" dirty="0"/>
              <a:t>IoT security countermeasures shall be derived by each stakeholder</a:t>
            </a:r>
          </a:p>
          <a:p>
            <a:pPr lvl="1"/>
            <a:r>
              <a:rPr lang="en-US" sz="2000" dirty="0"/>
              <a:t>From application specific </a:t>
            </a:r>
            <a:r>
              <a:rPr lang="en-US" sz="2000" b="1" dirty="0"/>
              <a:t>risk assessment</a:t>
            </a:r>
          </a:p>
          <a:p>
            <a:pPr lvl="1"/>
            <a:r>
              <a:rPr lang="en-US" sz="2000" dirty="0"/>
              <a:t>Considering </a:t>
            </a:r>
            <a:r>
              <a:rPr lang="en-US" sz="2000" b="1" dirty="0"/>
              <a:t>Privacy </a:t>
            </a:r>
            <a:r>
              <a:rPr lang="en-US" sz="2000" dirty="0"/>
              <a:t>and </a:t>
            </a:r>
            <a:r>
              <a:rPr lang="en-US" sz="2000" b="1" dirty="0"/>
              <a:t>Safety</a:t>
            </a:r>
            <a:r>
              <a:rPr lang="en-US" sz="2000" dirty="0"/>
              <a:t> expectations in particular</a:t>
            </a:r>
          </a:p>
          <a:p>
            <a:r>
              <a:rPr lang="en-US" sz="2400" dirty="0"/>
              <a:t>Multiple </a:t>
            </a:r>
            <a:r>
              <a:rPr lang="en-US" sz="2400" dirty="0" smtClean="0"/>
              <a:t>stakeholders </a:t>
            </a:r>
            <a:r>
              <a:rPr lang="en-US" sz="2400" dirty="0"/>
              <a:t>may not trust each others</a:t>
            </a:r>
          </a:p>
          <a:p>
            <a:pPr lvl="1"/>
            <a:r>
              <a:rPr lang="en-US" sz="2000" dirty="0"/>
              <a:t>Each stakeholder </a:t>
            </a:r>
            <a:r>
              <a:rPr lang="en-US" sz="2000" dirty="0" smtClean="0"/>
              <a:t>needs to control </a:t>
            </a:r>
            <a:r>
              <a:rPr lang="en-US" sz="2000" dirty="0"/>
              <a:t>its own isolated « secure environment » </a:t>
            </a:r>
          </a:p>
          <a:p>
            <a:pPr lvl="2"/>
            <a:r>
              <a:rPr lang="en-US" sz="1600" b="1" dirty="0"/>
              <a:t>Protect local sensitive information </a:t>
            </a:r>
            <a:r>
              <a:rPr lang="en-US" sz="1600" dirty="0"/>
              <a:t>during storage and exchanges</a:t>
            </a:r>
          </a:p>
          <a:p>
            <a:pPr lvl="2"/>
            <a:r>
              <a:rPr lang="en-US" sz="1600" dirty="0"/>
              <a:t>And in use (during program execution and data manipulation) </a:t>
            </a:r>
          </a:p>
          <a:p>
            <a:pPr lvl="2"/>
            <a:r>
              <a:rPr lang="en-US" sz="1600" dirty="0"/>
              <a:t>Desired protection level </a:t>
            </a:r>
            <a:r>
              <a:rPr lang="en-US" sz="1600" dirty="0" smtClean="0"/>
              <a:t>determines </a:t>
            </a:r>
            <a:r>
              <a:rPr lang="en-US" sz="1600" dirty="0"/>
              <a:t>security implementation (Hardware + Software)</a:t>
            </a:r>
            <a:endParaRPr lang="en-US" sz="2000" dirty="0"/>
          </a:p>
          <a:p>
            <a:r>
              <a:rPr lang="en-US" sz="2400" dirty="0"/>
              <a:t>Leveraging on </a:t>
            </a:r>
            <a:r>
              <a:rPr lang="en-US" sz="2400" dirty="0" smtClean="0"/>
              <a:t>shared </a:t>
            </a:r>
            <a:r>
              <a:rPr lang="en-US" sz="2400" dirty="0"/>
              <a:t>infrastructures and implementations</a:t>
            </a:r>
            <a:endParaRPr lang="en-US" sz="2000" dirty="0">
              <a:solidFill>
                <a:srgbClr val="C00000"/>
              </a:solidFill>
            </a:endParaRPr>
          </a:p>
          <a:p>
            <a:pPr lvl="1"/>
            <a:r>
              <a:rPr lang="en-US" sz="2000" dirty="0"/>
              <a:t>Solutions need to accommodate </a:t>
            </a:r>
            <a:r>
              <a:rPr lang="en-US" sz="2000" dirty="0" smtClean="0"/>
              <a:t>reliance on Trusted </a:t>
            </a:r>
            <a:r>
              <a:rPr lang="en-US" sz="2000" dirty="0"/>
              <a:t>Third Parties</a:t>
            </a:r>
          </a:p>
          <a:p>
            <a:pPr lvl="1"/>
            <a:endParaRPr lang="fr-FR" sz="1600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u contenu 2"/>
          <p:cNvSpPr txBox="1">
            <a:spLocks/>
          </p:cNvSpPr>
          <p:nvPr/>
        </p:nvSpPr>
        <p:spPr bwMode="auto">
          <a:xfrm>
            <a:off x="457200" y="2362200"/>
            <a:ext cx="8229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  <a:tabLst>
                <a:tab pos="3943350" algn="l"/>
              </a:tabLst>
            </a:pPr>
            <a:r>
              <a:rPr lang="en-US" sz="2400" b="1" dirty="0">
                <a:solidFill>
                  <a:schemeClr val="accent1"/>
                </a:solidFill>
              </a:rPr>
              <a:t>Enrolment services (RSPF / MEF)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000" dirty="0"/>
              <a:t>Credentials Provisioning/Security Configuration of the M2M System</a:t>
            </a:r>
          </a:p>
          <a:p>
            <a:pPr algn="ctr">
              <a:spcBef>
                <a:spcPct val="20000"/>
              </a:spcBef>
              <a:buFont typeface="Arial" charset="0"/>
              <a:buNone/>
              <a:tabLst>
                <a:tab pos="3943350" algn="l"/>
              </a:tabLst>
            </a:pPr>
            <a:r>
              <a:rPr lang="en-US" sz="2400" b="1" dirty="0">
                <a:solidFill>
                  <a:schemeClr val="accent1"/>
                </a:solidFill>
              </a:rPr>
              <a:t>Secure communications services (SAEF / MAF)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000" dirty="0"/>
              <a:t>Methods for Securing Information (PSK/PKI/Trusted Party)</a:t>
            </a:r>
          </a:p>
          <a:p>
            <a:pPr algn="ctr">
              <a:spcBef>
                <a:spcPct val="20000"/>
              </a:spcBef>
              <a:buFont typeface="Arial" charset="0"/>
              <a:buNone/>
              <a:tabLst>
                <a:tab pos="3943350" algn="l"/>
              </a:tabLst>
            </a:pPr>
            <a:r>
              <a:rPr lang="en-US" sz="2000" dirty="0"/>
              <a:t>Point-to-point and end-to-end solutions (TLS / DTLS)</a:t>
            </a:r>
          </a:p>
          <a:p>
            <a:pPr algn="ctr">
              <a:spcBef>
                <a:spcPct val="20000"/>
              </a:spcBef>
              <a:buFont typeface="Arial" charset="0"/>
              <a:buNone/>
              <a:tabLst>
                <a:tab pos="3943350" algn="l"/>
              </a:tabLst>
            </a:pPr>
            <a:r>
              <a:rPr lang="en-US" sz="2400" b="1" dirty="0">
                <a:solidFill>
                  <a:schemeClr val="accent1"/>
                </a:solidFill>
              </a:rPr>
              <a:t>Access Control &amp; Authorization services</a:t>
            </a:r>
            <a:br>
              <a:rPr lang="en-US" sz="2400" b="1" dirty="0">
                <a:solidFill>
                  <a:schemeClr val="accent1"/>
                </a:solidFill>
              </a:rPr>
            </a:br>
            <a:r>
              <a:rPr lang="en-US" sz="2000" dirty="0"/>
              <a:t>Requester Authentication</a:t>
            </a:r>
          </a:p>
          <a:p>
            <a:pPr algn="ctr">
              <a:spcBef>
                <a:spcPct val="20000"/>
              </a:spcBef>
              <a:buFont typeface="Arial" charset="0"/>
              <a:buNone/>
              <a:tabLst>
                <a:tab pos="3943350" algn="l"/>
              </a:tabLst>
            </a:pPr>
            <a:r>
              <a:rPr lang="en-US" sz="2000" dirty="0"/>
              <a:t>Information access Authorization</a:t>
            </a:r>
          </a:p>
          <a:p>
            <a:pPr algn="ctr">
              <a:spcBef>
                <a:spcPct val="20000"/>
              </a:spcBef>
              <a:buFont typeface="Arial" charset="0"/>
              <a:buNone/>
              <a:tabLst>
                <a:tab pos="3943350" algn="l"/>
              </a:tabLst>
            </a:pPr>
            <a:r>
              <a:rPr lang="en-US" sz="2000" dirty="0"/>
              <a:t>Static (ACL based) and Dynamic (token based) solutions</a:t>
            </a:r>
          </a:p>
          <a:p>
            <a:pPr algn="ctr">
              <a:spcBef>
                <a:spcPct val="20000"/>
              </a:spcBef>
              <a:buFont typeface="Arial" charset="0"/>
              <a:buNone/>
              <a:tabLst>
                <a:tab pos="3943350" algn="l"/>
              </a:tabLst>
            </a:pPr>
            <a:r>
              <a:rPr lang="en-US" sz="2000" dirty="0"/>
              <a:t>Privacy Policy Management </a:t>
            </a:r>
          </a:p>
        </p:txBody>
      </p:sp>
      <p:sp>
        <p:nvSpPr>
          <p:cNvPr id="2765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in oneM2M Release 2A</a:t>
            </a:r>
            <a:br>
              <a:rPr lang="en-US" dirty="0"/>
            </a:br>
            <a:endParaRPr lang="fr-FR" dirty="0"/>
          </a:p>
        </p:txBody>
      </p:sp>
      <p:sp>
        <p:nvSpPr>
          <p:cNvPr id="27652" name="Espace réservé du contenu 2"/>
          <p:cNvSpPr txBox="1">
            <a:spLocks/>
          </p:cNvSpPr>
          <p:nvPr/>
        </p:nvSpPr>
        <p:spPr bwMode="auto">
          <a:xfrm>
            <a:off x="457200" y="984250"/>
            <a:ext cx="8229600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763" lvl="1" algn="ctr">
              <a:spcBef>
                <a:spcPts val="300"/>
              </a:spcBef>
              <a:buFont typeface="Arial" charset="0"/>
              <a:buNone/>
            </a:pPr>
            <a:r>
              <a:rPr lang="en-GB" sz="2800" b="1" dirty="0">
                <a:ea typeface="ＭＳ Ｐゴシック" pitchFamily="34" charset="-128"/>
              </a:rPr>
              <a:t>Expose security services to </a:t>
            </a:r>
            <a:r>
              <a:rPr lang="en-GB" sz="2800" b="1" dirty="0" err="1">
                <a:ea typeface="ＭＳ Ｐゴシック" pitchFamily="34" charset="-128"/>
              </a:rPr>
              <a:t>IoT</a:t>
            </a:r>
            <a:r>
              <a:rPr lang="en-GB" sz="2800" b="1" dirty="0">
                <a:ea typeface="ＭＳ Ｐゴシック" pitchFamily="34" charset="-128"/>
              </a:rPr>
              <a:t> applications</a:t>
            </a:r>
            <a:endParaRPr lang="en-GB" sz="2800" b="1" dirty="0">
              <a:solidFill>
                <a:srgbClr val="C00000"/>
              </a:solidFill>
              <a:ea typeface="ＭＳ Ｐゴシック" pitchFamily="34" charset="-128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763926" y="1600200"/>
            <a:ext cx="1616148" cy="720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bg1"/>
                </a:solidFill>
              </a:rPr>
              <a:t>Security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Solutions</a:t>
            </a:r>
          </a:p>
          <a:p>
            <a:pPr algn="ctr" eaLnBrk="1" hangingPunct="1">
              <a:defRPr/>
            </a:pPr>
            <a:r>
              <a:rPr lang="en-US" sz="1200" b="1" dirty="0">
                <a:solidFill>
                  <a:schemeClr val="bg1"/>
                </a:solidFill>
              </a:rPr>
              <a:t>TS-0003</a:t>
            </a:r>
            <a:endParaRPr lang="en-US" sz="1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ctangle à coins arrondis 6"/>
          <p:cNvSpPr/>
          <p:nvPr/>
        </p:nvSpPr>
        <p:spPr>
          <a:xfrm>
            <a:off x="1752600" y="1600200"/>
            <a:ext cx="1616148" cy="720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bg1"/>
                </a:solidFill>
              </a:rPr>
              <a:t>Device Configuration </a:t>
            </a:r>
          </a:p>
          <a:p>
            <a:pPr algn="ctr" eaLnBrk="1" hangingPunct="1">
              <a:defRPr/>
            </a:pPr>
            <a:r>
              <a:rPr lang="en-US" sz="1200" b="1" dirty="0">
                <a:solidFill>
                  <a:schemeClr val="bg1"/>
                </a:solidFill>
              </a:rPr>
              <a:t>TS-0022</a:t>
            </a:r>
            <a:endParaRPr lang="en-US" sz="1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Rectangle à coins arrondis 6"/>
          <p:cNvSpPr/>
          <p:nvPr/>
        </p:nvSpPr>
        <p:spPr>
          <a:xfrm>
            <a:off x="5791200" y="1600200"/>
            <a:ext cx="1616148" cy="720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bg1"/>
                </a:solidFill>
              </a:rPr>
              <a:t>MEF &amp; MAF interfaces</a:t>
            </a:r>
          </a:p>
          <a:p>
            <a:pPr algn="ctr" eaLnBrk="1" hangingPunct="1">
              <a:defRPr/>
            </a:pPr>
            <a:r>
              <a:rPr lang="en-US" sz="1200" b="1" dirty="0">
                <a:solidFill>
                  <a:schemeClr val="bg1"/>
                </a:solidFill>
              </a:rPr>
              <a:t>TS-0032</a:t>
            </a:r>
            <a:endParaRPr lang="en-US" sz="1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7772400" cy="1143000"/>
          </a:xfrm>
        </p:spPr>
        <p:txBody>
          <a:bodyPr/>
          <a:lstStyle/>
          <a:p>
            <a:r>
              <a:rPr lang="en-US" dirty="0"/>
              <a:t>oneM2M Secure Environment and security levels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52400" y="1371600"/>
            <a:ext cx="8991600" cy="4953000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r>
              <a:rPr lang="en-US" sz="2400" dirty="0"/>
              <a:t>« Secure Environment » concept abstracts the security implementation</a:t>
            </a:r>
          </a:p>
          <a:p>
            <a:pPr lvl="1"/>
            <a:r>
              <a:rPr lang="en-US" sz="2000" dirty="0"/>
              <a:t>Expose common services to applications, depending on implementation</a:t>
            </a:r>
          </a:p>
          <a:p>
            <a:pPr lvl="1"/>
            <a:r>
              <a:rPr lang="en-US" sz="2000" dirty="0"/>
              <a:t>Provide common interface for remote security administration, if needed</a:t>
            </a:r>
          </a:p>
          <a:p>
            <a:r>
              <a:rPr lang="en-US" sz="2400" dirty="0"/>
              <a:t>oneM2M supported implementations distinguish 4 security levels</a:t>
            </a:r>
          </a:p>
          <a:p>
            <a:pPr lvl="1"/>
            <a:r>
              <a:rPr lang="en-US" sz="2000" dirty="0"/>
              <a:t>No security (!)</a:t>
            </a:r>
          </a:p>
          <a:p>
            <a:pPr lvl="2"/>
            <a:r>
              <a:rPr lang="en-US" sz="1600" dirty="0"/>
              <a:t>E.g. for devices otherwise protected from attackers, i.e. on trusted networks </a:t>
            </a:r>
          </a:p>
          <a:p>
            <a:pPr lvl="1"/>
            <a:r>
              <a:rPr lang="en-US" sz="2000" dirty="0"/>
              <a:t>Software only security (obfuscation, White box crypto etc.)</a:t>
            </a:r>
          </a:p>
          <a:p>
            <a:pPr lvl="2"/>
            <a:r>
              <a:rPr lang="en-US" sz="1600" dirty="0"/>
              <a:t>Always vulnerable to sufficiently motivated attacker</a:t>
            </a:r>
          </a:p>
          <a:p>
            <a:pPr lvl="2"/>
            <a:r>
              <a:rPr lang="en-US" sz="1600" dirty="0"/>
              <a:t>Acceptable when compromise is not critical</a:t>
            </a:r>
          </a:p>
          <a:p>
            <a:pPr lvl="1"/>
            <a:r>
              <a:rPr lang="en-US" sz="2000" dirty="0"/>
              <a:t>« Trusted Execution Environment » (TEE) relying on main CPU hardware features</a:t>
            </a:r>
          </a:p>
          <a:p>
            <a:pPr lvl="2"/>
            <a:r>
              <a:rPr lang="en-US" sz="1600" dirty="0"/>
              <a:t>Good barrier against software based attacks</a:t>
            </a:r>
          </a:p>
          <a:p>
            <a:pPr lvl="2"/>
            <a:r>
              <a:rPr lang="en-US" sz="1600" dirty="0"/>
              <a:t>Sufficient for remotely accessible, but not physically exposed devices</a:t>
            </a:r>
          </a:p>
          <a:p>
            <a:pPr lvl="1"/>
            <a:r>
              <a:rPr lang="en-US" sz="2000" dirty="0"/>
              <a:t>Tamper resistant hardware </a:t>
            </a:r>
            <a:r>
              <a:rPr lang="en-US" sz="2000" dirty="0" smtClean="0"/>
              <a:t>Secure </a:t>
            </a:r>
            <a:r>
              <a:rPr lang="en-US" sz="2000" dirty="0"/>
              <a:t>Element </a:t>
            </a:r>
            <a:r>
              <a:rPr lang="en-US" sz="2000" dirty="0" smtClean="0"/>
              <a:t>((e)SE, (e)UICC)</a:t>
            </a:r>
            <a:endParaRPr lang="en-US" sz="2000" dirty="0"/>
          </a:p>
          <a:p>
            <a:pPr lvl="2"/>
            <a:r>
              <a:rPr lang="en-US" sz="1600" dirty="0"/>
              <a:t>Required to protect secrets within devices physically exposed to attackers (SPA / DPA etc.)</a:t>
            </a:r>
          </a:p>
          <a:p>
            <a:pPr lvl="2"/>
            <a:r>
              <a:rPr lang="en-US" sz="1600" dirty="0"/>
              <a:t>E.g. to protect unattended devices against cloning </a:t>
            </a:r>
          </a:p>
          <a:p>
            <a:pPr lvl="1">
              <a:buNone/>
            </a:pPr>
            <a:endParaRPr lang="fr-FR" sz="2000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/>
          <a:lstStyle/>
          <a:p>
            <a:pPr algn="l"/>
            <a:r>
              <a:rPr lang="en-US" sz="3000" i="1" dirty="0"/>
              <a:t>Enrolment for M2M Services:</a:t>
            </a:r>
            <a:r>
              <a:rPr lang="en-US" sz="3000" dirty="0"/>
              <a:t/>
            </a:r>
            <a:br>
              <a:rPr lang="en-US" sz="3000" dirty="0"/>
            </a:br>
            <a:r>
              <a:rPr lang="en-US" sz="2800" dirty="0" smtClean="0"/>
              <a:t>Remote Security Provisioning Frameworks (RSPF)</a:t>
            </a:r>
            <a:r>
              <a:rPr lang="en-US" sz="3000" dirty="0"/>
              <a:t/>
            </a:r>
            <a:br>
              <a:rPr lang="en-US" sz="3000" dirty="0"/>
            </a:br>
            <a:endParaRPr lang="en-US" sz="3000" dirty="0"/>
          </a:p>
        </p:txBody>
      </p:sp>
      <p:sp>
        <p:nvSpPr>
          <p:cNvPr id="6" name="Tex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2607549"/>
          </a:xfrm>
        </p:spPr>
        <p:txBody>
          <a:bodyPr/>
          <a:lstStyle/>
          <a:p>
            <a:r>
              <a:rPr lang="en-US" sz="1800" dirty="0"/>
              <a:t>M2M Enrolment Function </a:t>
            </a:r>
            <a:r>
              <a:rPr lang="en-US" sz="1800" dirty="0" smtClean="0"/>
              <a:t>(MEF) allows </a:t>
            </a:r>
            <a:r>
              <a:rPr lang="en-US" sz="1800" dirty="0"/>
              <a:t>3 types of Remote Security Provisioning Frameworks (RSPF)</a:t>
            </a:r>
          </a:p>
          <a:p>
            <a:pPr lvl="1"/>
            <a:r>
              <a:rPr lang="en-US" sz="1600" dirty="0">
                <a:solidFill>
                  <a:srgbClr val="FF0000"/>
                </a:solidFill>
              </a:rPr>
              <a:t>Symmetric key authenticated RSPF</a:t>
            </a:r>
          </a:p>
          <a:p>
            <a:pPr lvl="1"/>
            <a:r>
              <a:rPr lang="en-US" sz="1600" dirty="0">
                <a:solidFill>
                  <a:srgbClr val="FF0000"/>
                </a:solidFill>
              </a:rPr>
              <a:t>Certificate authenticated RSPF</a:t>
            </a:r>
          </a:p>
          <a:p>
            <a:pPr lvl="1"/>
            <a:r>
              <a:rPr lang="en-US" sz="1600" dirty="0">
                <a:solidFill>
                  <a:srgbClr val="FF0000"/>
                </a:solidFill>
              </a:rPr>
              <a:t>GBA-authenticated </a:t>
            </a:r>
            <a:r>
              <a:rPr lang="en-US" sz="1600" dirty="0" smtClean="0">
                <a:solidFill>
                  <a:srgbClr val="FF0000"/>
                </a:solidFill>
              </a:rPr>
              <a:t>RSPF (cf. </a:t>
            </a:r>
            <a:r>
              <a:rPr lang="en-US" sz="1600" dirty="0">
                <a:solidFill>
                  <a:srgbClr val="FF0000"/>
                </a:solidFill>
              </a:rPr>
              <a:t>Bootstrapping Server Function </a:t>
            </a:r>
            <a:r>
              <a:rPr lang="en-US" sz="1600" dirty="0" smtClean="0">
                <a:solidFill>
                  <a:srgbClr val="FF0000"/>
                </a:solidFill>
              </a:rPr>
              <a:t>of </a:t>
            </a:r>
            <a:r>
              <a:rPr lang="en-US" sz="1600" dirty="0">
                <a:solidFill>
                  <a:srgbClr val="FF0000"/>
                </a:solidFill>
              </a:rPr>
              <a:t>3GPP </a:t>
            </a:r>
            <a:r>
              <a:rPr lang="en-US" sz="1600" dirty="0" smtClean="0">
                <a:solidFill>
                  <a:srgbClr val="FF0000"/>
                </a:solidFill>
              </a:rPr>
              <a:t>GBA)</a:t>
            </a:r>
            <a:endParaRPr lang="en-US" sz="2000" dirty="0" smtClean="0"/>
          </a:p>
          <a:p>
            <a:r>
              <a:rPr lang="en-US" sz="1800" dirty="0"/>
              <a:t>MEF can trigger </a:t>
            </a:r>
            <a:r>
              <a:rPr lang="en-US" sz="1800" dirty="0" smtClean="0"/>
              <a:t>provisioning and configuration of Field Devices security parameters</a:t>
            </a:r>
            <a:endParaRPr lang="en-US" sz="1800" dirty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5C656-E050-4F3D-A0DB-0D19E9E83691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30" name="Group 29"/>
          <p:cNvGrpSpPr/>
          <p:nvPr/>
        </p:nvGrpSpPr>
        <p:grpSpPr>
          <a:xfrm>
            <a:off x="3200400" y="3962400"/>
            <a:ext cx="4050420" cy="1867311"/>
            <a:chOff x="3109546" y="3917212"/>
            <a:chExt cx="5387200" cy="2483588"/>
          </a:xfrm>
        </p:grpSpPr>
        <p:sp>
          <p:nvSpPr>
            <p:cNvPr id="8" name="Rectangle 7"/>
            <p:cNvSpPr/>
            <p:nvPr/>
          </p:nvSpPr>
          <p:spPr bwMode="auto">
            <a:xfrm>
              <a:off x="3109546" y="5932968"/>
              <a:ext cx="878730" cy="46783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8750" tIns="34375" rIns="68750" bIns="34375" numCol="1" rtlCol="0" anchor="t" anchorCtr="0" compatLnSpc="1">
              <a:prstTxWarp prst="textNoShape">
                <a:avLst/>
              </a:prstTxWarp>
            </a:bodyPr>
            <a:lstStyle/>
            <a:p>
              <a:pPr defTabSz="687537"/>
              <a:endParaRPr lang="en-US" sz="1353">
                <a:latin typeface="Arial" charset="0"/>
                <a:cs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5353595" y="5925880"/>
              <a:ext cx="878730" cy="46783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8750" tIns="34375" rIns="68750" bIns="34375" numCol="1" rtlCol="0" anchor="t" anchorCtr="0" compatLnSpc="1">
              <a:prstTxWarp prst="textNoShape">
                <a:avLst/>
              </a:prstTxWarp>
            </a:bodyPr>
            <a:lstStyle/>
            <a:p>
              <a:pPr defTabSz="687537"/>
              <a:endParaRPr lang="en-US" sz="1353">
                <a:latin typeface="Arial" charset="0"/>
                <a:cs typeface="Arial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332266" y="5947877"/>
              <a:ext cx="855379" cy="369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3" b="1" dirty="0"/>
                <a:t>Node 2</a:t>
              </a:r>
              <a:endParaRPr lang="en-US" b="1" dirty="0"/>
            </a:p>
          </p:txBody>
        </p:sp>
        <p:cxnSp>
          <p:nvCxnSpPr>
            <p:cNvPr id="11" name="Straight Arrow Connector 10"/>
            <p:cNvCxnSpPr/>
            <p:nvPr/>
          </p:nvCxnSpPr>
          <p:spPr bwMode="auto">
            <a:xfrm flipV="1">
              <a:off x="3974092" y="6159797"/>
              <a:ext cx="1379522" cy="7089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rgbClr val="00B0F0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12" name="Arc 11"/>
            <p:cNvSpPr/>
            <p:nvPr/>
          </p:nvSpPr>
          <p:spPr bwMode="auto">
            <a:xfrm>
              <a:off x="3931608" y="5784103"/>
              <a:ext cx="1445650" cy="276447"/>
            </a:xfrm>
            <a:prstGeom prst="arc">
              <a:avLst/>
            </a:prstGeom>
            <a:noFill/>
            <a:ln w="9525" cap="flat" cmpd="sng" algn="ctr">
              <a:solidFill>
                <a:srgbClr val="178F5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8750" tIns="34375" rIns="68750" bIns="34375" numCol="1" rtlCol="0" anchor="t" anchorCtr="0" compatLnSpc="1">
              <a:prstTxWarp prst="textNoShape">
                <a:avLst/>
              </a:prstTxWarp>
            </a:bodyPr>
            <a:lstStyle/>
            <a:p>
              <a:pPr defTabSz="687537"/>
              <a:endParaRPr lang="en-US" sz="1353">
                <a:latin typeface="Arial" charset="0"/>
                <a:cs typeface="Arial" charset="0"/>
              </a:endParaRPr>
            </a:p>
          </p:txBody>
        </p:sp>
        <p:sp>
          <p:nvSpPr>
            <p:cNvPr id="13" name="Arc 12"/>
            <p:cNvSpPr/>
            <p:nvPr/>
          </p:nvSpPr>
          <p:spPr bwMode="auto">
            <a:xfrm flipH="1">
              <a:off x="3936333" y="5787647"/>
              <a:ext cx="1445650" cy="276447"/>
            </a:xfrm>
            <a:prstGeom prst="arc">
              <a:avLst/>
            </a:prstGeom>
            <a:noFill/>
            <a:ln w="9525" cap="flat" cmpd="sng" algn="ctr">
              <a:solidFill>
                <a:srgbClr val="178F5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8750" tIns="34375" rIns="68750" bIns="34375" numCol="1" rtlCol="0" anchor="t" anchorCtr="0" compatLnSpc="1">
              <a:prstTxWarp prst="textNoShape">
                <a:avLst/>
              </a:prstTxWarp>
            </a:bodyPr>
            <a:lstStyle/>
            <a:p>
              <a:pPr defTabSz="687537"/>
              <a:endParaRPr lang="en-US" sz="1353">
                <a:latin typeface="Arial" charset="0"/>
                <a:cs typeface="Arial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441803" y="5670246"/>
              <a:ext cx="309865" cy="28654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de-DE" sz="1400" b="1" dirty="0">
                  <a:solidFill>
                    <a:srgbClr val="178F5F"/>
                  </a:solidFill>
                </a:rPr>
                <a:t>SA</a:t>
              </a:r>
              <a:endParaRPr lang="en-US" sz="1053" b="1" dirty="0">
                <a:solidFill>
                  <a:srgbClr val="178F5F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4135816" y="4850216"/>
              <a:ext cx="878730" cy="46783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8750" tIns="34375" rIns="68750" bIns="34375" numCol="1" rtlCol="0" anchor="t" anchorCtr="0" compatLnSpc="1">
              <a:prstTxWarp prst="textNoShape">
                <a:avLst/>
              </a:prstTxWarp>
            </a:bodyPr>
            <a:lstStyle/>
            <a:p>
              <a:pPr defTabSz="687537"/>
              <a:endParaRPr lang="en-US" sz="1353">
                <a:latin typeface="Arial" charset="0"/>
                <a:cs typeface="Arial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252546" y="4914010"/>
              <a:ext cx="642173" cy="3690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3" b="1" dirty="0"/>
                <a:t>MAF</a:t>
              </a:r>
              <a:endParaRPr lang="en-US" b="1" dirty="0"/>
            </a:p>
          </p:txBody>
        </p:sp>
        <p:cxnSp>
          <p:nvCxnSpPr>
            <p:cNvPr id="17" name="Straight Arrow Connector 16"/>
            <p:cNvCxnSpPr>
              <a:stCxn id="8" idx="0"/>
              <a:endCxn id="15" idx="2"/>
            </p:cNvCxnSpPr>
            <p:nvPr/>
          </p:nvCxnSpPr>
          <p:spPr bwMode="auto">
            <a:xfrm flipV="1">
              <a:off x="3548911" y="5318048"/>
              <a:ext cx="1026270" cy="61492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18" name="TextBox 17"/>
            <p:cNvSpPr txBox="1"/>
            <p:nvPr/>
          </p:nvSpPr>
          <p:spPr>
            <a:xfrm>
              <a:off x="3147816" y="5974290"/>
              <a:ext cx="873868" cy="3684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DE" sz="1200" b="1" dirty="0"/>
                <a:t>Node 1</a:t>
              </a:r>
              <a:endParaRPr lang="en-US" sz="1200" b="1" dirty="0"/>
            </a:p>
          </p:txBody>
        </p:sp>
        <p:cxnSp>
          <p:nvCxnSpPr>
            <p:cNvPr id="19" name="Straight Arrow Connector 18"/>
            <p:cNvCxnSpPr>
              <a:endCxn id="9" idx="0"/>
            </p:cNvCxnSpPr>
            <p:nvPr/>
          </p:nvCxnSpPr>
          <p:spPr bwMode="auto">
            <a:xfrm>
              <a:off x="4557346" y="5323368"/>
              <a:ext cx="1235614" cy="60251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25" name="Rectangle 24"/>
            <p:cNvSpPr/>
            <p:nvPr/>
          </p:nvSpPr>
          <p:spPr bwMode="auto">
            <a:xfrm>
              <a:off x="4135816" y="3946448"/>
              <a:ext cx="878730" cy="46783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8750" tIns="34375" rIns="68750" bIns="34375" numCol="1" rtlCol="0" anchor="t" anchorCtr="0" compatLnSpc="1">
              <a:prstTxWarp prst="textNoShape">
                <a:avLst/>
              </a:prstTxWarp>
            </a:bodyPr>
            <a:lstStyle/>
            <a:p>
              <a:pPr defTabSz="687537"/>
              <a:endParaRPr lang="en-US" sz="1353">
                <a:latin typeface="Arial" charset="0"/>
                <a:cs typeface="Arial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252546" y="4010242"/>
              <a:ext cx="614457" cy="3690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3" b="1" dirty="0"/>
                <a:t>MEF</a:t>
              </a:r>
              <a:endParaRPr lang="en-US" b="1" dirty="0"/>
            </a:p>
          </p:txBody>
        </p:sp>
        <p:cxnSp>
          <p:nvCxnSpPr>
            <p:cNvPr id="27" name="Straight Arrow Connector 26"/>
            <p:cNvCxnSpPr>
              <a:stCxn id="8" idx="0"/>
            </p:cNvCxnSpPr>
            <p:nvPr/>
          </p:nvCxnSpPr>
          <p:spPr bwMode="auto">
            <a:xfrm flipV="1">
              <a:off x="3548911" y="4403648"/>
              <a:ext cx="703635" cy="152932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31" name="Straight Arrow Connector 30"/>
            <p:cNvCxnSpPr>
              <a:stCxn id="25" idx="2"/>
              <a:endCxn id="15" idx="0"/>
            </p:cNvCxnSpPr>
            <p:nvPr/>
          </p:nvCxnSpPr>
          <p:spPr>
            <a:xfrm>
              <a:off x="4575181" y="4414280"/>
              <a:ext cx="0" cy="435936"/>
            </a:xfrm>
            <a:prstGeom prst="straightConnector1">
              <a:avLst/>
            </a:prstGeom>
            <a:ln>
              <a:solidFill>
                <a:srgbClr val="0033CC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 bwMode="auto">
            <a:xfrm flipH="1" flipV="1">
              <a:off x="4938346" y="4403648"/>
              <a:ext cx="856036" cy="152932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24" name="Straight Arrow Connector 23"/>
            <p:cNvCxnSpPr/>
            <p:nvPr/>
          </p:nvCxnSpPr>
          <p:spPr>
            <a:xfrm>
              <a:off x="5624146" y="4175048"/>
              <a:ext cx="457200" cy="0"/>
            </a:xfrm>
            <a:prstGeom prst="straightConnector1">
              <a:avLst/>
            </a:prstGeom>
            <a:ln>
              <a:solidFill>
                <a:srgbClr val="0033CC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6159506" y="3917212"/>
              <a:ext cx="847107" cy="8596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0033CC"/>
                  </a:solidFill>
                </a:rPr>
                <a:t>RSPF</a:t>
              </a:r>
            </a:p>
            <a:p>
              <a:endParaRPr lang="en-US" dirty="0"/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>
              <a:off x="5624146" y="4519317"/>
              <a:ext cx="45720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6157546" y="4251365"/>
              <a:ext cx="2339200" cy="4912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MAF-based SAEF</a:t>
              </a:r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>
              <a:off x="5624146" y="4937048"/>
              <a:ext cx="457200" cy="0"/>
            </a:xfrm>
            <a:prstGeom prst="straightConnector1">
              <a:avLst/>
            </a:prstGeom>
            <a:ln>
              <a:solidFill>
                <a:srgbClr val="178F5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6157544" y="4667405"/>
              <a:ext cx="851029" cy="8596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178F5F"/>
                  </a:solidFill>
                </a:rPr>
                <a:t>SAEF</a:t>
              </a:r>
            </a:p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563205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0214" y="196748"/>
            <a:ext cx="8229600" cy="914400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Onboarding oneM2M field devices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idx="4294967295"/>
          </p:nvPr>
        </p:nvSpPr>
        <p:spPr>
          <a:xfrm>
            <a:off x="480652" y="1034153"/>
            <a:ext cx="8384722" cy="120158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1650" dirty="0"/>
              <a:t>Onboarding </a:t>
            </a:r>
            <a:r>
              <a:rPr lang="en-US" sz="1650" dirty="0" smtClean="0"/>
              <a:t>brings </a:t>
            </a:r>
            <a:r>
              <a:rPr lang="en-US" sz="1650" dirty="0"/>
              <a:t>M2M Field Devices into operation </a:t>
            </a:r>
            <a:r>
              <a:rPr lang="en-US" sz="1650" dirty="0" smtClean="0"/>
              <a:t>for </a:t>
            </a:r>
            <a:r>
              <a:rPr lang="en-US" sz="1650" dirty="0" err="1" smtClean="0"/>
              <a:t>IoT</a:t>
            </a:r>
            <a:r>
              <a:rPr lang="en-US" sz="1650" dirty="0" smtClean="0"/>
              <a:t> services</a:t>
            </a:r>
            <a:endParaRPr lang="en-US" sz="1650" dirty="0"/>
          </a:p>
          <a:p>
            <a:r>
              <a:rPr lang="en-US" sz="1650" dirty="0" smtClean="0"/>
              <a:t>Handles a </a:t>
            </a:r>
            <a:r>
              <a:rPr lang="en-US" sz="1650" dirty="0"/>
              <a:t>large variety of field devices types and Service Provider‘s business models</a:t>
            </a:r>
          </a:p>
          <a:p>
            <a:r>
              <a:rPr lang="en-US" sz="1650" dirty="0" smtClean="0"/>
              <a:t>„M2M </a:t>
            </a:r>
            <a:r>
              <a:rPr lang="en-US" sz="1650" dirty="0"/>
              <a:t>Enrolment Function“ (</a:t>
            </a:r>
            <a:r>
              <a:rPr lang="en-US" sz="1650" dirty="0" smtClean="0"/>
              <a:t>MEF) enables </a:t>
            </a:r>
            <a:r>
              <a:rPr lang="en-US" sz="1650" dirty="0"/>
              <a:t>stakeholders to setup their preferred onboarding and enrolment mechanisms in an interoperable way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686800" y="6553201"/>
            <a:ext cx="1031251" cy="304799"/>
          </a:xfrm>
        </p:spPr>
        <p:txBody>
          <a:bodyPr/>
          <a:lstStyle/>
          <a:p>
            <a:fld id="{17A5C656-E050-4F3D-A0DB-0D19E9E83691}" type="slidenum">
              <a:rPr lang="en-US" sz="1400" smtClean="0"/>
              <a:pPr/>
              <a:t>6</a:t>
            </a:fld>
            <a:endParaRPr lang="en-US" sz="1400" dirty="0"/>
          </a:p>
        </p:txBody>
      </p:sp>
      <p:grpSp>
        <p:nvGrpSpPr>
          <p:cNvPr id="21" name="Group 20">
            <a:extLst>
              <a:ext uri="{FF2B5EF4-FFF2-40B4-BE49-F238E27FC236}">
                <a16:creationId xmlns="" xmlns:a16="http://schemas.microsoft.com/office/drawing/2014/main" id="{BF6E60CF-E778-420A-8D9D-7043AB550AE0}"/>
              </a:ext>
            </a:extLst>
          </p:cNvPr>
          <p:cNvGrpSpPr/>
          <p:nvPr/>
        </p:nvGrpSpPr>
        <p:grpSpPr>
          <a:xfrm>
            <a:off x="3336781" y="4553442"/>
            <a:ext cx="758891" cy="374415"/>
            <a:chOff x="5664670" y="5670536"/>
            <a:chExt cx="1011854" cy="499220"/>
          </a:xfrm>
        </p:grpSpPr>
        <p:sp>
          <p:nvSpPr>
            <p:cNvPr id="9" name="Rectangle 8"/>
            <p:cNvSpPr/>
            <p:nvPr/>
          </p:nvSpPr>
          <p:spPr bwMode="auto">
            <a:xfrm>
              <a:off x="5664670" y="5670536"/>
              <a:ext cx="1011854" cy="49922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1563" tIns="25781" rIns="51563" bIns="25781" numCol="1" rtlCol="0" anchor="t" anchorCtr="0" compatLnSpc="1">
              <a:prstTxWarp prst="textNoShape">
                <a:avLst/>
              </a:prstTxWarp>
            </a:bodyPr>
            <a:lstStyle/>
            <a:p>
              <a:pPr defTabSz="515653"/>
              <a:endParaRPr lang="en-US" sz="1015">
                <a:latin typeface="Arial" charset="0"/>
                <a:cs typeface="Arial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799353" y="5769268"/>
              <a:ext cx="8040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1200" b="1" dirty="0"/>
                <a:t>IN-CSE</a:t>
              </a:r>
              <a:endParaRPr lang="en-US" b="1" dirty="0"/>
            </a:p>
          </p:txBody>
        </p:sp>
      </p:grpSp>
      <p:cxnSp>
        <p:nvCxnSpPr>
          <p:cNvPr id="11" name="Straight Arrow Connector 10"/>
          <p:cNvCxnSpPr/>
          <p:nvPr/>
        </p:nvCxnSpPr>
        <p:spPr bwMode="auto">
          <a:xfrm flipV="1">
            <a:off x="2145412" y="4740651"/>
            <a:ext cx="1191386" cy="567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B0F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grpSp>
        <p:nvGrpSpPr>
          <p:cNvPr id="20" name="Group 19">
            <a:extLst>
              <a:ext uri="{FF2B5EF4-FFF2-40B4-BE49-F238E27FC236}">
                <a16:creationId xmlns="" xmlns:a16="http://schemas.microsoft.com/office/drawing/2014/main" id="{026471D5-3A66-40EB-9115-3E690C8B0B9E}"/>
              </a:ext>
            </a:extLst>
          </p:cNvPr>
          <p:cNvGrpSpPr/>
          <p:nvPr/>
        </p:nvGrpSpPr>
        <p:grpSpPr>
          <a:xfrm>
            <a:off x="1390721" y="4559117"/>
            <a:ext cx="766941" cy="413695"/>
            <a:chOff x="3069923" y="5678100"/>
            <a:chExt cx="1022588" cy="551593"/>
          </a:xfrm>
        </p:grpSpPr>
        <p:sp>
          <p:nvSpPr>
            <p:cNvPr id="8" name="Rectangle 7"/>
            <p:cNvSpPr/>
            <p:nvPr/>
          </p:nvSpPr>
          <p:spPr bwMode="auto">
            <a:xfrm>
              <a:off x="3080657" y="5678100"/>
              <a:ext cx="1011854" cy="49922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1563" tIns="25781" rIns="51563" bIns="25781" numCol="1" rtlCol="0" anchor="t" anchorCtr="0" compatLnSpc="1">
              <a:prstTxWarp prst="textNoShape">
                <a:avLst/>
              </a:prstTxWarp>
            </a:bodyPr>
            <a:lstStyle/>
            <a:p>
              <a:pPr defTabSz="515653"/>
              <a:endParaRPr lang="en-US" sz="1015">
                <a:latin typeface="Arial" charset="0"/>
                <a:cs typeface="Arial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069923" y="5730411"/>
              <a:ext cx="1006255" cy="4992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050"/>
                </a:lnSpc>
              </a:pPr>
              <a:r>
                <a:rPr lang="de-DE" sz="1400" b="1" dirty="0"/>
                <a:t>Field</a:t>
              </a:r>
            </a:p>
            <a:p>
              <a:pPr algn="ctr">
                <a:lnSpc>
                  <a:spcPts val="1050"/>
                </a:lnSpc>
              </a:pPr>
              <a:r>
                <a:rPr lang="de-DE" sz="1400" b="1" dirty="0"/>
                <a:t>Device</a:t>
              </a:r>
              <a:endParaRPr lang="en-US" sz="1400" b="1" dirty="0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0AAE4661-C04F-4363-852A-CA58CC664F5E}"/>
              </a:ext>
            </a:extLst>
          </p:cNvPr>
          <p:cNvGrpSpPr/>
          <p:nvPr/>
        </p:nvGrpSpPr>
        <p:grpSpPr>
          <a:xfrm>
            <a:off x="3336781" y="3643493"/>
            <a:ext cx="758891" cy="465181"/>
            <a:chOff x="4262403" y="3558298"/>
            <a:chExt cx="1011854" cy="620241"/>
          </a:xfrm>
        </p:grpSpPr>
        <p:sp>
          <p:nvSpPr>
            <p:cNvPr id="25" name="Rectangle 24"/>
            <p:cNvSpPr/>
            <p:nvPr/>
          </p:nvSpPr>
          <p:spPr bwMode="auto">
            <a:xfrm>
              <a:off x="4262403" y="3558298"/>
              <a:ext cx="1011854" cy="49922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51563" tIns="25781" rIns="51563" bIns="25781" numCol="1" rtlCol="0" anchor="t" anchorCtr="0" compatLnSpc="1">
              <a:prstTxWarp prst="textNoShape">
                <a:avLst/>
              </a:prstTxWarp>
            </a:bodyPr>
            <a:lstStyle/>
            <a:p>
              <a:pPr defTabSz="515653"/>
              <a:endParaRPr lang="en-US" sz="1015">
                <a:latin typeface="Arial" charset="0"/>
                <a:cs typeface="Arial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437068" y="3624542"/>
              <a:ext cx="806203" cy="553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b="1" dirty="0"/>
                <a:t>MEF</a:t>
              </a:r>
              <a:endParaRPr lang="en-US" sz="2100" b="1" dirty="0"/>
            </a:p>
          </p:txBody>
        </p:sp>
      </p:grpSp>
      <p:cxnSp>
        <p:nvCxnSpPr>
          <p:cNvPr id="27" name="Straight Arrow Connector 26"/>
          <p:cNvCxnSpPr>
            <a:cxnSpLocks/>
            <a:endCxn id="25" idx="1"/>
          </p:cNvCxnSpPr>
          <p:nvPr/>
        </p:nvCxnSpPr>
        <p:spPr bwMode="auto">
          <a:xfrm flipV="1">
            <a:off x="1862603" y="3830700"/>
            <a:ext cx="1474178" cy="72274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33CC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pic>
        <p:nvPicPr>
          <p:cNvPr id="39" name="Picture 38" descr="C:\Users\Jayeeta\AppData\Local\Microsoft\Windows\INetCache\Content.Word\oneM2M Logo_HighRes.png">
            <a:extLst>
              <a:ext uri="{FF2B5EF4-FFF2-40B4-BE49-F238E27FC236}">
                <a16:creationId xmlns="" xmlns:a16="http://schemas.microsoft.com/office/drawing/2014/main" id="{8CFFC18B-41EC-4C2A-9DD2-66AD47F97DA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4547" y="201293"/>
            <a:ext cx="901606" cy="51954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="" xmlns:a16="http://schemas.microsoft.com/office/drawing/2014/main" id="{E1E36BC9-F209-467C-8892-3ADEA611768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29795">
            <a:off x="1612195" y="5239760"/>
            <a:ext cx="500816" cy="500816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="" xmlns:a16="http://schemas.microsoft.com/office/drawing/2014/main" id="{7B69CB4B-0CF1-4945-8AA2-B3004A6ED90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4871" y="4982892"/>
            <a:ext cx="674122" cy="674122"/>
          </a:xfrm>
          <a:prstGeom prst="rect">
            <a:avLst/>
          </a:prstGeom>
        </p:spPr>
      </p:pic>
      <p:cxnSp>
        <p:nvCxnSpPr>
          <p:cNvPr id="45" name="Straight Arrow Connector 44">
            <a:extLst>
              <a:ext uri="{FF2B5EF4-FFF2-40B4-BE49-F238E27FC236}">
                <a16:creationId xmlns="" xmlns:a16="http://schemas.microsoft.com/office/drawing/2014/main" id="{1E82A00B-53B9-4127-AD84-CC54EC705976}"/>
              </a:ext>
            </a:extLst>
          </p:cNvPr>
          <p:cNvCxnSpPr>
            <a:cxnSpLocks/>
          </p:cNvCxnSpPr>
          <p:nvPr/>
        </p:nvCxnSpPr>
        <p:spPr bwMode="auto">
          <a:xfrm>
            <a:off x="1862603" y="4922995"/>
            <a:ext cx="0" cy="3349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50" name="Straight Arrow Connector 49">
            <a:extLst>
              <a:ext uri="{FF2B5EF4-FFF2-40B4-BE49-F238E27FC236}">
                <a16:creationId xmlns="" xmlns:a16="http://schemas.microsoft.com/office/drawing/2014/main" id="{A3AB84D7-87DE-4080-8F9E-18360F6108CD}"/>
              </a:ext>
            </a:extLst>
          </p:cNvPr>
          <p:cNvCxnSpPr>
            <a:cxnSpLocks/>
          </p:cNvCxnSpPr>
          <p:nvPr/>
        </p:nvCxnSpPr>
        <p:spPr bwMode="auto">
          <a:xfrm flipH="1">
            <a:off x="2048460" y="5470767"/>
            <a:ext cx="243641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52" name="Straight Arrow Connector 51">
            <a:extLst>
              <a:ext uri="{FF2B5EF4-FFF2-40B4-BE49-F238E27FC236}">
                <a16:creationId xmlns="" xmlns:a16="http://schemas.microsoft.com/office/drawing/2014/main" id="{44350AC9-544E-4F47-97D3-000DE6CF7959}"/>
              </a:ext>
            </a:extLst>
          </p:cNvPr>
          <p:cNvCxnSpPr>
            <a:cxnSpLocks/>
          </p:cNvCxnSpPr>
          <p:nvPr/>
        </p:nvCxnSpPr>
        <p:spPr bwMode="auto">
          <a:xfrm>
            <a:off x="4183972" y="4773637"/>
            <a:ext cx="503662" cy="20925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55" name="Straight Arrow Connector 54">
            <a:extLst>
              <a:ext uri="{FF2B5EF4-FFF2-40B4-BE49-F238E27FC236}">
                <a16:creationId xmlns="" xmlns:a16="http://schemas.microsoft.com/office/drawing/2014/main" id="{07E7FE57-08D0-4A17-B3DD-6EC037E11D38}"/>
              </a:ext>
            </a:extLst>
          </p:cNvPr>
          <p:cNvCxnSpPr>
            <a:cxnSpLocks/>
          </p:cNvCxnSpPr>
          <p:nvPr/>
        </p:nvCxnSpPr>
        <p:spPr bwMode="auto">
          <a:xfrm>
            <a:off x="4171722" y="3927373"/>
            <a:ext cx="515912" cy="9910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58" name="Straight Arrow Connector 57">
            <a:extLst>
              <a:ext uri="{FF2B5EF4-FFF2-40B4-BE49-F238E27FC236}">
                <a16:creationId xmlns="" xmlns:a16="http://schemas.microsoft.com/office/drawing/2014/main" id="{54B01A5D-5DED-44BC-B038-A986F3633362}"/>
              </a:ext>
            </a:extLst>
          </p:cNvPr>
          <p:cNvCxnSpPr>
            <a:cxnSpLocks/>
          </p:cNvCxnSpPr>
          <p:nvPr/>
        </p:nvCxnSpPr>
        <p:spPr bwMode="auto">
          <a:xfrm flipV="1">
            <a:off x="3709574" y="4009664"/>
            <a:ext cx="4520" cy="52089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33CC"/>
            </a:solidFill>
            <a:prstDash val="sysDash"/>
            <a:round/>
            <a:headEnd type="triangle" w="med" len="med"/>
            <a:tailEnd type="triangle" w="med" len="med"/>
          </a:ln>
          <a:effectLst/>
        </p:spPr>
      </p:cxnSp>
      <p:sp>
        <p:nvSpPr>
          <p:cNvPr id="60" name="TextBox 59">
            <a:extLst>
              <a:ext uri="{FF2B5EF4-FFF2-40B4-BE49-F238E27FC236}">
                <a16:creationId xmlns="" xmlns:a16="http://schemas.microsoft.com/office/drawing/2014/main" id="{AFCD3164-E444-45DE-A19F-E8BEBCB6C6B4}"/>
              </a:ext>
            </a:extLst>
          </p:cNvPr>
          <p:cNvSpPr txBox="1"/>
          <p:nvPr/>
        </p:nvSpPr>
        <p:spPr>
          <a:xfrm>
            <a:off x="1379275" y="5671923"/>
            <a:ext cx="19757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2">
                    <a:lumMod val="75000"/>
                  </a:schemeClr>
                </a:solidFill>
              </a:rPr>
              <a:t>Onboarding Device</a:t>
            </a:r>
          </a:p>
          <a:p>
            <a:r>
              <a:rPr lang="de-DE" dirty="0">
                <a:solidFill>
                  <a:schemeClr val="accent2">
                    <a:lumMod val="75000"/>
                  </a:schemeClr>
                </a:solidFill>
              </a:rPr>
              <a:t>(e.g. smartphone)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="" xmlns:a16="http://schemas.microsoft.com/office/drawing/2014/main" id="{4601F14D-095A-424D-85D2-B46AC8C3B60A}"/>
              </a:ext>
            </a:extLst>
          </p:cNvPr>
          <p:cNvSpPr txBox="1"/>
          <p:nvPr/>
        </p:nvSpPr>
        <p:spPr>
          <a:xfrm>
            <a:off x="4171722" y="5594320"/>
            <a:ext cx="1225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2">
                    <a:lumMod val="75000"/>
                  </a:schemeClr>
                </a:solidFill>
              </a:rPr>
              <a:t>Web Portal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2" name="Right Brace 61">
            <a:extLst>
              <a:ext uri="{FF2B5EF4-FFF2-40B4-BE49-F238E27FC236}">
                <a16:creationId xmlns="" xmlns:a16="http://schemas.microsoft.com/office/drawing/2014/main" id="{3FB57AE2-3F17-41DF-B647-D78C3256C094}"/>
              </a:ext>
            </a:extLst>
          </p:cNvPr>
          <p:cNvSpPr/>
          <p:nvPr/>
        </p:nvSpPr>
        <p:spPr>
          <a:xfrm>
            <a:off x="5961951" y="4810283"/>
            <a:ext cx="192481" cy="850876"/>
          </a:xfrm>
          <a:prstGeom prst="rightBrace">
            <a:avLst>
              <a:gd name="adj1" fmla="val 49302"/>
              <a:gd name="adj2" fmla="val 49164"/>
            </a:avLst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="" xmlns:a16="http://schemas.microsoft.com/office/drawing/2014/main" id="{2782BC57-6726-49F3-8A48-BB2642058EF3}"/>
              </a:ext>
            </a:extLst>
          </p:cNvPr>
          <p:cNvSpPr txBox="1"/>
          <p:nvPr/>
        </p:nvSpPr>
        <p:spPr>
          <a:xfrm>
            <a:off x="6235974" y="4911649"/>
            <a:ext cx="23767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accent2">
                    <a:lumMod val="75000"/>
                  </a:schemeClr>
                </a:solidFill>
              </a:rPr>
              <a:t>optional,</a:t>
            </a:r>
          </a:p>
          <a:p>
            <a:r>
              <a:rPr lang="de-DE" dirty="0">
                <a:solidFill>
                  <a:schemeClr val="accent2">
                    <a:lumMod val="75000"/>
                  </a:schemeClr>
                </a:solidFill>
              </a:rPr>
              <a:t>not in scope of</a:t>
            </a:r>
          </a:p>
          <a:p>
            <a:r>
              <a:rPr lang="de-DE" dirty="0">
                <a:solidFill>
                  <a:schemeClr val="accent2">
                    <a:lumMod val="75000"/>
                  </a:schemeClr>
                </a:solidFill>
              </a:rPr>
              <a:t>oneM2M specifications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7" name="Right Brace 66">
            <a:extLst>
              <a:ext uri="{FF2B5EF4-FFF2-40B4-BE49-F238E27FC236}">
                <a16:creationId xmlns="" xmlns:a16="http://schemas.microsoft.com/office/drawing/2014/main" id="{34FE89CF-284F-4A53-A77C-FFB7B1124222}"/>
              </a:ext>
            </a:extLst>
          </p:cNvPr>
          <p:cNvSpPr/>
          <p:nvPr/>
        </p:nvSpPr>
        <p:spPr>
          <a:xfrm>
            <a:off x="4943918" y="3616985"/>
            <a:ext cx="142881" cy="1264421"/>
          </a:xfrm>
          <a:prstGeom prst="rightBrace">
            <a:avLst>
              <a:gd name="adj1" fmla="val 65339"/>
              <a:gd name="adj2" fmla="val 49164"/>
            </a:avLst>
          </a:prstGeom>
          <a:ln w="28575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="" xmlns:a16="http://schemas.microsoft.com/office/drawing/2014/main" id="{461060CF-6342-43D7-8216-11350B62E113}"/>
              </a:ext>
            </a:extLst>
          </p:cNvPr>
          <p:cNvSpPr txBox="1"/>
          <p:nvPr/>
        </p:nvSpPr>
        <p:spPr>
          <a:xfrm>
            <a:off x="2275520" y="3900925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0033CC"/>
                </a:solidFill>
              </a:rPr>
              <a:t>1)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="" xmlns:a16="http://schemas.microsoft.com/office/drawing/2014/main" id="{A3594449-3C16-4B84-91C6-D56E77F4A06B}"/>
              </a:ext>
            </a:extLst>
          </p:cNvPr>
          <p:cNvSpPr txBox="1"/>
          <p:nvPr/>
        </p:nvSpPr>
        <p:spPr>
          <a:xfrm>
            <a:off x="3708821" y="4150862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0033CC"/>
                </a:solidFill>
              </a:rPr>
              <a:t>4</a:t>
            </a:r>
            <a:r>
              <a:rPr lang="de-DE" dirty="0" smtClean="0">
                <a:solidFill>
                  <a:srgbClr val="0033CC"/>
                </a:solidFill>
              </a:rPr>
              <a:t>)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="" xmlns:a16="http://schemas.microsoft.com/office/drawing/2014/main" id="{B11A1835-5D29-40C6-85C3-F094F7755D76}"/>
              </a:ext>
            </a:extLst>
          </p:cNvPr>
          <p:cNvSpPr txBox="1"/>
          <p:nvPr/>
        </p:nvSpPr>
        <p:spPr>
          <a:xfrm>
            <a:off x="2592729" y="4469324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0033CC"/>
                </a:solidFill>
              </a:rPr>
              <a:t>3</a:t>
            </a:r>
            <a:r>
              <a:rPr lang="de-DE" dirty="0" smtClean="0">
                <a:solidFill>
                  <a:srgbClr val="0033CC"/>
                </a:solidFill>
              </a:rPr>
              <a:t>)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="" xmlns:a16="http://schemas.microsoft.com/office/drawing/2014/main" id="{AF524AEE-71EA-46B5-BC1B-D834AFE9D893}"/>
              </a:ext>
            </a:extLst>
          </p:cNvPr>
          <p:cNvSpPr txBox="1"/>
          <p:nvPr/>
        </p:nvSpPr>
        <p:spPr>
          <a:xfrm>
            <a:off x="914401" y="2243381"/>
            <a:ext cx="800786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257175">
              <a:buFont typeface="+mj-lt"/>
              <a:buAutoNum type="arabicParenR"/>
            </a:pPr>
            <a:r>
              <a:rPr lang="de-DE" sz="1600" dirty="0">
                <a:solidFill>
                  <a:srgbClr val="0033CC"/>
                </a:solidFill>
              </a:rPr>
              <a:t>Field Device, provisioned with </a:t>
            </a:r>
            <a:r>
              <a:rPr lang="de-DE" sz="1600" dirty="0" smtClean="0">
                <a:solidFill>
                  <a:srgbClr val="0033CC"/>
                </a:solidFill>
              </a:rPr>
              <a:t>initial credentials</a:t>
            </a:r>
            <a:r>
              <a:rPr lang="de-DE" sz="1600" dirty="0">
                <a:solidFill>
                  <a:srgbClr val="0033CC"/>
                </a:solidFill>
              </a:rPr>
              <a:t>, contacts  MEF.  </a:t>
            </a:r>
            <a:endParaRPr lang="de-DE" sz="1600" dirty="0" smtClean="0">
              <a:solidFill>
                <a:srgbClr val="0033CC"/>
              </a:solidFill>
            </a:endParaRPr>
          </a:p>
          <a:p>
            <a:pPr marL="257175" indent="-257175">
              <a:buFont typeface="+mj-lt"/>
              <a:buAutoNum type="arabicParenR"/>
            </a:pPr>
            <a:r>
              <a:rPr lang="de-DE" sz="1600" dirty="0" smtClean="0">
                <a:solidFill>
                  <a:srgbClr val="0033CC"/>
                </a:solidFill>
              </a:rPr>
              <a:t>MEF </a:t>
            </a:r>
            <a:r>
              <a:rPr lang="de-DE" sz="1600" dirty="0">
                <a:solidFill>
                  <a:srgbClr val="0033CC"/>
                </a:solidFill>
              </a:rPr>
              <a:t>configures Field Device with parameters and credentials of </a:t>
            </a:r>
            <a:r>
              <a:rPr lang="de-DE" sz="1600" dirty="0" smtClean="0">
                <a:solidFill>
                  <a:srgbClr val="0033CC"/>
                </a:solidFill>
              </a:rPr>
              <a:t>a Service Provider (IN-CSE)</a:t>
            </a:r>
            <a:endParaRPr lang="de-DE" sz="1600" dirty="0">
              <a:solidFill>
                <a:srgbClr val="0033CC"/>
              </a:solidFill>
            </a:endParaRPr>
          </a:p>
          <a:p>
            <a:pPr marL="257175" indent="-257175">
              <a:buFont typeface="+mj-lt"/>
              <a:buAutoNum type="arabicParenR"/>
            </a:pPr>
            <a:r>
              <a:rPr lang="de-DE" sz="1600" dirty="0">
                <a:solidFill>
                  <a:srgbClr val="0033CC"/>
                </a:solidFill>
              </a:rPr>
              <a:t>Field device sends registration request to IN-CSE</a:t>
            </a:r>
          </a:p>
          <a:p>
            <a:pPr marL="257175" indent="-257175">
              <a:buFont typeface="+mj-lt"/>
              <a:buAutoNum type="arabicParenR"/>
            </a:pPr>
            <a:r>
              <a:rPr lang="de-DE" sz="1600" dirty="0">
                <a:solidFill>
                  <a:srgbClr val="0033CC"/>
                </a:solidFill>
              </a:rPr>
              <a:t>IN-CSE authenticates the Field Device</a:t>
            </a:r>
            <a:endParaRPr lang="en-US" sz="1600" dirty="0">
              <a:solidFill>
                <a:srgbClr val="0033CC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461060CF-6342-43D7-8216-11350B62E113}"/>
              </a:ext>
            </a:extLst>
          </p:cNvPr>
          <p:cNvSpPr txBox="1"/>
          <p:nvPr/>
        </p:nvSpPr>
        <p:spPr>
          <a:xfrm>
            <a:off x="2692990" y="4053579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rgbClr val="0033CC"/>
                </a:solidFill>
              </a:rPr>
              <a:t>2</a:t>
            </a:r>
            <a:r>
              <a:rPr lang="de-DE" dirty="0" smtClean="0">
                <a:solidFill>
                  <a:srgbClr val="0033CC"/>
                </a:solidFill>
              </a:rPr>
              <a:t>)</a:t>
            </a:r>
            <a:endParaRPr lang="en-US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67244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Autofit/>
          </a:bodyPr>
          <a:lstStyle/>
          <a:p>
            <a:pPr algn="l"/>
            <a:r>
              <a:rPr lang="en-US" sz="3200" dirty="0"/>
              <a:t>Authorization using Access Control Lists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14400"/>
          </a:xfrm>
        </p:spPr>
        <p:txBody>
          <a:bodyPr/>
          <a:lstStyle/>
          <a:p>
            <a:r>
              <a:rPr lang="en-US" sz="2400" dirty="0"/>
              <a:t>Access control rules define </a:t>
            </a:r>
            <a:r>
              <a:rPr lang="en-US" sz="2400" i="1" dirty="0"/>
              <a:t>who</a:t>
            </a:r>
            <a:r>
              <a:rPr lang="en-US" sz="2400" dirty="0"/>
              <a:t> can do </a:t>
            </a:r>
            <a:r>
              <a:rPr lang="en-US" sz="2400" i="1" dirty="0"/>
              <a:t>what</a:t>
            </a:r>
            <a:r>
              <a:rPr lang="en-US" sz="2400" dirty="0"/>
              <a:t> under </a:t>
            </a:r>
            <a:r>
              <a:rPr lang="en-US" sz="2400" i="1" dirty="0"/>
              <a:t>which</a:t>
            </a:r>
            <a:r>
              <a:rPr lang="en-US" sz="2400" dirty="0"/>
              <a:t> circumstances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A5C656-E050-4F3D-A0DB-0D19E9E83691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43052" y="2590800"/>
            <a:ext cx="6257895" cy="3472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243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5429250" cy="85725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SEC </a:t>
            </a:r>
            <a:r>
              <a:rPr lang="fr-FR" dirty="0" err="1" smtClean="0"/>
              <a:t>Working</a:t>
            </a:r>
            <a:r>
              <a:rPr lang="fr-FR" dirty="0" smtClean="0"/>
              <a:t> Group </a:t>
            </a:r>
            <a:br>
              <a:rPr lang="fr-FR" dirty="0" smtClean="0"/>
            </a:br>
            <a:r>
              <a:rPr lang="fr-FR" dirty="0" err="1" smtClean="0"/>
              <a:t>ongoing</a:t>
            </a:r>
            <a:r>
              <a:rPr lang="fr-FR" dirty="0" smtClean="0"/>
              <a:t> </a:t>
            </a:r>
            <a:r>
              <a:rPr lang="fr-FR" dirty="0" err="1" smtClean="0"/>
              <a:t>Work</a:t>
            </a:r>
            <a:r>
              <a:rPr lang="fr-FR" dirty="0" smtClean="0"/>
              <a:t> Items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1485899" y="1825440"/>
            <a:ext cx="6832451" cy="3880820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fr-FR" sz="1800" i="1" dirty="0" err="1"/>
              <a:t>Work</a:t>
            </a:r>
            <a:r>
              <a:rPr lang="fr-FR" sz="1800" i="1" dirty="0"/>
              <a:t> in </a:t>
            </a:r>
            <a:r>
              <a:rPr lang="fr-FR" sz="1800" i="1" dirty="0" err="1"/>
              <a:t>progress</a:t>
            </a:r>
            <a:r>
              <a:rPr lang="fr-FR" sz="1800" i="1" dirty="0"/>
              <a:t> for Release </a:t>
            </a:r>
            <a:r>
              <a:rPr lang="fr-FR" sz="1800" i="1" dirty="0" smtClean="0"/>
              <a:t>3 and 4 </a:t>
            </a:r>
            <a:r>
              <a:rPr lang="fr-FR" sz="1800" i="1" dirty="0"/>
              <a:t>– </a:t>
            </a:r>
            <a:r>
              <a:rPr lang="fr-FR" sz="1800" b="1" i="1" dirty="0"/>
              <a:t>Contributions </a:t>
            </a:r>
            <a:r>
              <a:rPr lang="fr-FR" sz="1800" b="1" i="1" dirty="0" err="1"/>
              <a:t>welcome</a:t>
            </a:r>
            <a:r>
              <a:rPr lang="fr-FR" sz="1800" b="1" i="1" dirty="0" smtClean="0"/>
              <a:t>!</a:t>
            </a:r>
            <a:endParaRPr lang="fr-FR" sz="1800" dirty="0"/>
          </a:p>
          <a:p>
            <a:r>
              <a:rPr lang="fr-FR" sz="1800" dirty="0"/>
              <a:t>TS-0016 « Secure </a:t>
            </a:r>
            <a:r>
              <a:rPr lang="fr-FR" sz="1800" dirty="0" err="1"/>
              <a:t>environment</a:t>
            </a:r>
            <a:r>
              <a:rPr lang="fr-FR" sz="1800" dirty="0"/>
              <a:t> abstraction »  </a:t>
            </a:r>
            <a:r>
              <a:rPr lang="fr-FR" sz="1800" dirty="0" err="1" smtClean="0"/>
              <a:t>specification</a:t>
            </a:r>
            <a:r>
              <a:rPr lang="fr-FR" sz="1800" dirty="0" smtClean="0"/>
              <a:t> (Rel-3)</a:t>
            </a:r>
            <a:endParaRPr lang="fr-FR" sz="1800" dirty="0"/>
          </a:p>
          <a:p>
            <a:pPr lvl="1"/>
            <a:r>
              <a:rPr lang="fr-FR" sz="1600" dirty="0" err="1"/>
              <a:t>Provide</a:t>
            </a:r>
            <a:r>
              <a:rPr lang="fr-FR" sz="1600" dirty="0"/>
              <a:t> </a:t>
            </a:r>
            <a:r>
              <a:rPr lang="fr-FR" sz="1600" dirty="0" err="1"/>
              <a:t>unified</a:t>
            </a:r>
            <a:r>
              <a:rPr lang="fr-FR" sz="1600" dirty="0"/>
              <a:t> </a:t>
            </a:r>
            <a:r>
              <a:rPr lang="fr-FR" sz="1600" dirty="0" err="1"/>
              <a:t>security</a:t>
            </a:r>
            <a:r>
              <a:rPr lang="fr-FR" sz="1600" dirty="0"/>
              <a:t> services API to </a:t>
            </a:r>
            <a:r>
              <a:rPr lang="fr-FR" sz="1600" dirty="0" err="1"/>
              <a:t>device</a:t>
            </a:r>
            <a:r>
              <a:rPr lang="fr-FR" sz="1600" dirty="0"/>
              <a:t> applications</a:t>
            </a:r>
          </a:p>
          <a:p>
            <a:pPr lvl="1"/>
            <a:r>
              <a:rPr lang="fr-FR" sz="1600" dirty="0" err="1" smtClean="0"/>
              <a:t>Relying</a:t>
            </a:r>
            <a:r>
              <a:rPr lang="fr-FR" sz="1600" dirty="0" smtClean="0"/>
              <a:t> </a:t>
            </a:r>
            <a:r>
              <a:rPr lang="fr-FR" sz="1600" dirty="0"/>
              <a:t>on </a:t>
            </a:r>
            <a:r>
              <a:rPr lang="fr-FR" sz="1600" dirty="0" err="1"/>
              <a:t>implementation</a:t>
            </a:r>
            <a:r>
              <a:rPr lang="fr-FR" sz="1600" dirty="0"/>
              <a:t> bindings </a:t>
            </a:r>
            <a:r>
              <a:rPr lang="fr-FR" sz="1600" dirty="0" err="1"/>
              <a:t>provided</a:t>
            </a:r>
            <a:r>
              <a:rPr lang="fr-FR" sz="1600" dirty="0"/>
              <a:t> by </a:t>
            </a:r>
            <a:r>
              <a:rPr lang="fr-FR" sz="1600" dirty="0" err="1"/>
              <a:t>other</a:t>
            </a:r>
            <a:r>
              <a:rPr lang="fr-FR" sz="1600" dirty="0"/>
              <a:t> </a:t>
            </a:r>
            <a:r>
              <a:rPr lang="fr-FR" sz="1600" dirty="0" smtClean="0"/>
              <a:t>bodies</a:t>
            </a:r>
          </a:p>
          <a:p>
            <a:r>
              <a:rPr lang="fr-FR" sz="1800" dirty="0" smtClean="0"/>
              <a:t>TR-0041 </a:t>
            </a:r>
            <a:r>
              <a:rPr lang="fr-FR" sz="1800" dirty="0" err="1" smtClean="0"/>
              <a:t>Distributed</a:t>
            </a:r>
            <a:r>
              <a:rPr lang="fr-FR" sz="1800" dirty="0" smtClean="0"/>
              <a:t> </a:t>
            </a:r>
            <a:r>
              <a:rPr lang="fr-FR" sz="1800" dirty="0" err="1" smtClean="0"/>
              <a:t>Authentication</a:t>
            </a:r>
            <a:r>
              <a:rPr lang="fr-FR" sz="1800" dirty="0" smtClean="0"/>
              <a:t> </a:t>
            </a:r>
          </a:p>
          <a:p>
            <a:pPr lvl="1"/>
            <a:r>
              <a:rPr lang="fr-FR" sz="1600" dirty="0" smtClean="0"/>
              <a:t>Proposes to </a:t>
            </a:r>
            <a:r>
              <a:rPr lang="fr-FR" sz="1600" dirty="0" err="1" smtClean="0"/>
              <a:t>add</a:t>
            </a:r>
            <a:r>
              <a:rPr lang="fr-FR" sz="1600" dirty="0" smtClean="0"/>
              <a:t> IBC-</a:t>
            </a:r>
            <a:r>
              <a:rPr lang="fr-FR" sz="1600" dirty="0" err="1" smtClean="0"/>
              <a:t>based</a:t>
            </a:r>
            <a:r>
              <a:rPr lang="fr-FR" sz="1600" dirty="0" smtClean="0"/>
              <a:t> </a:t>
            </a:r>
            <a:r>
              <a:rPr lang="fr-FR" sz="1600" dirty="0" err="1" smtClean="0"/>
              <a:t>framework</a:t>
            </a:r>
            <a:r>
              <a:rPr lang="fr-FR" sz="1600" dirty="0" smtClean="0"/>
              <a:t> to TS-0003 (Rel-4)</a:t>
            </a:r>
          </a:p>
          <a:p>
            <a:r>
              <a:rPr lang="fr-FR" sz="1800" dirty="0" smtClean="0"/>
              <a:t>TR-0048 App-ID </a:t>
            </a:r>
            <a:r>
              <a:rPr lang="fr-FR" sz="1800" dirty="0" err="1" smtClean="0"/>
              <a:t>registry</a:t>
            </a:r>
            <a:r>
              <a:rPr lang="fr-FR" sz="1800" dirty="0" smtClean="0"/>
              <a:t> </a:t>
            </a:r>
            <a:r>
              <a:rPr lang="fr-FR" sz="1800" dirty="0" err="1" smtClean="0"/>
              <a:t>enhancements</a:t>
            </a:r>
            <a:endParaRPr lang="fr-FR" sz="1800" dirty="0" smtClean="0"/>
          </a:p>
          <a:p>
            <a:pPr lvl="1"/>
            <a:r>
              <a:rPr lang="fr-FR" sz="1500" dirty="0" err="1" smtClean="0"/>
              <a:t>Facilitates</a:t>
            </a:r>
            <a:r>
              <a:rPr lang="fr-FR" sz="1500" dirty="0" smtClean="0"/>
              <a:t> application management by the </a:t>
            </a:r>
            <a:r>
              <a:rPr lang="fr-FR" sz="1500" dirty="0" err="1" smtClean="0"/>
              <a:t>stakeholders</a:t>
            </a:r>
            <a:endParaRPr lang="fr-FR" sz="1500" dirty="0" smtClean="0"/>
          </a:p>
          <a:p>
            <a:r>
              <a:rPr lang="fr-FR" sz="1800" dirty="0" smtClean="0"/>
              <a:t>TR-0050 </a:t>
            </a:r>
            <a:r>
              <a:rPr lang="fr-FR" sz="1800" dirty="0" err="1" smtClean="0"/>
              <a:t>Attributes-based</a:t>
            </a:r>
            <a:r>
              <a:rPr lang="fr-FR" sz="1800" dirty="0" smtClean="0"/>
              <a:t> </a:t>
            </a:r>
            <a:r>
              <a:rPr lang="fr-FR" sz="1800" dirty="0" err="1" smtClean="0"/>
              <a:t>access</a:t>
            </a:r>
            <a:r>
              <a:rPr lang="fr-FR" sz="1800" dirty="0" smtClean="0"/>
              <a:t> control </a:t>
            </a:r>
            <a:r>
              <a:rPr lang="fr-FR" sz="1800" dirty="0" err="1" smtClean="0"/>
              <a:t>policy</a:t>
            </a:r>
            <a:endParaRPr lang="fr-FR" sz="1800" dirty="0" smtClean="0"/>
          </a:p>
          <a:p>
            <a:r>
              <a:rPr lang="fr-FR" sz="1800" dirty="0" smtClean="0"/>
              <a:t>TR-0038 Security </a:t>
            </a:r>
            <a:r>
              <a:rPr lang="fr-FR" sz="1800" dirty="0" err="1" smtClean="0"/>
              <a:t>Developers</a:t>
            </a:r>
            <a:r>
              <a:rPr lang="fr-FR" sz="1800" dirty="0" smtClean="0"/>
              <a:t> </a:t>
            </a:r>
            <a:r>
              <a:rPr lang="fr-FR" sz="1800" dirty="0" smtClean="0"/>
              <a:t>guide</a:t>
            </a:r>
          </a:p>
          <a:p>
            <a:r>
              <a:rPr lang="fr-FR" sz="1800" dirty="0" smtClean="0"/>
              <a:t>TR-0040 Trust Management in oneM2M</a:t>
            </a:r>
            <a:endParaRPr lang="fr-FR" sz="1500" dirty="0" smtClean="0"/>
          </a:p>
          <a:p>
            <a:r>
              <a:rPr lang="fr-FR" sz="1800" dirty="0"/>
              <a:t>GlobalPlatform </a:t>
            </a:r>
            <a:r>
              <a:rPr lang="fr-FR" sz="1800" dirty="0" err="1"/>
              <a:t>Interworking</a:t>
            </a:r>
            <a:r>
              <a:rPr lang="fr-FR" sz="1800" dirty="0"/>
              <a:t> </a:t>
            </a:r>
            <a:r>
              <a:rPr lang="fr-FR" sz="1800" dirty="0" err="1"/>
              <a:t>specification</a:t>
            </a:r>
            <a:endParaRPr lang="fr-FR" sz="1800" dirty="0"/>
          </a:p>
          <a:p>
            <a:pPr lvl="1"/>
            <a:r>
              <a:rPr lang="fr-FR" sz="1500" dirty="0" err="1"/>
              <a:t>Integrate</a:t>
            </a:r>
            <a:r>
              <a:rPr lang="fr-FR" sz="1500" dirty="0"/>
              <a:t> Secure </a:t>
            </a:r>
            <a:r>
              <a:rPr lang="fr-FR" sz="1500" dirty="0" err="1"/>
              <a:t>Environment</a:t>
            </a:r>
            <a:r>
              <a:rPr lang="fr-FR" sz="1500" dirty="0"/>
              <a:t> administration </a:t>
            </a:r>
            <a:r>
              <a:rPr lang="fr-FR" sz="1500" dirty="0" err="1"/>
              <a:t>within</a:t>
            </a:r>
            <a:r>
              <a:rPr lang="fr-FR" sz="1500" dirty="0"/>
              <a:t> </a:t>
            </a:r>
            <a:r>
              <a:rPr lang="fr-FR" sz="1500" dirty="0" err="1"/>
              <a:t>IoT</a:t>
            </a:r>
            <a:r>
              <a:rPr lang="fr-FR" sz="1500" dirty="0"/>
              <a:t> </a:t>
            </a:r>
            <a:r>
              <a:rPr lang="fr-FR" sz="1500" dirty="0" err="1"/>
              <a:t>device</a:t>
            </a:r>
            <a:r>
              <a:rPr lang="fr-FR" sz="1500" dirty="0"/>
              <a:t> management</a:t>
            </a:r>
          </a:p>
          <a:p>
            <a:pPr marL="342900" lvl="1" indent="0">
              <a:buNone/>
            </a:pPr>
            <a:endParaRPr lang="fr-FR" sz="1500" dirty="0" smtClean="0"/>
          </a:p>
          <a:p>
            <a:endParaRPr lang="fr-FR" dirty="0" smtClean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786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Time for questions</a:t>
            </a:r>
            <a:endParaRPr lang="en-US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8077200" cy="4525963"/>
          </a:xfrm>
        </p:spPr>
        <p:txBody>
          <a:bodyPr/>
          <a:lstStyle/>
          <a:p>
            <a:r>
              <a:rPr lang="fr-FR" dirty="0"/>
              <a:t>For </a:t>
            </a:r>
            <a:r>
              <a:rPr lang="fr-FR" dirty="0" err="1"/>
              <a:t>further</a:t>
            </a:r>
            <a:r>
              <a:rPr lang="fr-FR" dirty="0"/>
              <a:t> </a:t>
            </a:r>
            <a:r>
              <a:rPr lang="fr-FR" dirty="0" err="1"/>
              <a:t>reading</a:t>
            </a:r>
            <a:r>
              <a:rPr lang="fr-FR" dirty="0"/>
              <a:t>: </a:t>
            </a:r>
            <a:r>
              <a:rPr lang="fr-FR" dirty="0">
                <a:hlinkClick r:id="rId2"/>
              </a:rPr>
              <a:t>www.oneM2M.org</a:t>
            </a:r>
            <a:endParaRPr lang="fr-FR" dirty="0"/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071" y="2209800"/>
            <a:ext cx="8520454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72530</TotalTime>
  <Words>346</Words>
  <Application>Microsoft Office PowerPoint</Application>
  <PresentationFormat>On-screen Show (4:3)</PresentationFormat>
  <Paragraphs>114</Paragraphs>
  <Slides>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맑은 고딕</vt:lpstr>
      <vt:lpstr>MS PGothic</vt:lpstr>
      <vt:lpstr>MS PGothic</vt:lpstr>
      <vt:lpstr>Arial</vt:lpstr>
      <vt:lpstr>Calibri</vt:lpstr>
      <vt:lpstr>Myriad Pro</vt:lpstr>
      <vt:lpstr>Myriad Pro Light</vt:lpstr>
      <vt:lpstr>Office Theme</vt:lpstr>
      <vt:lpstr>1_Custom Design</vt:lpstr>
      <vt:lpstr>Custom Design</vt:lpstr>
      <vt:lpstr>1_Office Theme</vt:lpstr>
      <vt:lpstr> oneM2M WG4 –SEC (Security) Introduction for ITU-T joint meeting</vt:lpstr>
      <vt:lpstr>oneM2M security assumptions</vt:lpstr>
      <vt:lpstr>Security in oneM2M Release 2A </vt:lpstr>
      <vt:lpstr>oneM2M Secure Environment and security levels</vt:lpstr>
      <vt:lpstr>Enrolment for M2M Services: Remote Security Provisioning Frameworks (RSPF) </vt:lpstr>
      <vt:lpstr>Onboarding oneM2M field devices</vt:lpstr>
      <vt:lpstr>Authorization using Access Control Lists</vt:lpstr>
      <vt:lpstr>SEC Working Group  ongoing Work Items</vt:lpstr>
      <vt:lpstr>Time for questions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Ennesser Francois</cp:lastModifiedBy>
  <cp:revision>909</cp:revision>
  <cp:lastPrinted>2017-09-13T17:25:14Z</cp:lastPrinted>
  <dcterms:created xsi:type="dcterms:W3CDTF">2012-09-11T22:52:11Z</dcterms:created>
  <dcterms:modified xsi:type="dcterms:W3CDTF">2018-01-17T08:32:51Z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