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0"/>
  </p:notesMasterIdLst>
  <p:sldIdLst>
    <p:sldId id="317" r:id="rId5"/>
    <p:sldId id="319" r:id="rId6"/>
    <p:sldId id="318" r:id="rId7"/>
    <p:sldId id="320" r:id="rId8"/>
    <p:sldId id="30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2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8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7" autoAdjust="0"/>
    <p:restoredTop sz="94653"/>
  </p:normalViewPr>
  <p:slideViewPr>
    <p:cSldViewPr snapToGrid="0" snapToObjects="1" showGuides="1">
      <p:cViewPr varScale="1">
        <p:scale>
          <a:sx n="130" d="100"/>
          <a:sy n="130" d="100"/>
        </p:scale>
        <p:origin x="300" y="126"/>
      </p:cViewPr>
      <p:guideLst>
        <p:guide orient="horz" pos="845"/>
        <p:guide pos="2880"/>
        <p:guide orient="horz" pos="22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FEA1A-C13D-4015-B697-67FCD1D73904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F81013-3E82-4C9F-8B9B-00C8AD698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703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506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932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82083"/>
            <a:ext cx="2057400" cy="525991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82083"/>
            <a:ext cx="6019800" cy="525991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037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0972"/>
            <a:ext cx="8229600" cy="577514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3312"/>
            <a:ext cx="8229600" cy="444635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944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558ED5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59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629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629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456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882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882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52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32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7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3250"/>
            <a:ext cx="3008313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03250"/>
            <a:ext cx="5111750" cy="51223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2904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41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06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59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70972"/>
            <a:ext cx="8229600" cy="614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5997"/>
            <a:ext cx="8229600" cy="4769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5200" y="617643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>
                    <a:lumMod val="60000"/>
                    <a:lumOff val="40000"/>
                  </a:schemeClr>
                </a:solidFill>
                <a:latin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83C63E4-F9BE-C24A-B4FF-309EB18BA564}" type="slidenum">
              <a:rPr lang="en-US" smtClean="0">
                <a:ea typeface="Verdana" panose="020B0604030504040204" pitchFamily="34" charset="0"/>
              </a:rPr>
              <a:pPr/>
              <a:t>‹#›</a:t>
            </a:fld>
            <a:endParaRPr lang="en-US" dirty="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638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2800" b="1" i="0" kern="1200">
          <a:solidFill>
            <a:schemeClr val="tx2">
              <a:lumMod val="60000"/>
              <a:lumOff val="40000"/>
            </a:schemeClr>
          </a:solidFill>
          <a:latin typeface="Verdana" panose="020B0604030504040204" pitchFamily="34" charset="0"/>
          <a:ea typeface="+mj-ea"/>
          <a:cs typeface="Verdana" panose="020B060403050404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2">
              <a:lumMod val="60000"/>
              <a:lumOff val="40000"/>
            </a:schemeClr>
          </a:solidFill>
          <a:latin typeface="Verdana" panose="020B0604030504040204" pitchFamily="34" charset="0"/>
          <a:ea typeface="+mn-ea"/>
          <a:cs typeface="Verdana" panose="020B060403050404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2">
              <a:lumMod val="60000"/>
              <a:lumOff val="40000"/>
            </a:schemeClr>
          </a:solidFill>
          <a:latin typeface="Verdana" panose="020B0604030504040204" pitchFamily="34" charset="0"/>
          <a:ea typeface="+mn-ea"/>
          <a:cs typeface="Verdana" panose="020B060403050404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2">
              <a:lumMod val="60000"/>
              <a:lumOff val="40000"/>
            </a:schemeClr>
          </a:solidFill>
          <a:latin typeface="Verdana" panose="020B0604030504040204" pitchFamily="34" charset="0"/>
          <a:ea typeface="+mn-ea"/>
          <a:cs typeface="Verdana" panose="020B060403050404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2">
              <a:lumMod val="60000"/>
              <a:lumOff val="40000"/>
            </a:schemeClr>
          </a:solidFill>
          <a:latin typeface="Verdana" panose="020B0604030504040204" pitchFamily="34" charset="0"/>
          <a:ea typeface="+mn-ea"/>
          <a:cs typeface="Verdana" panose="020B060403050404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2">
              <a:lumMod val="60000"/>
              <a:lumOff val="40000"/>
            </a:schemeClr>
          </a:solidFill>
          <a:latin typeface="Verdana" panose="020B0604030504040204" pitchFamily="34" charset="0"/>
          <a:ea typeface="+mn-ea"/>
          <a:cs typeface="Verdana" panose="020B060403050404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06478" y="1592111"/>
            <a:ext cx="8738419" cy="1470025"/>
          </a:xfrm>
        </p:spPr>
        <p:txBody>
          <a:bodyPr>
            <a:noAutofit/>
          </a:bodyPr>
          <a:lstStyle/>
          <a:p>
            <a:r>
              <a:rPr lang="en-US" altLang="ko-KR" sz="3200" dirty="0"/>
              <a:t>Question </a:t>
            </a:r>
            <a:r>
              <a:rPr lang="en-US" altLang="ko-KR" sz="3200" dirty="0" smtClean="0"/>
              <a:t>1/20</a:t>
            </a:r>
            <a:br>
              <a:rPr lang="en-US" altLang="ko-KR" sz="3200" dirty="0" smtClean="0"/>
            </a:br>
            <a:r>
              <a:rPr lang="en-US" altLang="ko-KR" sz="800" dirty="0"/>
              <a:t/>
            </a:r>
            <a:br>
              <a:rPr lang="en-US" altLang="ko-KR" sz="800" dirty="0"/>
            </a:br>
            <a:r>
              <a:rPr lang="en-US" altLang="ko-KR" sz="1800" dirty="0"/>
              <a:t>End to end connectivity, networks, interoperability, infrastructures and Big Data aspects related to IoT and SC&amp;C</a:t>
            </a:r>
            <a:endParaRPr lang="ko-KR" altLang="en-US" sz="18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ko-KR" sz="1800" dirty="0" smtClean="0"/>
              <a:t>17 January 2018</a:t>
            </a:r>
          </a:p>
          <a:p>
            <a:endParaRPr lang="en-US" altLang="ko-KR" sz="1800" dirty="0" smtClean="0"/>
          </a:p>
          <a:p>
            <a:r>
              <a:rPr lang="en-US" altLang="ko-KR" sz="1800" b="1" dirty="0" smtClean="0"/>
              <a:t>Jun Seob LEE</a:t>
            </a:r>
          </a:p>
          <a:p>
            <a:r>
              <a:rPr lang="en-US" altLang="ko-KR" sz="1800" b="1" dirty="0" smtClean="0"/>
              <a:t>Rapporteur Q1/20</a:t>
            </a:r>
            <a:endParaRPr lang="ko-KR" altLang="en-US" sz="1800" b="1" dirty="0"/>
          </a:p>
        </p:txBody>
      </p:sp>
      <p:sp>
        <p:nvSpPr>
          <p:cNvPr id="4" name="부제목 2"/>
          <p:cNvSpPr txBox="1">
            <a:spLocks/>
          </p:cNvSpPr>
          <p:nvPr/>
        </p:nvSpPr>
        <p:spPr>
          <a:xfrm>
            <a:off x="457203" y="351506"/>
            <a:ext cx="4114797" cy="334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+mn-ea"/>
                <a:cs typeface="Verdana" panose="020B0604030504040204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+mn-ea"/>
                <a:cs typeface="Verdana" panose="020B0604030504040204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+mn-ea"/>
                <a:cs typeface="Verdana" panose="020B0604030504040204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+mn-ea"/>
                <a:cs typeface="Verdana" panose="020B0604030504040204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+mn-ea"/>
                <a:cs typeface="Verdana" panose="020B060403050404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ko-KR" sz="1400" dirty="0" smtClean="0"/>
              <a:t>Joint session with oneM2M TP</a:t>
            </a:r>
            <a:endParaRPr lang="ko-KR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515441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Overview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Title</a:t>
            </a:r>
          </a:p>
          <a:p>
            <a:pPr lvl="1"/>
            <a:r>
              <a:rPr lang="en-US" altLang="ko-KR" dirty="0" smtClean="0"/>
              <a:t>End </a:t>
            </a:r>
            <a:r>
              <a:rPr lang="en-US" altLang="ko-KR" dirty="0"/>
              <a:t>to end connectivity, networks, interoperability, infrastructures and Big Data aspects related to IoT and </a:t>
            </a:r>
            <a:r>
              <a:rPr lang="en-US" altLang="ko-KR" dirty="0" smtClean="0"/>
              <a:t>SC&amp;C</a:t>
            </a:r>
          </a:p>
          <a:p>
            <a:r>
              <a:rPr lang="en-US" altLang="ko-KR" dirty="0" smtClean="0"/>
              <a:t>Work items</a:t>
            </a:r>
          </a:p>
          <a:p>
            <a:pPr lvl="1"/>
            <a:r>
              <a:rPr lang="en-US" altLang="ko-KR" dirty="0" smtClean="0"/>
              <a:t>1 approved supplement</a:t>
            </a:r>
          </a:p>
          <a:p>
            <a:pPr lvl="1"/>
            <a:r>
              <a:rPr lang="en-US" altLang="ko-KR" dirty="0" smtClean="0"/>
              <a:t>2 Recommendations under AAP</a:t>
            </a:r>
          </a:p>
          <a:p>
            <a:pPr lvl="1"/>
            <a:r>
              <a:rPr lang="en-US" altLang="ko-KR" dirty="0" smtClean="0"/>
              <a:t>6 Recommendations under study</a:t>
            </a:r>
          </a:p>
          <a:p>
            <a:r>
              <a:rPr lang="en-US" altLang="ko-KR" dirty="0"/>
              <a:t>Rapporteurs</a:t>
            </a:r>
          </a:p>
          <a:p>
            <a:pPr lvl="1"/>
            <a:r>
              <a:rPr lang="en-US" altLang="ko-KR" dirty="0"/>
              <a:t>Rapporteur: Jun Seob Lee (Korea)</a:t>
            </a:r>
          </a:p>
          <a:p>
            <a:pPr lvl="1"/>
            <a:r>
              <a:rPr lang="en-US" altLang="ko-KR" dirty="0"/>
              <a:t>Associate rapporteurs:</a:t>
            </a:r>
          </a:p>
          <a:p>
            <a:pPr lvl="2"/>
            <a:r>
              <a:rPr lang="en-US" altLang="ko-KR" dirty="0" err="1"/>
              <a:t>Aysha</a:t>
            </a:r>
            <a:r>
              <a:rPr lang="en-US" altLang="ko-KR" dirty="0"/>
              <a:t> </a:t>
            </a:r>
            <a:r>
              <a:rPr lang="en-US" altLang="ko-KR" dirty="0" err="1"/>
              <a:t>Almunifi</a:t>
            </a:r>
            <a:r>
              <a:rPr lang="en-US" altLang="ko-KR" dirty="0"/>
              <a:t> (UAE)</a:t>
            </a:r>
          </a:p>
          <a:p>
            <a:pPr lvl="2"/>
            <a:r>
              <a:rPr lang="en-US" altLang="ko-KR" dirty="0"/>
              <a:t>Chao Ma (China)</a:t>
            </a:r>
          </a:p>
          <a:p>
            <a:pPr lvl="2"/>
            <a:r>
              <a:rPr lang="en-US" altLang="ko-KR" dirty="0"/>
              <a:t>Georges Roussos (UK</a:t>
            </a:r>
            <a:r>
              <a:rPr lang="en-US" altLang="ko-KR" dirty="0" smtClean="0"/>
              <a:t>)</a:t>
            </a: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119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Tasks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ko-KR" dirty="0"/>
              <a:t>Developing Recommendations, Reports, Handbooks, Guidelines, etc. as appropriate </a:t>
            </a:r>
            <a:r>
              <a:rPr lang="en-US" altLang="ko-KR" dirty="0" smtClean="0"/>
              <a:t>on:</a:t>
            </a:r>
          </a:p>
          <a:p>
            <a:pPr lvl="1"/>
            <a:r>
              <a:rPr lang="en-US" altLang="ko-KR" dirty="0"/>
              <a:t>ICT and physical infrastructures to deliver IoT and SC&amp;C e/Smart </a:t>
            </a:r>
            <a:r>
              <a:rPr lang="en-US" altLang="ko-KR" dirty="0" smtClean="0"/>
              <a:t>services</a:t>
            </a:r>
          </a:p>
          <a:p>
            <a:pPr lvl="1"/>
            <a:r>
              <a:rPr lang="en-US" altLang="ko-KR" dirty="0"/>
              <a:t>Models for use and implementation of ICT </a:t>
            </a:r>
            <a:r>
              <a:rPr lang="en-US" altLang="ko-KR" dirty="0" smtClean="0"/>
              <a:t>infrastructure</a:t>
            </a:r>
          </a:p>
          <a:p>
            <a:pPr lvl="1"/>
            <a:r>
              <a:rPr lang="en-US" altLang="ko-KR" dirty="0"/>
              <a:t>Best practices for efficient and cost-effective deployment of ICT networks and infrastructure </a:t>
            </a:r>
            <a:endParaRPr lang="en-US" altLang="ko-KR" dirty="0" smtClean="0"/>
          </a:p>
          <a:p>
            <a:pPr lvl="1"/>
            <a:r>
              <a:rPr lang="en-US" altLang="ko-KR" dirty="0"/>
              <a:t>Interoperability and integration across IoT and SC&amp;C verticals and technologies</a:t>
            </a:r>
            <a:endParaRPr lang="en-US" altLang="ko-KR" dirty="0" smtClean="0"/>
          </a:p>
          <a:p>
            <a:pPr lvl="1"/>
            <a:r>
              <a:rPr lang="en-US" altLang="ko-KR" dirty="0"/>
              <a:t>End to end connectivity and interoperability of IoT systems and </a:t>
            </a:r>
            <a:r>
              <a:rPr lang="en-US" altLang="ko-KR" dirty="0" smtClean="0"/>
              <a:t>devices</a:t>
            </a:r>
          </a:p>
          <a:p>
            <a:pPr lvl="1"/>
            <a:r>
              <a:rPr lang="en-US" altLang="ko-KR" dirty="0"/>
              <a:t>Data sets and formats to enable data interoperability among various </a:t>
            </a:r>
            <a:r>
              <a:rPr lang="en-US" altLang="ko-KR" dirty="0" smtClean="0"/>
              <a:t>verticals</a:t>
            </a:r>
          </a:p>
          <a:p>
            <a:pPr lvl="1"/>
            <a:r>
              <a:rPr lang="en-US" altLang="ko-KR" dirty="0"/>
              <a:t>IoT and SC&amp;C Big Data overview, requirements and ecosystems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700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dirty="0" smtClean="0"/>
              <a:t>Main progress in this study period </a:t>
            </a:r>
            <a:r>
              <a:rPr lang="en-US" altLang="ko-KR" sz="2000" dirty="0" smtClean="0"/>
              <a:t>(2017~2020)</a:t>
            </a:r>
            <a:endParaRPr lang="ko-KR" altLang="en-US" sz="2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Supplement</a:t>
            </a:r>
          </a:p>
          <a:p>
            <a:pPr lvl="1"/>
            <a:r>
              <a:rPr lang="en-US" altLang="ko-KR" dirty="0" smtClean="0"/>
              <a:t>Supplement 45 to ITU-T Y-series </a:t>
            </a:r>
            <a:r>
              <a:rPr lang="en-US" altLang="ko-KR" dirty="0"/>
              <a:t>Recommendations </a:t>
            </a:r>
            <a:r>
              <a:rPr lang="en-US" altLang="ko-KR" dirty="0" smtClean="0"/>
              <a:t>(ex. Y.SC-Overview</a:t>
            </a:r>
            <a:r>
              <a:rPr lang="en-US" altLang="ko-KR" dirty="0"/>
              <a:t>), An overview of smart cities and communities and the role of information and communication </a:t>
            </a:r>
            <a:r>
              <a:rPr lang="en-US" altLang="ko-KR" dirty="0" smtClean="0"/>
              <a:t>technologies (Sept. 2017)</a:t>
            </a:r>
          </a:p>
          <a:p>
            <a:r>
              <a:rPr lang="en-US" altLang="ko-KR" dirty="0" smtClean="0"/>
              <a:t>Recommendation</a:t>
            </a:r>
          </a:p>
          <a:p>
            <a:pPr lvl="1"/>
            <a:r>
              <a:rPr lang="en-US" altLang="ko-KR" dirty="0" smtClean="0"/>
              <a:t>ITU-T Y.4200 (ex. </a:t>
            </a:r>
            <a:r>
              <a:rPr lang="en-US" altLang="ko-KR" dirty="0"/>
              <a:t>Y.SSCP), Requirements for interoperability of smart city platforms </a:t>
            </a:r>
            <a:r>
              <a:rPr lang="en-US" altLang="ko-KR" dirty="0" smtClean="0"/>
              <a:t>(Ready for AAP AR)</a:t>
            </a:r>
          </a:p>
          <a:p>
            <a:pPr lvl="1"/>
            <a:r>
              <a:rPr lang="en-US" altLang="ko-KR" dirty="0" smtClean="0"/>
              <a:t>ITU-T Y.4201 </a:t>
            </a:r>
            <a:r>
              <a:rPr lang="en-US" altLang="ko-KR" dirty="0"/>
              <a:t>(ex. </a:t>
            </a:r>
            <a:r>
              <a:rPr lang="en-US" altLang="ko-KR" dirty="0" err="1" smtClean="0"/>
              <a:t>Y.frame-scc</a:t>
            </a:r>
            <a:r>
              <a:rPr lang="en-US" altLang="ko-KR" dirty="0"/>
              <a:t>), High-level requirements and reference framework of smart city platform  (Ready for AAP AR)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001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Work items under study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3531246"/>
              </p:ext>
            </p:extLst>
          </p:nvPr>
        </p:nvGraphicFramePr>
        <p:xfrm>
          <a:off x="612058" y="1349069"/>
          <a:ext cx="7919885" cy="303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84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0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0769">
                  <a:extLst>
                    <a:ext uri="{9D8B030D-6E8A-4147-A177-3AD203B41FA5}">
                      <a16:colId xmlns:a16="http://schemas.microsoft.com/office/drawing/2014/main" val="13270482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Work Item</a:t>
                      </a:r>
                      <a:endParaRPr lang="ko-KR" altLang="en-US" sz="1400" b="0" dirty="0">
                        <a:latin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Title</a:t>
                      </a:r>
                      <a:endParaRPr lang="ko-KR" altLang="en-US" sz="1400" b="0" dirty="0">
                        <a:latin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Verdana" panose="020B0604030504040204" pitchFamily="34" charset="0"/>
                          <a:cs typeface="Verdana" panose="020B0604030504040204" pitchFamily="34" charset="0"/>
                        </a:rPr>
                        <a:t>Target</a:t>
                      </a:r>
                      <a:endParaRPr lang="ko-KR" altLang="en-US" sz="1400" b="0" dirty="0">
                        <a:latin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GB" altLang="ko-KR" sz="1400" b="0" i="0" kern="1200" dirty="0" err="1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Y.fsn</a:t>
                      </a:r>
                      <a:endParaRPr lang="ko-KR" altLang="en-US" sz="1400" b="0" i="0" kern="1200" dirty="0">
                        <a:solidFill>
                          <a:srgbClr val="558ED5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Framework and </a:t>
                      </a:r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service </a:t>
                      </a:r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scenarios for </a:t>
                      </a:r>
                      <a:r>
                        <a:rPr lang="en-US" altLang="ko-KR" sz="1400" b="0" i="0" kern="1200" dirty="0" err="1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smartwork</a:t>
                      </a:r>
                      <a:endParaRPr lang="ko-KR" altLang="en-US" sz="1400" dirty="0">
                        <a:solidFill>
                          <a:srgbClr val="558ED5"/>
                        </a:solidFill>
                        <a:latin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rgbClr val="558ED5"/>
                          </a:solidFill>
                          <a:latin typeface="Verdana" panose="020B0604030504040204" pitchFamily="34" charset="0"/>
                          <a:cs typeface="Verdana" panose="020B0604030504040204" pitchFamily="34" charset="0"/>
                        </a:rPr>
                        <a:t>2018</a:t>
                      </a:r>
                      <a:endParaRPr lang="ko-KR" altLang="en-US" sz="1400" dirty="0">
                        <a:solidFill>
                          <a:srgbClr val="558ED5"/>
                        </a:solidFill>
                        <a:latin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GB" altLang="ko-KR" sz="1400" b="0" i="0" kern="1200" dirty="0" err="1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Y.infra</a:t>
                      </a:r>
                      <a:endParaRPr lang="ko-KR" altLang="en-US" sz="1400" b="0" i="0" kern="1200" dirty="0">
                        <a:solidFill>
                          <a:srgbClr val="558ED5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GB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Overview of city infrastructure</a:t>
                      </a:r>
                      <a:endParaRPr lang="ko-KR" altLang="en-US" sz="1400" dirty="0">
                        <a:solidFill>
                          <a:srgbClr val="558ED5"/>
                        </a:solidFill>
                        <a:latin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rgbClr val="558ED5"/>
                          </a:solidFill>
                          <a:latin typeface="Verdana" panose="020B0604030504040204" pitchFamily="34" charset="0"/>
                          <a:cs typeface="Verdana" panose="020B0604030504040204" pitchFamily="34" charset="0"/>
                        </a:rPr>
                        <a:t>2Q 2018</a:t>
                      </a:r>
                      <a:endParaRPr lang="ko-KR" altLang="en-US" sz="1400" dirty="0">
                        <a:solidFill>
                          <a:srgbClr val="558ED5"/>
                        </a:solidFill>
                        <a:latin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GB" altLang="ko-KR" sz="1400" b="0" i="0" kern="1200" dirty="0" err="1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Y.ism-ssc</a:t>
                      </a:r>
                      <a:endParaRPr lang="ko-KR" altLang="en-US" sz="1400" b="0" i="0" kern="1200" dirty="0">
                        <a:solidFill>
                          <a:srgbClr val="558ED5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 </a:t>
                      </a:r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technical framework </a:t>
                      </a:r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of </a:t>
                      </a:r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integrated sensing </a:t>
                      </a:r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&amp; </a:t>
                      </a:r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management </a:t>
                      </a:r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for </a:t>
                      </a:r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smart sustainable cities</a:t>
                      </a:r>
                      <a:endParaRPr lang="ko-KR" altLang="en-US" sz="1400" dirty="0">
                        <a:solidFill>
                          <a:srgbClr val="558ED5"/>
                        </a:solidFill>
                        <a:latin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rgbClr val="558ED5"/>
                          </a:solidFill>
                          <a:latin typeface="Verdana" panose="020B0604030504040204" pitchFamily="34" charset="0"/>
                          <a:cs typeface="Verdana" panose="020B0604030504040204" pitchFamily="34" charset="0"/>
                        </a:rPr>
                        <a:t>4Q 2018</a:t>
                      </a:r>
                      <a:endParaRPr lang="ko-KR" altLang="en-US" sz="1400" dirty="0">
                        <a:solidFill>
                          <a:srgbClr val="558ED5"/>
                        </a:solidFill>
                        <a:latin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GB" altLang="ko-KR" sz="1400" b="0" i="0" kern="1200" dirty="0" err="1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Y.isw.ssc</a:t>
                      </a:r>
                      <a:endParaRPr lang="ko-KR" altLang="en-US" sz="1400" b="0" i="0" kern="1200" dirty="0">
                        <a:solidFill>
                          <a:srgbClr val="558ED5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The </a:t>
                      </a:r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integrated sensor web resource metadata </a:t>
                      </a:r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for </a:t>
                      </a:r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smart sustainable cities</a:t>
                      </a:r>
                      <a:endParaRPr lang="ko-KR" altLang="en-US" sz="1400" dirty="0">
                        <a:solidFill>
                          <a:srgbClr val="558ED5"/>
                        </a:solidFill>
                        <a:latin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rgbClr val="558ED5"/>
                          </a:solidFill>
                          <a:latin typeface="Verdana" panose="020B0604030504040204" pitchFamily="34" charset="0"/>
                          <a:cs typeface="Verdana" panose="020B0604030504040204" pitchFamily="34" charset="0"/>
                        </a:rPr>
                        <a:t>4Q 2018</a:t>
                      </a:r>
                      <a:endParaRPr lang="ko-KR" altLang="en-US" sz="1400" dirty="0">
                        <a:solidFill>
                          <a:srgbClr val="558ED5"/>
                        </a:solidFill>
                        <a:latin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Y.SC-infra-TS</a:t>
                      </a:r>
                      <a:endParaRPr lang="ko-KR" altLang="en-US" sz="1400" b="0" i="0" kern="1200" dirty="0">
                        <a:solidFill>
                          <a:srgbClr val="558ED5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Telecommunication systems as infrastructure in smart cities and communities</a:t>
                      </a:r>
                      <a:endParaRPr lang="ko-KR" altLang="en-US" sz="1400" dirty="0">
                        <a:solidFill>
                          <a:srgbClr val="558ED5"/>
                        </a:solidFill>
                        <a:latin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solidFill>
                            <a:srgbClr val="558ED5"/>
                          </a:solidFill>
                          <a:latin typeface="Verdana" panose="020B0604030504040204" pitchFamily="34" charset="0"/>
                          <a:cs typeface="Verdana" panose="020B0604030504040204" pitchFamily="34" charset="0"/>
                        </a:rPr>
                        <a:t>2018</a:t>
                      </a:r>
                      <a:endParaRPr lang="ko-KR" altLang="en-US" sz="1400" dirty="0">
                        <a:solidFill>
                          <a:srgbClr val="558ED5"/>
                        </a:solidFill>
                        <a:latin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i="0" kern="1200" dirty="0" err="1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Y.OpenData</a:t>
                      </a:r>
                      <a:endParaRPr lang="ko-KR" altLang="en-US" sz="1400" b="0" i="0" kern="1200" dirty="0">
                        <a:solidFill>
                          <a:srgbClr val="558ED5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Framework of </a:t>
                      </a:r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open data </a:t>
                      </a:r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 </a:t>
                      </a:r>
                      <a:r>
                        <a:rPr lang="en-US" altLang="ko-KR" sz="1400" b="0" i="0" kern="1200" dirty="0" smtClean="0">
                          <a:solidFill>
                            <a:srgbClr val="558ED5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smart cities</a:t>
                      </a:r>
                      <a:endParaRPr lang="ko-KR" altLang="en-US" sz="1400" dirty="0">
                        <a:solidFill>
                          <a:srgbClr val="558ED5"/>
                        </a:solidFill>
                        <a:latin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 smtClean="0">
                          <a:solidFill>
                            <a:srgbClr val="558ED5"/>
                          </a:solidFill>
                          <a:latin typeface="Verdana" panose="020B0604030504040204" pitchFamily="34" charset="0"/>
                          <a:cs typeface="Verdana" panose="020B0604030504040204" pitchFamily="34" charset="0"/>
                        </a:rPr>
                        <a:t>2Q 2018</a:t>
                      </a:r>
                      <a:endParaRPr lang="ko-KR" altLang="en-US" sz="1400" dirty="0" smtClean="0">
                        <a:solidFill>
                          <a:srgbClr val="558ED5"/>
                        </a:solidFill>
                        <a:latin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934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TU White Background.potx" id="{9694207F-B86C-4347-AF5B-E18AD6864DC7}" vid="{B9639EA1-9A26-4D10-99CD-41579998EC6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F53ECB765E3847BA9DE2DB84B90300" ma:contentTypeVersion="0" ma:contentTypeDescription="Create a new document." ma:contentTypeScope="" ma:versionID="284ed77f59dec6eeb5f2af58cab56b8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C38511-BC1D-4211-B95F-BD24B6E59A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B6A6EFE-0E3F-424F-9E73-7678F8F0DADF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www.w3.org/XML/1998/namespace"/>
    <ds:schemaRef ds:uri="http://purl.org/dc/terms/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2A808093-1FD9-4A6D-84A8-C92104936E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ITU White Background</Template>
  <TotalTime>357</TotalTime>
  <Words>325</Words>
  <Application>Microsoft Office PowerPoint</Application>
  <PresentationFormat>화면 슬라이드 쇼(4:3)</PresentationFormat>
  <Paragraphs>60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0" baseType="lpstr">
      <vt:lpstr>맑은 고딕</vt:lpstr>
      <vt:lpstr>Arial</vt:lpstr>
      <vt:lpstr>Calibri</vt:lpstr>
      <vt:lpstr>Verdana</vt:lpstr>
      <vt:lpstr>Office Theme</vt:lpstr>
      <vt:lpstr>Question 1/20  End to end connectivity, networks, interoperability, infrastructures and Big Data aspects related to IoT and SC&amp;C</vt:lpstr>
      <vt:lpstr>Overview</vt:lpstr>
      <vt:lpstr>Tasks</vt:lpstr>
      <vt:lpstr>Main progress in this study period (2017~2020)</vt:lpstr>
      <vt:lpstr>Work items under study</vt:lpstr>
    </vt:vector>
  </TitlesOfParts>
  <Company>Liverpool John Moores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on Data Management: Transforming Data Into Value Expanding the IoT Potential with a special focus on smart cities Dubai, UAE  12 March 2017 </dc:title>
  <dc:creator>Lee, Gyu Myoung</dc:creator>
  <cp:lastModifiedBy>Jun Seob LEE</cp:lastModifiedBy>
  <cp:revision>62</cp:revision>
  <dcterms:created xsi:type="dcterms:W3CDTF">2017-02-27T09:26:18Z</dcterms:created>
  <dcterms:modified xsi:type="dcterms:W3CDTF">2018-01-12T08:44:57Z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0x010100F8F53ECB765E3847BA9DE2DB84B90300</vt:lpwstr>
  </property>
</Properties>
</file>