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82" r:id="rId2"/>
    <p:sldId id="279" r:id="rId3"/>
    <p:sldId id="280" r:id="rId4"/>
    <p:sldId id="281" r:id="rId5"/>
    <p:sldId id="288" r:id="rId6"/>
    <p:sldId id="283" r:id="rId7"/>
    <p:sldId id="284" r:id="rId8"/>
    <p:sldId id="285" r:id="rId9"/>
    <p:sldId id="286" r:id="rId10"/>
    <p:sldId id="28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CF3"/>
    <a:srgbClr val="E9EDF4"/>
    <a:srgbClr val="D0D8E8"/>
    <a:srgbClr val="86B0E2"/>
    <a:srgbClr val="B5B3AD"/>
    <a:srgbClr val="6BA3CF"/>
    <a:srgbClr val="17375E"/>
    <a:srgbClr val="1F497D"/>
    <a:srgbClr val="34679C"/>
    <a:srgbClr val="F2C7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87982" autoAdjust="0"/>
  </p:normalViewPr>
  <p:slideViewPr>
    <p:cSldViewPr snapToGrid="0" snapToObjects="1" showGuides="1">
      <p:cViewPr varScale="1">
        <p:scale>
          <a:sx n="86" d="100"/>
          <a:sy n="86" d="100"/>
        </p:scale>
        <p:origin x="624" y="90"/>
      </p:cViewPr>
      <p:guideLst>
        <p:guide orient="horz" pos="2160"/>
        <p:guide pos="2003"/>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20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E4F17-12AE-4C33-83D5-82615346FBA8}" type="datetimeFigureOut">
              <a:rPr lang="en-US" smtClean="0"/>
              <a:t>1/16/2018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64DE61-85F6-4586-84CC-159E0A05F1C9}" type="slidenum">
              <a:rPr lang="en-US" smtClean="0"/>
              <a:t>‹N°›</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7FE9C-7161-45CE-B1F0-AD351303DC5D}" type="datetimeFigureOut">
              <a:rPr lang="es-ES_tradnl" smtClean="0"/>
              <a:t>16/01/2018</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8A5C2-D2A0-45CE-A5DC-2274D3AE8381}" type="slidenum">
              <a:rPr lang="es-ES_tradnl" smtClean="0"/>
              <a:t>‹N°›</a:t>
            </a:fld>
            <a:endParaRPr lang="es-ES_tradnl"/>
          </a:p>
        </p:txBody>
      </p:sp>
    </p:spTree>
    <p:extLst>
      <p:ext uri="{BB962C8B-B14F-4D97-AF65-F5344CB8AC3E}">
        <p14:creationId xmlns:p14="http://schemas.microsoft.com/office/powerpoint/2010/main" val="304344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ko-KR" sz="1700" b="1" dirty="0">
                <a:solidFill>
                  <a:schemeClr val="accent1">
                    <a:lumMod val="75000"/>
                  </a:schemeClr>
                </a:solidFill>
              </a:rPr>
              <a:t>28 on-going Work Items under WP1/20</a:t>
            </a: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2</a:t>
            </a:fld>
            <a:endParaRPr lang="es-ES_tradnl"/>
          </a:p>
        </p:txBody>
      </p:sp>
    </p:spTree>
    <p:extLst>
      <p:ext uri="{BB962C8B-B14F-4D97-AF65-F5344CB8AC3E}">
        <p14:creationId xmlns:p14="http://schemas.microsoft.com/office/powerpoint/2010/main" val="283769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2674769F-4385-44CA-A833-8F407F26DE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461DE5D7-A410-48D1-8E20-A2DFE0501D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45060" name="Espace réservé du numéro de diapositive 3">
            <a:extLst>
              <a:ext uri="{FF2B5EF4-FFF2-40B4-BE49-F238E27FC236}">
                <a16:creationId xmlns:a16="http://schemas.microsoft.com/office/drawing/2014/main" id="{5AD75978-386F-436D-A3B1-0E6867B996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659165-C683-4AE6-A695-A4379EDB1FB0}" type="slidenum">
              <a:rPr lang="en-GB" altLang="fr-FR" smtClean="0">
                <a:latin typeface="Calibri" panose="020F0502020204030204" pitchFamily="34" charset="0"/>
              </a:rPr>
              <a:pPr/>
              <a:t>8</a:t>
            </a:fld>
            <a:endParaRPr lang="en-GB" altLang="fr-FR">
              <a:latin typeface="Calibri" panose="020F0502020204030204" pitchFamily="34" charset="0"/>
            </a:endParaRPr>
          </a:p>
        </p:txBody>
      </p:sp>
    </p:spTree>
    <p:extLst>
      <p:ext uri="{BB962C8B-B14F-4D97-AF65-F5344CB8AC3E}">
        <p14:creationId xmlns:p14="http://schemas.microsoft.com/office/powerpoint/2010/main" val="82220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61934AD7-A27A-4497-9644-5E4C1C7374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a:extLst>
              <a:ext uri="{FF2B5EF4-FFF2-40B4-BE49-F238E27FC236}">
                <a16:creationId xmlns:a16="http://schemas.microsoft.com/office/drawing/2014/main" id="{15A7917C-A276-4194-A76B-37A4A2D3B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cs typeface="Arial" panose="020B0604020202020204" pitchFamily="34" charset="0"/>
            </a:endParaRPr>
          </a:p>
        </p:txBody>
      </p:sp>
      <p:sp>
        <p:nvSpPr>
          <p:cNvPr id="51204" name="Espace réservé du numéro de diapositive 3">
            <a:extLst>
              <a:ext uri="{FF2B5EF4-FFF2-40B4-BE49-F238E27FC236}">
                <a16:creationId xmlns:a16="http://schemas.microsoft.com/office/drawing/2014/main" id="{69978FB2-4C27-4F3D-932B-24EEA3CF9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0DB9A7-49BB-4315-9790-2F08C4A39D48}" type="slidenum">
              <a:rPr lang="en-GB" altLang="fr-FR" sz="1400" smtClean="0">
                <a:latin typeface="Verdana" panose="020B0604030504040204" pitchFamily="34" charset="0"/>
                <a:ea typeface="MS PGothic" panose="020B0600070205080204" pitchFamily="34" charset="-128"/>
              </a:rPr>
              <a:pPr/>
              <a:t>9</a:t>
            </a:fld>
            <a:endParaRPr lang="en-GB" altLang="fr-FR" sz="1400">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86298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Really blank no logo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365565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97824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en/ITU-T/studygroups/2017-2020/20/Pages/q2.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871835" y="1793576"/>
            <a:ext cx="10625072" cy="2667654"/>
          </a:xfrm>
        </p:spPr>
        <p:txBody>
          <a:bodyPr>
            <a:noAutofit/>
          </a:bodyPr>
          <a:lstStyle/>
          <a:p>
            <a:r>
              <a:rPr lang="en-US" altLang="ko-KR" sz="4000" dirty="0"/>
              <a:t>Question 2/20</a:t>
            </a:r>
            <a:br>
              <a:rPr lang="en-US" altLang="ko-KR" sz="3200" dirty="0"/>
            </a:br>
            <a:br>
              <a:rPr lang="en-US" altLang="ko-KR" sz="800" dirty="0"/>
            </a:br>
            <a:r>
              <a:rPr lang="en-US" sz="3400" dirty="0"/>
              <a:t>Requirements, capabilities and use cases across verticals </a:t>
            </a:r>
            <a:br>
              <a:rPr lang="fr-FR" sz="3400" dirty="0"/>
            </a:br>
            <a:endParaRPr lang="ko-KR" altLang="en-US" sz="3400" dirty="0"/>
          </a:p>
        </p:txBody>
      </p:sp>
      <p:sp>
        <p:nvSpPr>
          <p:cNvPr id="3" name="부제목 2"/>
          <p:cNvSpPr>
            <a:spLocks noGrp="1"/>
          </p:cNvSpPr>
          <p:nvPr>
            <p:ph type="subTitle" idx="1"/>
          </p:nvPr>
        </p:nvSpPr>
        <p:spPr>
          <a:xfrm>
            <a:off x="1914292" y="4691601"/>
            <a:ext cx="8534400" cy="663498"/>
          </a:xfrm>
        </p:spPr>
        <p:txBody>
          <a:bodyPr>
            <a:noAutofit/>
          </a:bodyPr>
          <a:lstStyle/>
          <a:p>
            <a:r>
              <a:rPr lang="en-US" altLang="ko-KR" sz="2800" dirty="0"/>
              <a:t>Marco CARUGI, Rapporteur Q2/20</a:t>
            </a:r>
            <a:endParaRPr lang="ko-KR" altLang="en-US" sz="2800" dirty="0"/>
          </a:p>
        </p:txBody>
      </p:sp>
      <p:sp>
        <p:nvSpPr>
          <p:cNvPr id="5" name="부제목 2">
            <a:extLst>
              <a:ext uri="{FF2B5EF4-FFF2-40B4-BE49-F238E27FC236}">
                <a16:creationId xmlns:a16="http://schemas.microsoft.com/office/drawing/2014/main" id="{34C3D9F0-81B3-450E-9C16-C4A7F9EE7AE8}"/>
              </a:ext>
            </a:extLst>
          </p:cNvPr>
          <p:cNvSpPr txBox="1">
            <a:spLocks/>
          </p:cNvSpPr>
          <p:nvPr/>
        </p:nvSpPr>
        <p:spPr>
          <a:xfrm>
            <a:off x="2088995" y="438965"/>
            <a:ext cx="8184994" cy="11242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2">
                    <a:lumMod val="60000"/>
                    <a:lumOff val="40000"/>
                  </a:schemeClr>
                </a:solidFill>
                <a:latin typeface="Verdana" panose="020B0604030504040204" pitchFamily="34" charset="0"/>
                <a:ea typeface="+mn-ea"/>
                <a:cs typeface="Verdana" panose="020B060403050404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Verdana" panose="020B0604030504040204" pitchFamily="34" charset="0"/>
                <a:ea typeface="+mn-ea"/>
                <a:cs typeface="Verdana" panose="020B0604030504040204"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Verdana" panose="020B0604030504040204" pitchFamily="34" charset="0"/>
                <a:ea typeface="+mn-ea"/>
                <a:cs typeface="Verdana" panose="020B0604030504040204"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Verdana" panose="020B0604030504040204" pitchFamily="34" charset="0"/>
                <a:ea typeface="+mn-ea"/>
                <a:cs typeface="Verdana" panose="020B0604030504040204"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Verdana" panose="020B0604030504040204" pitchFamily="34" charset="0"/>
                <a:ea typeface="+mn-ea"/>
                <a:cs typeface="Verdana" panose="020B060403050404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ko-KR" sz="2600" dirty="0">
                <a:solidFill>
                  <a:schemeClr val="bg1"/>
                </a:solidFill>
                <a:latin typeface="+mn-lt"/>
              </a:rPr>
              <a:t>Joint session between ITU-T WP1/20 and oneM2M TP</a:t>
            </a:r>
          </a:p>
          <a:p>
            <a:r>
              <a:rPr lang="en-US" altLang="ko-KR" sz="2600" dirty="0">
                <a:solidFill>
                  <a:schemeClr val="bg1"/>
                </a:solidFill>
                <a:latin typeface="+mn-lt"/>
              </a:rPr>
              <a:t>Geneva, 17 January 2018</a:t>
            </a:r>
          </a:p>
          <a:p>
            <a:pPr algn="l"/>
            <a:endParaRPr lang="en-US" altLang="ko-KR" sz="1400" dirty="0">
              <a:solidFill>
                <a:schemeClr val="bg1"/>
              </a:solidFill>
            </a:endParaRPr>
          </a:p>
          <a:p>
            <a:pPr algn="l"/>
            <a:endParaRPr lang="ko-KR" altLang="en-US" sz="1400" b="1" dirty="0"/>
          </a:p>
        </p:txBody>
      </p:sp>
    </p:spTree>
    <p:extLst>
      <p:ext uri="{BB962C8B-B14F-4D97-AF65-F5344CB8AC3E}">
        <p14:creationId xmlns:p14="http://schemas.microsoft.com/office/powerpoint/2010/main" val="151544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슬라이드 번호 개체 틀 3">
            <a:extLst>
              <a:ext uri="{FF2B5EF4-FFF2-40B4-BE49-F238E27FC236}">
                <a16:creationId xmlns:a16="http://schemas.microsoft.com/office/drawing/2014/main" id="{C6F41C6A-10CA-400A-B61B-5AB8B05E10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C40CA4-49B2-4441-BC80-224C711A428D}" type="slidenum">
              <a:rPr lang="en-US" altLang="fr-FR" sz="1200">
                <a:solidFill>
                  <a:srgbClr val="898989"/>
                </a:solidFill>
              </a:rPr>
              <a:pPr>
                <a:spcBef>
                  <a:spcPct val="0"/>
                </a:spcBef>
                <a:buFontTx/>
                <a:buNone/>
              </a:pPr>
              <a:t>10</a:t>
            </a:fld>
            <a:endParaRPr lang="en-US" altLang="fr-FR" sz="1200">
              <a:solidFill>
                <a:srgbClr val="898989"/>
              </a:solidFill>
            </a:endParaRPr>
          </a:p>
        </p:txBody>
      </p:sp>
      <p:sp>
        <p:nvSpPr>
          <p:cNvPr id="6" name="Espace réservé du contenu 5">
            <a:extLst>
              <a:ext uri="{FF2B5EF4-FFF2-40B4-BE49-F238E27FC236}">
                <a16:creationId xmlns:a16="http://schemas.microsoft.com/office/drawing/2014/main" id="{463E8118-B57F-448F-91D2-A335DFA69400}"/>
              </a:ext>
            </a:extLst>
          </p:cNvPr>
          <p:cNvSpPr>
            <a:spLocks noGrp="1"/>
          </p:cNvSpPr>
          <p:nvPr>
            <p:ph idx="1"/>
          </p:nvPr>
        </p:nvSpPr>
        <p:spPr>
          <a:xfrm>
            <a:off x="2867025" y="4940315"/>
            <a:ext cx="7113316" cy="445724"/>
          </a:xfrm>
        </p:spPr>
        <p:txBody>
          <a:bodyPr>
            <a:normAutofit/>
          </a:bodyPr>
          <a:lstStyle/>
          <a:p>
            <a:pPr marL="0" indent="0">
              <a:buNone/>
              <a:defRPr/>
            </a:pPr>
            <a:r>
              <a:rPr lang="en-GB" sz="1600" b="1" dirty="0"/>
              <a:t>Figure : Example of decision making based on distributed processing technology</a:t>
            </a:r>
            <a:endParaRPr lang="fr-FR" sz="1600" dirty="0"/>
          </a:p>
        </p:txBody>
      </p:sp>
      <p:sp>
        <p:nvSpPr>
          <p:cNvPr id="53252" name="Rectangle 2">
            <a:extLst>
              <a:ext uri="{FF2B5EF4-FFF2-40B4-BE49-F238E27FC236}">
                <a16:creationId xmlns:a16="http://schemas.microsoft.com/office/drawing/2014/main" id="{19359C2C-EFBA-497F-8ABB-DDACB7115772}"/>
              </a:ext>
            </a:extLst>
          </p:cNvPr>
          <p:cNvSpPr>
            <a:spLocks noChangeArrowheads="1"/>
          </p:cNvSpPr>
          <p:nvPr/>
        </p:nvSpPr>
        <p:spPr bwMode="auto">
          <a:xfrm>
            <a:off x="2740026" y="7202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graphicFrame>
        <p:nvGraphicFramePr>
          <p:cNvPr id="53253" name="Objet 7">
            <a:extLst>
              <a:ext uri="{FF2B5EF4-FFF2-40B4-BE49-F238E27FC236}">
                <a16:creationId xmlns:a16="http://schemas.microsoft.com/office/drawing/2014/main" id="{211295C6-46FB-4F53-934B-3484F0A62819}"/>
              </a:ext>
            </a:extLst>
          </p:cNvPr>
          <p:cNvGraphicFramePr>
            <a:graphicFrameLocks noChangeAspect="1"/>
          </p:cNvGraphicFramePr>
          <p:nvPr>
            <p:extLst>
              <p:ext uri="{D42A27DB-BD31-4B8C-83A1-F6EECF244321}">
                <p14:modId xmlns:p14="http://schemas.microsoft.com/office/powerpoint/2010/main" val="2495732853"/>
              </p:ext>
            </p:extLst>
          </p:nvPr>
        </p:nvGraphicFramePr>
        <p:xfrm>
          <a:off x="1706137" y="1215491"/>
          <a:ext cx="8631043" cy="3665340"/>
        </p:xfrm>
        <a:graphic>
          <a:graphicData uri="http://schemas.openxmlformats.org/presentationml/2006/ole">
            <mc:AlternateContent xmlns:mc="http://schemas.openxmlformats.org/markup-compatibility/2006">
              <mc:Choice xmlns:v="urn:schemas-microsoft-com:vml" Requires="v">
                <p:oleObj spid="_x0000_s3095" r:id="rId3" imgW="7181151" imgH="6173311" progId="Visio.Drawing.11">
                  <p:embed/>
                </p:oleObj>
              </mc:Choice>
              <mc:Fallback>
                <p:oleObj r:id="rId3" imgW="7181151" imgH="6173311" progId="Visio.Drawing.11">
                  <p:embed/>
                  <p:pic>
                    <p:nvPicPr>
                      <p:cNvPr id="53253" name="Objet 7">
                        <a:extLst>
                          <a:ext uri="{FF2B5EF4-FFF2-40B4-BE49-F238E27FC236}">
                            <a16:creationId xmlns:a16="http://schemas.microsoft.com/office/drawing/2014/main" id="{211295C6-46FB-4F53-934B-3484F0A62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137" y="1215491"/>
                        <a:ext cx="8631043" cy="3665340"/>
                      </a:xfrm>
                      <a:prstGeom prst="rect">
                        <a:avLst/>
                      </a:prstGeom>
                      <a:noFill/>
                      <a:ln>
                        <a:noFill/>
                      </a:ln>
                      <a:extLst/>
                    </p:spPr>
                  </p:pic>
                </p:oleObj>
              </mc:Fallback>
            </mc:AlternateContent>
          </a:graphicData>
        </a:graphic>
      </p:graphicFrame>
      <p:sp>
        <p:nvSpPr>
          <p:cNvPr id="2" name="ZoneTexte 1">
            <a:extLst>
              <a:ext uri="{FF2B5EF4-FFF2-40B4-BE49-F238E27FC236}">
                <a16:creationId xmlns:a16="http://schemas.microsoft.com/office/drawing/2014/main" id="{46E5B0F4-55DD-4E2A-90CD-E6B1295BA487}"/>
              </a:ext>
            </a:extLst>
          </p:cNvPr>
          <p:cNvSpPr txBox="1"/>
          <p:nvPr/>
        </p:nvSpPr>
        <p:spPr>
          <a:xfrm>
            <a:off x="518377" y="5440212"/>
            <a:ext cx="11155245" cy="1308050"/>
          </a:xfrm>
          <a:prstGeom prst="rect">
            <a:avLst/>
          </a:prstGeom>
          <a:solidFill>
            <a:schemeClr val="tx2">
              <a:lumMod val="60000"/>
              <a:lumOff val="40000"/>
            </a:schemeClr>
          </a:solidFill>
        </p:spPr>
        <p:txBody>
          <a:bodyPr wrap="square">
            <a:spAutoFit/>
          </a:bodyPr>
          <a:lstStyle/>
          <a:p>
            <a:pPr eaLnBrk="1" hangingPunct="1">
              <a:defRPr/>
            </a:pPr>
            <a:r>
              <a:rPr lang="en-GB" sz="1600" dirty="0">
                <a:solidFill>
                  <a:schemeClr val="bg1"/>
                </a:solidFill>
              </a:rPr>
              <a:t>Vehicles locally process and compare sensing data to threshold values for fast decision. </a:t>
            </a:r>
          </a:p>
          <a:p>
            <a:pPr eaLnBrk="1" hangingPunct="1">
              <a:defRPr/>
            </a:pPr>
            <a:r>
              <a:rPr lang="en-GB" sz="1600" dirty="0">
                <a:solidFill>
                  <a:schemeClr val="bg1"/>
                </a:solidFill>
              </a:rPr>
              <a:t>Sensing data from vehicles and transportation infrastructure are delivered to the transportation safety service platform (server side). The platform generates threshold values (e.g. safety indexes) for more accurate decision based on big data analysis.</a:t>
            </a:r>
          </a:p>
          <a:p>
            <a:pPr eaLnBrk="1" hangingPunct="1">
              <a:defRPr/>
            </a:pPr>
            <a:r>
              <a:rPr lang="en-GB" sz="1600" dirty="0">
                <a:solidFill>
                  <a:schemeClr val="bg1"/>
                </a:solidFill>
              </a:rPr>
              <a:t> The generated threshold values are delivered to vehicles for appropriate adjustment of the local decision making process.</a:t>
            </a:r>
          </a:p>
          <a:p>
            <a:pPr eaLnBrk="1" hangingPunct="1">
              <a:defRPr/>
            </a:pPr>
            <a:endParaRPr lang="fr-FR" sz="1500" dirty="0">
              <a:solidFill>
                <a:schemeClr val="bg1"/>
              </a:solidFill>
            </a:endParaRPr>
          </a:p>
        </p:txBody>
      </p:sp>
      <p:sp>
        <p:nvSpPr>
          <p:cNvPr id="10" name="제목 1">
            <a:extLst>
              <a:ext uri="{FF2B5EF4-FFF2-40B4-BE49-F238E27FC236}">
                <a16:creationId xmlns:a16="http://schemas.microsoft.com/office/drawing/2014/main" id="{FAB6B548-F161-4747-BF4E-4BBB327D0289}"/>
              </a:ext>
            </a:extLst>
          </p:cNvPr>
          <p:cNvSpPr txBox="1">
            <a:spLocks/>
          </p:cNvSpPr>
          <p:nvPr/>
        </p:nvSpPr>
        <p:spPr bwMode="auto">
          <a:xfrm>
            <a:off x="758283" y="341314"/>
            <a:ext cx="10192215" cy="50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ko-KR" sz="2800" b="1" dirty="0">
                <a:solidFill>
                  <a:schemeClr val="bg1"/>
                </a:solidFill>
              </a:rPr>
              <a:t>Y.4116 “</a:t>
            </a:r>
            <a:r>
              <a:rPr lang="en-GB" sz="2800" b="1" dirty="0">
                <a:solidFill>
                  <a:schemeClr val="bg1"/>
                </a:solidFill>
              </a:rPr>
              <a:t>Requirements of transportation safety services </a:t>
            </a:r>
          </a:p>
          <a:p>
            <a:pPr>
              <a:defRPr/>
            </a:pPr>
            <a:r>
              <a:rPr lang="en-GB" sz="2800" b="1" dirty="0">
                <a:solidFill>
                  <a:schemeClr val="bg1"/>
                </a:solidFill>
              </a:rPr>
              <a:t>including use cases and service scenarios”</a:t>
            </a:r>
            <a:endParaRPr lang="ko-KR" altLang="en-US" sz="2800" b="1" dirty="0">
              <a:solidFill>
                <a:schemeClr val="bg1"/>
              </a:solidFill>
            </a:endParaRPr>
          </a:p>
        </p:txBody>
      </p:sp>
    </p:spTree>
    <p:extLst>
      <p:ext uri="{BB962C8B-B14F-4D97-AF65-F5344CB8AC3E}">
        <p14:creationId xmlns:p14="http://schemas.microsoft.com/office/powerpoint/2010/main" val="429169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184"/>
            <a:ext cx="11582400" cy="588748"/>
          </a:xfrm>
        </p:spPr>
        <p:txBody>
          <a:bodyPr>
            <a:noAutofit/>
          </a:bodyPr>
          <a:lstStyle/>
          <a:p>
            <a:pPr algn="l"/>
            <a:r>
              <a:rPr lang="en-US" sz="2400" dirty="0">
                <a:latin typeface="Segoe UI" panose="020B0502040204020203" pitchFamily="34" charset="0"/>
                <a:ea typeface="Segoe UI" panose="020B0502040204020203" pitchFamily="34" charset="0"/>
                <a:cs typeface="Segoe UI" panose="020B0502040204020203" pitchFamily="34" charset="0"/>
              </a:rPr>
              <a:t>Q2/20: </a:t>
            </a:r>
            <a:r>
              <a:rPr lang="en-US" sz="2400" dirty="0">
                <a:latin typeface="Segoe UI" panose="020B0502040204020203" pitchFamily="34" charset="0"/>
                <a:cs typeface="Segoe UI" panose="020B0502040204020203" pitchFamily="34" charset="0"/>
              </a:rPr>
              <a:t>Requirements, capabilities and use cases across verticals </a:t>
            </a:r>
          </a:p>
        </p:txBody>
      </p:sp>
      <p:graphicFrame>
        <p:nvGraphicFramePr>
          <p:cNvPr id="4" name="Table 3">
            <a:extLst>
              <a:ext uri="{FF2B5EF4-FFF2-40B4-BE49-F238E27FC236}">
                <a16:creationId xmlns:a16="http://schemas.microsoft.com/office/drawing/2014/main" id="{9D6B2D1B-60CA-443B-855F-56FC12608074}"/>
              </a:ext>
            </a:extLst>
          </p:cNvPr>
          <p:cNvGraphicFramePr>
            <a:graphicFrameLocks noGrp="1"/>
          </p:cNvGraphicFramePr>
          <p:nvPr>
            <p:extLst>
              <p:ext uri="{D42A27DB-BD31-4B8C-83A1-F6EECF244321}">
                <p14:modId xmlns:p14="http://schemas.microsoft.com/office/powerpoint/2010/main" val="1204743653"/>
              </p:ext>
            </p:extLst>
          </p:nvPr>
        </p:nvGraphicFramePr>
        <p:xfrm>
          <a:off x="9935737" y="1046566"/>
          <a:ext cx="2084812" cy="2671874"/>
        </p:xfrm>
        <a:graphic>
          <a:graphicData uri="http://schemas.openxmlformats.org/drawingml/2006/table">
            <a:tbl>
              <a:tblPr>
                <a:tableStyleId>{2D5ABB26-0587-4C30-8999-92F81FD0307C}</a:tableStyleId>
              </a:tblPr>
              <a:tblGrid>
                <a:gridCol w="2084812">
                  <a:extLst>
                    <a:ext uri="{9D8B030D-6E8A-4147-A177-3AD203B41FA5}">
                      <a16:colId xmlns:a16="http://schemas.microsoft.com/office/drawing/2014/main" val="175260772"/>
                    </a:ext>
                  </a:extLst>
                </a:gridCol>
              </a:tblGrid>
              <a:tr h="50267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t>Marco CARUGI</a:t>
                      </a:r>
                      <a:b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br>
                      <a: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t>Rapporteur </a:t>
                      </a:r>
                      <a:b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br>
                      <a: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t>NEC Corporation, Japan </a:t>
                      </a:r>
                      <a:endParaRPr lang="zh-CN" altLang="en-US" sz="1200" b="1" kern="1200" dirty="0">
                        <a:solidFill>
                          <a:schemeClr val="bg1"/>
                        </a:solidFill>
                        <a:effectLst/>
                        <a:latin typeface="+mn-lt"/>
                        <a:ea typeface="Arial Unicode MS" panose="020B0604020202020204" pitchFamily="34" charset="-122"/>
                        <a:cs typeface="Arial Unicode MS" panose="020B0604020202020204" pitchFamily="34" charset="-122"/>
                      </a:endParaRPr>
                    </a:p>
                  </a:txBody>
                  <a:tcPr marL="71378" marR="71378" marT="35689" marB="35689"/>
                </a:tc>
                <a:extLst>
                  <a:ext uri="{0D108BD9-81ED-4DB2-BD59-A6C34878D82A}">
                    <a16:rowId xmlns:a16="http://schemas.microsoft.com/office/drawing/2014/main" val="590300640"/>
                  </a:ext>
                </a:extLst>
              </a:tr>
              <a:tr h="388032">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lang="fr-FR" altLang="zh-CN" sz="1200" kern="1200" dirty="0" err="1">
                          <a:solidFill>
                            <a:schemeClr val="bg1"/>
                          </a:solidFill>
                          <a:effectLst/>
                          <a:latin typeface="+mn-lt"/>
                          <a:ea typeface="Arial Unicode MS" panose="020B0604020202020204" pitchFamily="34" charset="-122"/>
                          <a:cs typeface="Arial Unicode MS" panose="020B0604020202020204" pitchFamily="34" charset="-122"/>
                        </a:rPr>
                        <a:t>Xueqin</a:t>
                      </a:r>
                      <a:r>
                        <a:rPr lang="fr-FR" altLang="zh-CN" sz="1200" kern="1200" dirty="0">
                          <a:solidFill>
                            <a:schemeClr val="bg1"/>
                          </a:solidFill>
                          <a:effectLst/>
                          <a:latin typeface="+mn-lt"/>
                          <a:ea typeface="Arial Unicode MS" panose="020B0604020202020204" pitchFamily="34" charset="-122"/>
                          <a:cs typeface="Arial Unicode MS" panose="020B0604020202020204" pitchFamily="34" charset="-122"/>
                        </a:rPr>
                        <a:t> Jia</a:t>
                      </a:r>
                      <a:br>
                        <a:rPr lang="fr-FR" altLang="zh-CN" sz="1200" kern="1200" dirty="0">
                          <a:solidFill>
                            <a:schemeClr val="bg1"/>
                          </a:solidFill>
                          <a:effectLst/>
                          <a:latin typeface="+mn-lt"/>
                          <a:ea typeface="Arial Unicode MS" panose="020B0604020202020204" pitchFamily="34" charset="-122"/>
                          <a:cs typeface="Arial Unicode MS" panose="020B0604020202020204" pitchFamily="34" charset="-122"/>
                        </a:rPr>
                      </a:br>
                      <a:r>
                        <a:rPr lang="fr-FR" altLang="zh-CN" sz="1200" kern="1200" dirty="0">
                          <a:solidFill>
                            <a:schemeClr val="bg1"/>
                          </a:solidFill>
                          <a:effectLst/>
                          <a:latin typeface="+mn-lt"/>
                          <a:ea typeface="Arial Unicode MS" panose="020B0604020202020204" pitchFamily="34" charset="-122"/>
                          <a:cs typeface="Arial Unicode MS" panose="020B0604020202020204" pitchFamily="34" charset="-122"/>
                        </a:rPr>
                        <a:t>Associate rapporteur </a:t>
                      </a:r>
                      <a:br>
                        <a:rPr lang="fr-FR" altLang="zh-CN" sz="1200" kern="1200" dirty="0">
                          <a:solidFill>
                            <a:schemeClr val="bg1"/>
                          </a:solidFill>
                          <a:effectLst/>
                          <a:latin typeface="+mn-lt"/>
                          <a:ea typeface="Arial Unicode MS" panose="020B0604020202020204" pitchFamily="34" charset="-122"/>
                          <a:cs typeface="Arial Unicode MS" panose="020B0604020202020204" pitchFamily="34" charset="-122"/>
                        </a:rPr>
                      </a:br>
                      <a:r>
                        <a:rPr lang="fr-FR" altLang="zh-CN" sz="1200" kern="1200" dirty="0">
                          <a:solidFill>
                            <a:schemeClr val="bg1"/>
                          </a:solidFill>
                          <a:effectLst/>
                          <a:latin typeface="+mn-lt"/>
                          <a:ea typeface="Arial Unicode MS" panose="020B0604020202020204" pitchFamily="34" charset="-122"/>
                          <a:cs typeface="Arial Unicode MS" panose="020B0604020202020204" pitchFamily="34" charset="-122"/>
                        </a:rPr>
                        <a:t>China </a:t>
                      </a:r>
                      <a:r>
                        <a:rPr lang="fr-FR" altLang="zh-CN" sz="1200" kern="1200" dirty="0" err="1">
                          <a:solidFill>
                            <a:schemeClr val="bg1"/>
                          </a:solidFill>
                          <a:effectLst/>
                          <a:latin typeface="+mn-lt"/>
                          <a:ea typeface="Arial Unicode MS" panose="020B0604020202020204" pitchFamily="34" charset="-122"/>
                          <a:cs typeface="Arial Unicode MS" panose="020B0604020202020204" pitchFamily="34" charset="-122"/>
                        </a:rPr>
                        <a:t>Unicom</a:t>
                      </a:r>
                      <a:r>
                        <a:rPr lang="fr-FR" altLang="zh-CN" sz="1200" kern="1200" dirty="0">
                          <a:solidFill>
                            <a:schemeClr val="bg1"/>
                          </a:solidFill>
                          <a:effectLst/>
                          <a:latin typeface="+mn-lt"/>
                          <a:ea typeface="Arial Unicode MS" panose="020B0604020202020204" pitchFamily="34" charset="-122"/>
                          <a:cs typeface="Arial Unicode MS" panose="020B0604020202020204" pitchFamily="34" charset="-122"/>
                        </a:rPr>
                        <a:t>, China</a:t>
                      </a:r>
                      <a:endParaRPr lang="en-SG" sz="1200" b="1" kern="1200" dirty="0">
                        <a:solidFill>
                          <a:schemeClr val="bg1"/>
                        </a:solidFill>
                        <a:effectLst/>
                        <a:latin typeface="+mn-lt"/>
                        <a:ea typeface="Arial Unicode MS" panose="020B0604020202020204" pitchFamily="34" charset="-122"/>
                        <a:cs typeface="Arial Unicode MS" panose="020B0604020202020204" pitchFamily="34" charset="-122"/>
                      </a:endParaRPr>
                    </a:p>
                  </a:txBody>
                  <a:tcPr marL="37176" marR="37176" marT="37176" marB="37176"/>
                </a:tc>
                <a:extLst>
                  <a:ext uri="{0D108BD9-81ED-4DB2-BD59-A6C34878D82A}">
                    <a16:rowId xmlns:a16="http://schemas.microsoft.com/office/drawing/2014/main" val="1851889365"/>
                  </a:ext>
                </a:extLst>
              </a:tr>
              <a:tr h="476988">
                <a:tc>
                  <a:txBody>
                    <a:bodyPr/>
                    <a:lstStyle/>
                    <a:p>
                      <a:pPr algn="r" fontAlgn="t"/>
                      <a:r>
                        <a:rPr lang="en-SG" sz="1200" kern="1200" dirty="0">
                          <a:solidFill>
                            <a:schemeClr val="bg1"/>
                          </a:solidFill>
                          <a:effectLst/>
                          <a:latin typeface="+mn-lt"/>
                          <a:ea typeface="Arial Unicode MS" panose="020B0604020202020204" pitchFamily="34" charset="-122"/>
                          <a:cs typeface="Arial Unicode MS" panose="020B0604020202020204" pitchFamily="34" charset="-122"/>
                        </a:rPr>
                        <a:t>Ali </a:t>
                      </a:r>
                      <a:r>
                        <a:rPr lang="en-SG" sz="1200" kern="1200" dirty="0" err="1">
                          <a:solidFill>
                            <a:schemeClr val="bg1"/>
                          </a:solidFill>
                          <a:effectLst/>
                          <a:latin typeface="+mn-lt"/>
                          <a:ea typeface="Arial Unicode MS" panose="020B0604020202020204" pitchFamily="34" charset="-122"/>
                          <a:cs typeface="Arial Unicode MS" panose="020B0604020202020204" pitchFamily="34" charset="-122"/>
                        </a:rPr>
                        <a:t>Abbassene</a:t>
                      </a:r>
                      <a:br>
                        <a:rPr lang="en-SG" sz="1200" kern="1200" dirty="0">
                          <a:solidFill>
                            <a:schemeClr val="bg1"/>
                          </a:solidFill>
                          <a:effectLst/>
                          <a:latin typeface="+mn-lt"/>
                          <a:ea typeface="Arial Unicode MS" panose="020B0604020202020204" pitchFamily="34" charset="-122"/>
                          <a:cs typeface="Arial Unicode MS" panose="020B0604020202020204" pitchFamily="34" charset="-122"/>
                        </a:rPr>
                      </a:br>
                      <a:r>
                        <a:rPr lang="en-SG" sz="1200" kern="1200" dirty="0">
                          <a:solidFill>
                            <a:schemeClr val="bg1"/>
                          </a:solidFill>
                          <a:effectLst/>
                          <a:latin typeface="+mn-lt"/>
                          <a:ea typeface="Arial Unicode MS" panose="020B0604020202020204" pitchFamily="34" charset="-122"/>
                          <a:cs typeface="Arial Unicode MS" panose="020B0604020202020204" pitchFamily="34" charset="-122"/>
                        </a:rPr>
                        <a:t>Associate rapporteur </a:t>
                      </a:r>
                      <a:br>
                        <a:rPr lang="en-SG" sz="1200" kern="1200" dirty="0">
                          <a:solidFill>
                            <a:schemeClr val="bg1"/>
                          </a:solidFill>
                          <a:effectLst/>
                          <a:latin typeface="+mn-lt"/>
                          <a:ea typeface="Arial Unicode MS" panose="020B0604020202020204" pitchFamily="34" charset="-122"/>
                          <a:cs typeface="Arial Unicode MS" panose="020B0604020202020204" pitchFamily="34" charset="-122"/>
                        </a:rPr>
                      </a:br>
                      <a:r>
                        <a:rPr lang="en-SG" sz="1200" kern="1200" dirty="0">
                          <a:solidFill>
                            <a:schemeClr val="bg1"/>
                          </a:solidFill>
                          <a:effectLst/>
                          <a:latin typeface="+mn-lt"/>
                          <a:ea typeface="Arial Unicode MS" panose="020B0604020202020204" pitchFamily="34" charset="-122"/>
                          <a:cs typeface="Arial Unicode MS" panose="020B0604020202020204" pitchFamily="34" charset="-122"/>
                        </a:rPr>
                        <a:t>MPTTN, Algeria</a:t>
                      </a:r>
                      <a:endParaRPr lang="en-SG" sz="1200" b="1" kern="1200" dirty="0">
                        <a:solidFill>
                          <a:schemeClr val="bg1"/>
                        </a:solidFill>
                        <a:effectLst/>
                        <a:latin typeface="+mn-lt"/>
                        <a:ea typeface="Arial Unicode MS" panose="020B0604020202020204" pitchFamily="34" charset="-122"/>
                        <a:cs typeface="Arial Unicode MS" panose="020B0604020202020204" pitchFamily="34" charset="-122"/>
                      </a:endParaRPr>
                    </a:p>
                  </a:txBody>
                  <a:tcPr marL="37176" marR="37176" marT="37176" marB="37176"/>
                </a:tc>
                <a:extLst>
                  <a:ext uri="{0D108BD9-81ED-4DB2-BD59-A6C34878D82A}">
                    <a16:rowId xmlns:a16="http://schemas.microsoft.com/office/drawing/2014/main" val="1063250977"/>
                  </a:ext>
                </a:extLst>
              </a:tr>
              <a:tr h="425282">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t>Juan Pablo Martin</a:t>
                      </a:r>
                      <a:b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br>
                      <a: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t>Associate rapporteur </a:t>
                      </a:r>
                      <a:b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br>
                      <a:r>
                        <a:rPr lang="fr-FR" sz="1200" kern="1200" dirty="0" err="1">
                          <a:solidFill>
                            <a:schemeClr val="bg1"/>
                          </a:solidFill>
                          <a:effectLst/>
                          <a:latin typeface="+mn-lt"/>
                          <a:ea typeface="Arial Unicode MS" panose="020B0604020202020204" pitchFamily="34" charset="-122"/>
                          <a:cs typeface="+mn-cs"/>
                        </a:rPr>
                        <a:t>Universidad</a:t>
                      </a:r>
                      <a:r>
                        <a:rPr lang="fr-FR" sz="1200" kern="1200" dirty="0">
                          <a:solidFill>
                            <a:schemeClr val="bg1"/>
                          </a:solidFill>
                          <a:effectLst/>
                          <a:latin typeface="+mn-lt"/>
                          <a:ea typeface="Arial Unicode MS" panose="020B0604020202020204" pitchFamily="34" charset="-122"/>
                          <a:cs typeface="+mn-cs"/>
                        </a:rPr>
                        <a:t> </a:t>
                      </a:r>
                      <a:r>
                        <a:rPr lang="fr-FR" sz="1200" kern="1200" dirty="0" err="1">
                          <a:solidFill>
                            <a:schemeClr val="bg1"/>
                          </a:solidFill>
                          <a:effectLst/>
                          <a:latin typeface="+mn-lt"/>
                          <a:ea typeface="Arial Unicode MS" panose="020B0604020202020204" pitchFamily="34" charset="-122"/>
                          <a:cs typeface="+mn-cs"/>
                        </a:rPr>
                        <a:t>Tecnológica</a:t>
                      </a:r>
                      <a:r>
                        <a:rPr lang="fr-FR" sz="1200" kern="1200" dirty="0">
                          <a:solidFill>
                            <a:schemeClr val="bg1"/>
                          </a:solidFill>
                          <a:effectLst/>
                          <a:latin typeface="+mn-lt"/>
                          <a:ea typeface="Arial Unicode MS" panose="020B0604020202020204" pitchFamily="34" charset="-122"/>
                          <a:cs typeface="+mn-cs"/>
                        </a:rPr>
                        <a:t> </a:t>
                      </a:r>
                      <a:r>
                        <a:rPr lang="fr-FR" sz="1200" kern="1200" dirty="0" err="1">
                          <a:solidFill>
                            <a:schemeClr val="bg1"/>
                          </a:solidFill>
                          <a:effectLst/>
                          <a:latin typeface="+mn-lt"/>
                          <a:ea typeface="Arial Unicode MS" panose="020B0604020202020204" pitchFamily="34" charset="-122"/>
                          <a:cs typeface="+mn-cs"/>
                        </a:rPr>
                        <a:t>Nacional</a:t>
                      </a:r>
                      <a:r>
                        <a:rPr lang="fr-FR" sz="1200" kern="1200" dirty="0">
                          <a:solidFill>
                            <a:schemeClr val="bg1"/>
                          </a:solidFill>
                          <a:effectLst/>
                          <a:latin typeface="+mn-lt"/>
                          <a:ea typeface="Arial Unicode MS" panose="020B0604020202020204" pitchFamily="34" charset="-122"/>
                          <a:cs typeface="+mn-cs"/>
                        </a:rPr>
                        <a:t>, </a:t>
                      </a:r>
                      <a:r>
                        <a:rPr lang="en-SG" altLang="zh-CN" sz="1200" kern="1200" dirty="0">
                          <a:solidFill>
                            <a:schemeClr val="bg1"/>
                          </a:solidFill>
                          <a:effectLst/>
                          <a:latin typeface="+mn-lt"/>
                          <a:ea typeface="Arial Unicode MS" panose="020B0604020202020204" pitchFamily="34" charset="-122"/>
                          <a:cs typeface="Arial Unicode MS" panose="020B0604020202020204" pitchFamily="34" charset="-122"/>
                        </a:rPr>
                        <a:t>Argentina</a:t>
                      </a:r>
                      <a:endParaRPr lang="fr-FR" sz="1200" b="1" kern="1200" dirty="0">
                        <a:solidFill>
                          <a:schemeClr val="bg1"/>
                        </a:solidFill>
                        <a:effectLst/>
                        <a:latin typeface="+mn-lt"/>
                        <a:ea typeface="Arial Unicode MS" panose="020B0604020202020204" pitchFamily="34" charset="-122"/>
                        <a:cs typeface="Arial Unicode MS" panose="020B0604020202020204" pitchFamily="34" charset="-122"/>
                      </a:endParaRPr>
                    </a:p>
                  </a:txBody>
                  <a:tcPr marL="37176" marR="37176" marT="37176" marB="37176"/>
                </a:tc>
                <a:extLst>
                  <a:ext uri="{0D108BD9-81ED-4DB2-BD59-A6C34878D82A}">
                    <a16:rowId xmlns:a16="http://schemas.microsoft.com/office/drawing/2014/main" val="2684285988"/>
                  </a:ext>
                </a:extLst>
              </a:tr>
            </a:tbl>
          </a:graphicData>
        </a:graphic>
      </p:graphicFrame>
      <p:sp>
        <p:nvSpPr>
          <p:cNvPr id="5" name="Rectangle 4">
            <a:extLst>
              <a:ext uri="{FF2B5EF4-FFF2-40B4-BE49-F238E27FC236}">
                <a16:creationId xmlns:a16="http://schemas.microsoft.com/office/drawing/2014/main" id="{9A1E3062-3487-43F7-B785-D4767418A153}"/>
              </a:ext>
            </a:extLst>
          </p:cNvPr>
          <p:cNvSpPr/>
          <p:nvPr/>
        </p:nvSpPr>
        <p:spPr>
          <a:xfrm>
            <a:off x="304799" y="1231262"/>
            <a:ext cx="9630938" cy="2492990"/>
          </a:xfrm>
          <a:prstGeom prst="rect">
            <a:avLst/>
          </a:prstGeom>
        </p:spPr>
        <p:txBody>
          <a:bodyPr wrap="square">
            <a:spAutoFit/>
          </a:bodyPr>
          <a:lstStyle/>
          <a:p>
            <a:r>
              <a:rPr lang="en-GB" sz="1600" dirty="0">
                <a:solidFill>
                  <a:schemeClr val="bg1"/>
                </a:solidFill>
              </a:rPr>
              <a:t>This Question addresses the support of emerging services and applications for IoT and SC&amp;C, with consideration of the different verticals. On the basis of use cases and related ecosystem aspects, requirements and capabilities imposed on IoT are specified. </a:t>
            </a:r>
          </a:p>
          <a:p>
            <a:r>
              <a:rPr lang="en-GB" sz="1600" dirty="0">
                <a:solidFill>
                  <a:schemeClr val="bg1"/>
                </a:solidFill>
              </a:rPr>
              <a:t>Studies include:  </a:t>
            </a:r>
          </a:p>
          <a:p>
            <a:pPr marL="285750" lvl="0" indent="-285750" fontAlgn="base">
              <a:buFontTx/>
              <a:buChar char="-"/>
            </a:pPr>
            <a:r>
              <a:rPr lang="en-GB" sz="1600" dirty="0">
                <a:solidFill>
                  <a:schemeClr val="bg1"/>
                </a:solidFill>
              </a:rPr>
              <a:t>use cases for IoT and SC&amp;C services and applications in different verticals</a:t>
            </a:r>
          </a:p>
          <a:p>
            <a:pPr marL="285750" lvl="0" indent="-285750" fontAlgn="base">
              <a:buFontTx/>
              <a:buChar char="-"/>
            </a:pPr>
            <a:r>
              <a:rPr lang="en-GB" sz="1600" dirty="0">
                <a:solidFill>
                  <a:schemeClr val="bg1"/>
                </a:solidFill>
              </a:rPr>
              <a:t>requirements and capabilities for their support </a:t>
            </a:r>
            <a:endParaRPr lang="fr-FR" sz="1600" dirty="0">
              <a:solidFill>
                <a:schemeClr val="bg1"/>
              </a:solidFill>
            </a:endParaRPr>
          </a:p>
          <a:p>
            <a:r>
              <a:rPr lang="en-GB" sz="1600" dirty="0">
                <a:solidFill>
                  <a:schemeClr val="bg1"/>
                </a:solidFill>
              </a:rPr>
              <a:t>​Capabilities subject to specification include, but are not limited to:</a:t>
            </a:r>
            <a:endParaRPr lang="fr-FR" sz="1600" dirty="0">
              <a:solidFill>
                <a:schemeClr val="bg1"/>
              </a:solidFill>
            </a:endParaRPr>
          </a:p>
          <a:p>
            <a:pPr marL="285750" indent="-285750" fontAlgn="base">
              <a:buFontTx/>
              <a:buChar char="-"/>
            </a:pPr>
            <a:r>
              <a:rPr lang="en-GB" sz="1600" dirty="0">
                <a:solidFill>
                  <a:schemeClr val="bg1"/>
                </a:solidFill>
              </a:rPr>
              <a:t>vertical specific capabilities and capabilities common to applications in different verticals</a:t>
            </a:r>
            <a:endParaRPr lang="fr-FR" sz="1600" dirty="0">
              <a:solidFill>
                <a:schemeClr val="bg1"/>
              </a:solidFill>
            </a:endParaRPr>
          </a:p>
          <a:p>
            <a:br>
              <a:rPr lang="en-GB" sz="1400" dirty="0">
                <a:solidFill>
                  <a:schemeClr val="bg1"/>
                </a:solidFill>
                <a:latin typeface="Nokia Pure Text Light" panose="020B0304040602060303" pitchFamily="34" charset="0"/>
              </a:rPr>
            </a:br>
            <a:endParaRPr lang="en-US" altLang="zh-CN" sz="140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7" name="Rectangle 6">
            <a:extLst>
              <a:ext uri="{FF2B5EF4-FFF2-40B4-BE49-F238E27FC236}">
                <a16:creationId xmlns:a16="http://schemas.microsoft.com/office/drawing/2014/main" id="{3C16EC42-515A-4F2E-9346-B2CCBA89FE4F}"/>
              </a:ext>
            </a:extLst>
          </p:cNvPr>
          <p:cNvSpPr/>
          <p:nvPr/>
        </p:nvSpPr>
        <p:spPr>
          <a:xfrm>
            <a:off x="301247" y="3897856"/>
            <a:ext cx="11582401" cy="2954655"/>
          </a:xfrm>
          <a:prstGeom prst="rect">
            <a:avLst/>
          </a:prstGeom>
          <a:solidFill>
            <a:schemeClr val="tx2">
              <a:lumMod val="60000"/>
              <a:lumOff val="40000"/>
            </a:schemeClr>
          </a:solidFill>
        </p:spPr>
        <p:txBody>
          <a:bodyPr wrap="square">
            <a:spAutoFit/>
          </a:bodyPr>
          <a:lstStyle/>
          <a:p>
            <a:pPr fontAlgn="base"/>
            <a:r>
              <a:rPr lang="en-US" sz="1600" dirty="0">
                <a:solidFill>
                  <a:schemeClr val="bg1"/>
                </a:solidFill>
              </a:rPr>
              <a:t>Developing Recommendations Reports, Handbooks, Guidelines etc. as appropriate for the support of emerging services and applications for IoT and SC&amp;C, covering:</a:t>
            </a:r>
          </a:p>
          <a:p>
            <a:pPr marL="285750" indent="-285750" fontAlgn="base">
              <a:buFontTx/>
              <a:buChar char="-"/>
            </a:pPr>
            <a:r>
              <a:rPr lang="en-US" sz="1600" dirty="0">
                <a:solidFill>
                  <a:schemeClr val="bg1"/>
                </a:solidFill>
              </a:rPr>
              <a:t>different verticals</a:t>
            </a:r>
          </a:p>
          <a:p>
            <a:pPr marL="285750" indent="-285750" fontAlgn="base">
              <a:buFontTx/>
              <a:buChar char="-"/>
            </a:pPr>
            <a:r>
              <a:rPr lang="en-US" sz="1600" dirty="0">
                <a:solidFill>
                  <a:schemeClr val="bg1"/>
                </a:solidFill>
              </a:rPr>
              <a:t>use cases </a:t>
            </a:r>
          </a:p>
          <a:p>
            <a:pPr marL="285750" indent="-285750" fontAlgn="base">
              <a:buFontTx/>
              <a:buChar char="-"/>
            </a:pPr>
            <a:r>
              <a:rPr lang="en-US" sz="1600" dirty="0">
                <a:solidFill>
                  <a:schemeClr val="bg1"/>
                </a:solidFill>
              </a:rPr>
              <a:t>ecosystem aspects taking into account business models and use cases</a:t>
            </a:r>
          </a:p>
          <a:p>
            <a:pPr marL="285750" indent="-285750" fontAlgn="base">
              <a:buFontTx/>
              <a:buChar char="-"/>
            </a:pPr>
            <a:r>
              <a:rPr lang="en-US" sz="1600" dirty="0">
                <a:solidFill>
                  <a:schemeClr val="bg1"/>
                </a:solidFill>
              </a:rPr>
              <a:t>requirements for IoT and SC&amp;C services and applications </a:t>
            </a:r>
          </a:p>
          <a:p>
            <a:pPr marL="285750" indent="-285750" fontAlgn="base">
              <a:buFontTx/>
              <a:buChar char="-"/>
            </a:pPr>
            <a:r>
              <a:rPr lang="en-US" sz="1600" dirty="0">
                <a:solidFill>
                  <a:schemeClr val="bg1"/>
                </a:solidFill>
              </a:rPr>
              <a:t>capabilities imposed on the IoT</a:t>
            </a:r>
          </a:p>
          <a:p>
            <a:pPr fontAlgn="base"/>
            <a:r>
              <a:rPr lang="en-US" sz="1600" dirty="0">
                <a:solidFill>
                  <a:schemeClr val="bg1"/>
                </a:solidFill>
              </a:rPr>
              <a:t>Providing the necessary collaboration for joint activities in this field within ITU and between ITU-T and other relevant SDOs, consortia and fora. </a:t>
            </a:r>
            <a:r>
              <a:rPr lang="en-US" altLang="zh-CN" sz="140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a:t>
            </a:r>
            <a:endParaRPr lang="en-US" altLang="zh-CN" sz="1400" dirty="0">
              <a:solidFill>
                <a:schemeClr val="bg1"/>
              </a:solidFill>
              <a:latin typeface="Arial" panose="020B0604020202020204" pitchFamily="34" charset="0"/>
              <a:cs typeface="Arial" panose="020B0604020202020204" pitchFamily="34" charset="0"/>
            </a:endParaRPr>
          </a:p>
          <a:p>
            <a:pPr marL="0" lvl="1" algn="r"/>
            <a:endParaRPr lang="en-US" altLang="zh-CN" sz="1400" dirty="0">
              <a:solidFill>
                <a:schemeClr val="bg1"/>
              </a:solidFill>
              <a:latin typeface="Arial" panose="020B0604020202020204" pitchFamily="34" charset="0"/>
              <a:cs typeface="Arial" panose="020B0604020202020204" pitchFamily="34" charset="0"/>
            </a:endParaRPr>
          </a:p>
          <a:p>
            <a:pPr marL="0" lvl="1" algn="ctr"/>
            <a:r>
              <a:rPr lang="en-US" altLang="zh-CN" sz="1400" dirty="0">
                <a:solidFill>
                  <a:schemeClr val="bg1"/>
                </a:solidFill>
                <a:latin typeface="Arial" panose="020B0604020202020204" pitchFamily="34" charset="0"/>
                <a:cs typeface="Arial" panose="020B0604020202020204" pitchFamily="34" charset="0"/>
              </a:rPr>
              <a:t>More details in: </a:t>
            </a:r>
            <a:r>
              <a:rPr lang="en-US" altLang="zh-CN" sz="1400" dirty="0">
                <a:solidFill>
                  <a:schemeClr val="bg1"/>
                </a:solidFill>
                <a:latin typeface="Arial" panose="020B0604020202020204" pitchFamily="34" charset="0"/>
                <a:cs typeface="Arial" panose="020B0604020202020204" pitchFamily="34" charset="0"/>
                <a:hlinkClick r:id="rId3"/>
              </a:rPr>
              <a:t>https://www.itu.int/en/ITU-T/studygroups/2017-2020/20/Pages/q2.aspx</a:t>
            </a:r>
            <a:endParaRPr lang="en-US" altLang="zh-CN" sz="1400" dirty="0">
              <a:solidFill>
                <a:schemeClr val="bg1"/>
              </a:solidFill>
              <a:latin typeface="Arial" panose="020B0604020202020204" pitchFamily="34" charset="0"/>
              <a:cs typeface="Arial" panose="020B0604020202020204" pitchFamily="34" charset="0"/>
            </a:endParaRPr>
          </a:p>
          <a:p>
            <a:pPr marL="0" lvl="1"/>
            <a:endParaRPr lang="en-US" altLang="zh-CN" sz="1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20B3F35-7E0B-4DD2-B1B2-377A7A85BF05}"/>
              </a:ext>
            </a:extLst>
          </p:cNvPr>
          <p:cNvSpPr txBox="1"/>
          <p:nvPr/>
        </p:nvSpPr>
        <p:spPr>
          <a:xfrm>
            <a:off x="311903" y="828250"/>
            <a:ext cx="1944359" cy="461665"/>
          </a:xfrm>
          <a:prstGeom prst="rect">
            <a:avLst/>
          </a:prstGeom>
          <a:noFill/>
        </p:spPr>
        <p:txBody>
          <a:bodyPr wrap="square" rtlCol="0">
            <a:spAutoFit/>
          </a:bodyPr>
          <a:lstStyle/>
          <a:p>
            <a:r>
              <a:rPr lang="en-US" altLang="zh-CN" sz="2400" dirty="0">
                <a:solidFill>
                  <a:schemeClr val="bg1"/>
                </a:solidFill>
                <a:cs typeface="FrankRuehl" panose="020E0503060101010101" pitchFamily="34" charset="-79"/>
              </a:rPr>
              <a:t>Scope</a:t>
            </a:r>
            <a:endParaRPr lang="zh-CN" altLang="en-US" sz="2400" dirty="0">
              <a:solidFill>
                <a:schemeClr val="bg1"/>
              </a:solidFill>
              <a:cs typeface="FrankRuehl" panose="020E0503060101010101" pitchFamily="34" charset="-79"/>
            </a:endParaRPr>
          </a:p>
        </p:txBody>
      </p:sp>
      <p:sp>
        <p:nvSpPr>
          <p:cNvPr id="18" name="TextBox 17">
            <a:extLst>
              <a:ext uri="{FF2B5EF4-FFF2-40B4-BE49-F238E27FC236}">
                <a16:creationId xmlns:a16="http://schemas.microsoft.com/office/drawing/2014/main" id="{5BD9C8F1-1A11-461C-8ACA-1CDFEC6F85F1}"/>
              </a:ext>
            </a:extLst>
          </p:cNvPr>
          <p:cNvSpPr txBox="1"/>
          <p:nvPr/>
        </p:nvSpPr>
        <p:spPr>
          <a:xfrm>
            <a:off x="10446406" y="689750"/>
            <a:ext cx="1574143" cy="369332"/>
          </a:xfrm>
          <a:prstGeom prst="rect">
            <a:avLst/>
          </a:prstGeom>
          <a:noFill/>
        </p:spPr>
        <p:txBody>
          <a:bodyPr wrap="square" rtlCol="0">
            <a:spAutoFit/>
          </a:bodyPr>
          <a:lstStyle/>
          <a:p>
            <a:pPr algn="r"/>
            <a:r>
              <a:rPr lang="en-US" altLang="zh-CN" dirty="0">
                <a:solidFill>
                  <a:schemeClr val="bg1"/>
                </a:solidFill>
                <a:latin typeface="Nokia Pure Headline Extra Bold" panose="020B0904040602060303" pitchFamily="34" charset="0"/>
                <a:cs typeface="FrankRuehl" panose="020E0503060101010101" pitchFamily="34" charset="-79"/>
              </a:rPr>
              <a:t>Rapporteurs</a:t>
            </a:r>
            <a:endParaRPr lang="zh-CN" altLang="en-US" dirty="0">
              <a:solidFill>
                <a:schemeClr val="bg1"/>
              </a:solidFill>
              <a:latin typeface="Nokia Pure Headline Extra Bold" panose="020B0904040602060303" pitchFamily="34" charset="0"/>
              <a:cs typeface="FrankRuehl" panose="020E0503060101010101" pitchFamily="34" charset="-79"/>
            </a:endParaRPr>
          </a:p>
        </p:txBody>
      </p:sp>
      <p:sp>
        <p:nvSpPr>
          <p:cNvPr id="9" name="TextBox 15">
            <a:extLst>
              <a:ext uri="{FF2B5EF4-FFF2-40B4-BE49-F238E27FC236}">
                <a16:creationId xmlns:a16="http://schemas.microsoft.com/office/drawing/2014/main" id="{F316B706-2CE4-404A-AB2C-9EFF6B9DE0BB}"/>
              </a:ext>
            </a:extLst>
          </p:cNvPr>
          <p:cNvSpPr txBox="1"/>
          <p:nvPr/>
        </p:nvSpPr>
        <p:spPr>
          <a:xfrm>
            <a:off x="311903" y="3447283"/>
            <a:ext cx="1944359" cy="461665"/>
          </a:xfrm>
          <a:prstGeom prst="rect">
            <a:avLst/>
          </a:prstGeom>
          <a:noFill/>
        </p:spPr>
        <p:txBody>
          <a:bodyPr wrap="square" rtlCol="0">
            <a:spAutoFit/>
          </a:bodyPr>
          <a:lstStyle/>
          <a:p>
            <a:r>
              <a:rPr lang="en-US" altLang="zh-CN" sz="2400" dirty="0">
                <a:solidFill>
                  <a:schemeClr val="bg1"/>
                </a:solidFill>
                <a:cs typeface="FrankRuehl" panose="020E0503060101010101" pitchFamily="34" charset="-79"/>
              </a:rPr>
              <a:t>Main tasks</a:t>
            </a:r>
            <a:endParaRPr lang="zh-CN" altLang="en-US" sz="2400" dirty="0">
              <a:solidFill>
                <a:schemeClr val="bg1"/>
              </a:solidFill>
              <a:cs typeface="FrankRuehl" panose="020E0503060101010101" pitchFamily="34" charset="-79"/>
            </a:endParaRPr>
          </a:p>
        </p:txBody>
      </p:sp>
    </p:spTree>
    <p:extLst>
      <p:ext uri="{BB962C8B-B14F-4D97-AF65-F5344CB8AC3E}">
        <p14:creationId xmlns:p14="http://schemas.microsoft.com/office/powerpoint/2010/main" val="144878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6">
            <a:extLst>
              <a:ext uri="{FF2B5EF4-FFF2-40B4-BE49-F238E27FC236}">
                <a16:creationId xmlns:a16="http://schemas.microsoft.com/office/drawing/2014/main" id="{A716322E-D892-491D-8BC3-5C42A5A945E1}"/>
              </a:ext>
            </a:extLst>
          </p:cNvPr>
          <p:cNvSpPr/>
          <p:nvPr/>
        </p:nvSpPr>
        <p:spPr>
          <a:xfrm>
            <a:off x="304799" y="686518"/>
            <a:ext cx="6921191"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Achievements since October 2015 (first ITU-T SG20 meeting) </a:t>
            </a:r>
          </a:p>
        </p:txBody>
      </p:sp>
      <p:sp>
        <p:nvSpPr>
          <p:cNvPr id="8" name="Title 1">
            <a:extLst>
              <a:ext uri="{FF2B5EF4-FFF2-40B4-BE49-F238E27FC236}">
                <a16:creationId xmlns:a16="http://schemas.microsoft.com/office/drawing/2014/main" id="{4F4F83B3-E6A6-4F7D-94A4-BEDEFC6799FB}"/>
              </a:ext>
            </a:extLst>
          </p:cNvPr>
          <p:cNvSpPr>
            <a:spLocks noGrp="1"/>
          </p:cNvSpPr>
          <p:nvPr>
            <p:ph type="title"/>
          </p:nvPr>
        </p:nvSpPr>
        <p:spPr>
          <a:xfrm>
            <a:off x="304800" y="183458"/>
            <a:ext cx="11582400" cy="588748"/>
          </a:xfrm>
        </p:spPr>
        <p:txBody>
          <a:bodyPr>
            <a:noAutofit/>
          </a:bodyPr>
          <a:lstStyle/>
          <a:p>
            <a:pPr algn="l"/>
            <a:r>
              <a:rPr lang="en-US" sz="2400" dirty="0">
                <a:latin typeface="Segoe UI" panose="020B0502040204020203" pitchFamily="34" charset="0"/>
                <a:ea typeface="Segoe UI" panose="020B0502040204020203" pitchFamily="34" charset="0"/>
                <a:cs typeface="Segoe UI" panose="020B0502040204020203" pitchFamily="34" charset="0"/>
              </a:rPr>
              <a:t>Q2/20 activities  </a:t>
            </a:r>
            <a:br>
              <a:rPr lang="en-US" sz="3000" dirty="0">
                <a:latin typeface="Segoe UI" panose="020B0502040204020203" pitchFamily="34" charset="0"/>
                <a:ea typeface="Segoe UI" panose="020B0502040204020203" pitchFamily="34" charset="0"/>
                <a:cs typeface="Segoe UI" panose="020B0502040204020203" pitchFamily="34" charset="0"/>
              </a:rPr>
            </a:b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DFE1DED0-E44A-4EA6-808E-4DBEBB812CA4}"/>
              </a:ext>
            </a:extLst>
          </p:cNvPr>
          <p:cNvSpPr/>
          <p:nvPr/>
        </p:nvSpPr>
        <p:spPr>
          <a:xfrm>
            <a:off x="304799" y="1180992"/>
            <a:ext cx="6657452" cy="338554"/>
          </a:xfrm>
          <a:prstGeom prst="rect">
            <a:avLst/>
          </a:prstGeom>
        </p:spPr>
        <p:txBody>
          <a:bodyPr wrap="square">
            <a:spAutoFit/>
          </a:bodyPr>
          <a:lstStyle/>
          <a:p>
            <a:pPr marL="285750" indent="-285750">
              <a:buFont typeface="Wingdings" panose="05000000000000000000" pitchFamily="2" charset="2"/>
              <a:buChar char="§"/>
            </a:pPr>
            <a:r>
              <a:rPr lang="en-GB" sz="16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Recommendations:</a:t>
            </a:r>
          </a:p>
        </p:txBody>
      </p:sp>
      <p:graphicFrame>
        <p:nvGraphicFramePr>
          <p:cNvPr id="2" name="Tableau 1">
            <a:extLst>
              <a:ext uri="{FF2B5EF4-FFF2-40B4-BE49-F238E27FC236}">
                <a16:creationId xmlns:a16="http://schemas.microsoft.com/office/drawing/2014/main" id="{97C5383A-54AE-426A-AC50-86AC8DC6AB32}"/>
              </a:ext>
            </a:extLst>
          </p:cNvPr>
          <p:cNvGraphicFramePr>
            <a:graphicFrameLocks noGrp="1"/>
          </p:cNvGraphicFramePr>
          <p:nvPr>
            <p:extLst>
              <p:ext uri="{D42A27DB-BD31-4B8C-83A1-F6EECF244321}">
                <p14:modId xmlns:p14="http://schemas.microsoft.com/office/powerpoint/2010/main" val="1529465736"/>
              </p:ext>
            </p:extLst>
          </p:nvPr>
        </p:nvGraphicFramePr>
        <p:xfrm>
          <a:off x="423746" y="1553218"/>
          <a:ext cx="9881056" cy="3329367"/>
        </p:xfrm>
        <a:graphic>
          <a:graphicData uri="http://schemas.openxmlformats.org/drawingml/2006/table">
            <a:tbl>
              <a:tblPr firstRow="1" firstCol="1" bandRow="1">
                <a:tableStyleId>{5C22544A-7EE6-4342-B048-85BDC9FD1C3A}</a:tableStyleId>
              </a:tblPr>
              <a:tblGrid>
                <a:gridCol w="1298371">
                  <a:extLst>
                    <a:ext uri="{9D8B030D-6E8A-4147-A177-3AD203B41FA5}">
                      <a16:colId xmlns:a16="http://schemas.microsoft.com/office/drawing/2014/main" val="1135801334"/>
                    </a:ext>
                  </a:extLst>
                </a:gridCol>
                <a:gridCol w="5336605">
                  <a:extLst>
                    <a:ext uri="{9D8B030D-6E8A-4147-A177-3AD203B41FA5}">
                      <a16:colId xmlns:a16="http://schemas.microsoft.com/office/drawing/2014/main" val="2568797687"/>
                    </a:ext>
                  </a:extLst>
                </a:gridCol>
                <a:gridCol w="3246080">
                  <a:extLst>
                    <a:ext uri="{9D8B030D-6E8A-4147-A177-3AD203B41FA5}">
                      <a16:colId xmlns:a16="http://schemas.microsoft.com/office/drawing/2014/main" val="3604452342"/>
                    </a:ext>
                  </a:extLst>
                </a:gridCol>
              </a:tblGrid>
              <a:tr h="375411">
                <a:tc>
                  <a:txBody>
                    <a:bodyPr/>
                    <a:lstStyle/>
                    <a:p>
                      <a:pPr>
                        <a:lnSpc>
                          <a:spcPct val="107000"/>
                        </a:lnSpc>
                        <a:spcAft>
                          <a:spcPts val="0"/>
                        </a:spcAft>
                      </a:pPr>
                      <a:r>
                        <a:rPr lang="en-US" sz="1400" kern="1200">
                          <a:effectLst/>
                        </a:rPr>
                        <a:t>Y.4702</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marL="0" algn="l" defTabSz="457200" rtl="0" eaLnBrk="1" latinLnBrk="0" hangingPunct="1">
                        <a:lnSpc>
                          <a:spcPct val="107000"/>
                        </a:lnSpc>
                        <a:spcAft>
                          <a:spcPts val="0"/>
                        </a:spcAft>
                      </a:pPr>
                      <a:r>
                        <a:rPr lang="en-US" sz="1200" b="1" kern="1200" dirty="0">
                          <a:solidFill>
                            <a:schemeClr val="dk1"/>
                          </a:solidFill>
                          <a:effectLst/>
                          <a:latin typeface="+mn-lt"/>
                          <a:ea typeface="+mn-ea"/>
                          <a:cs typeface="+mn-cs"/>
                        </a:rPr>
                        <a:t>Common requirements and capabilities of device management in the IoT</a:t>
                      </a:r>
                      <a:endParaRPr lang="fr-FR" sz="1200" b="1" kern="1200" dirty="0">
                        <a:solidFill>
                          <a:schemeClr val="dk1"/>
                        </a:solidFill>
                        <a:effectLst/>
                        <a:latin typeface="+mn-lt"/>
                        <a:ea typeface="+mn-ea"/>
                        <a:cs typeface="+mn-cs"/>
                      </a:endParaRPr>
                    </a:p>
                  </a:txBody>
                  <a:tcPr marL="52652" marR="52652" marT="0" marB="0">
                    <a:solidFill>
                      <a:srgbClr val="E9EDF4"/>
                    </a:solidFill>
                  </a:tcPr>
                </a:tc>
                <a:tc>
                  <a:txBody>
                    <a:bodyPr/>
                    <a:lstStyle/>
                    <a:p>
                      <a:pPr marL="0" algn="l" defTabSz="457200" rtl="0" eaLnBrk="1" latinLnBrk="0" hangingPunct="1">
                        <a:lnSpc>
                          <a:spcPct val="107000"/>
                        </a:lnSpc>
                        <a:spcAft>
                          <a:spcPts val="0"/>
                        </a:spcAft>
                      </a:pPr>
                      <a:r>
                        <a:rPr lang="en-US" sz="1200" b="1" kern="1200" dirty="0">
                          <a:solidFill>
                            <a:schemeClr val="dk1"/>
                          </a:solidFill>
                          <a:effectLst/>
                          <a:latin typeface="+mn-lt"/>
                          <a:ea typeface="+mn-ea"/>
                          <a:cs typeface="+mn-cs"/>
                        </a:rPr>
                        <a:t>2016</a:t>
                      </a:r>
                      <a:endParaRPr lang="fr-FR" sz="1200" b="1" kern="1200" dirty="0">
                        <a:solidFill>
                          <a:schemeClr val="dk1"/>
                        </a:solidFill>
                        <a:effectLst/>
                        <a:latin typeface="+mn-lt"/>
                        <a:ea typeface="+mn-ea"/>
                        <a:cs typeface="+mn-cs"/>
                      </a:endParaRPr>
                    </a:p>
                  </a:txBody>
                  <a:tcPr marL="52652" marR="52652" marT="0" marB="0">
                    <a:solidFill>
                      <a:srgbClr val="E9EDF4"/>
                    </a:solidFill>
                  </a:tcPr>
                </a:tc>
                <a:extLst>
                  <a:ext uri="{0D108BD9-81ED-4DB2-BD59-A6C34878D82A}">
                    <a16:rowId xmlns:a16="http://schemas.microsoft.com/office/drawing/2014/main" val="800855741"/>
                  </a:ext>
                </a:extLst>
              </a:tr>
              <a:tr h="187706">
                <a:tc>
                  <a:txBody>
                    <a:bodyPr/>
                    <a:lstStyle/>
                    <a:p>
                      <a:pPr>
                        <a:lnSpc>
                          <a:spcPct val="107000"/>
                        </a:lnSpc>
                        <a:spcAft>
                          <a:spcPts val="0"/>
                        </a:spcAft>
                      </a:pPr>
                      <a:r>
                        <a:rPr lang="en-US" sz="1400" kern="1200">
                          <a:effectLst/>
                        </a:rPr>
                        <a:t>Y.4113</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Requirements of the network for the IoT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2016</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extLst>
                  <a:ext uri="{0D108BD9-81ED-4DB2-BD59-A6C34878D82A}">
                    <a16:rowId xmlns:a16="http://schemas.microsoft.com/office/drawing/2014/main" val="1355399120"/>
                  </a:ext>
                </a:extLst>
              </a:tr>
              <a:tr h="370558">
                <a:tc>
                  <a:txBody>
                    <a:bodyPr/>
                    <a:lstStyle/>
                    <a:p>
                      <a:pPr>
                        <a:lnSpc>
                          <a:spcPct val="107000"/>
                        </a:lnSpc>
                        <a:spcAft>
                          <a:spcPts val="0"/>
                        </a:spcAft>
                      </a:pPr>
                      <a:r>
                        <a:rPr lang="en-US" sz="1400" kern="1200">
                          <a:effectLst/>
                        </a:rPr>
                        <a:t>Y.4114</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GB" sz="1200" b="1" kern="1200" dirty="0">
                          <a:effectLst/>
                        </a:rPr>
                        <a:t>Specific requirements and capabilities of the IoT for Big Data</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solidFill>
                      <a:srgbClr val="E9EDF4"/>
                    </a:solidFill>
                  </a:tcPr>
                </a:tc>
                <a:tc>
                  <a:txBody>
                    <a:bodyPr/>
                    <a:lstStyle/>
                    <a:p>
                      <a:pPr>
                        <a:lnSpc>
                          <a:spcPct val="107000"/>
                        </a:lnSpc>
                        <a:spcAft>
                          <a:spcPts val="0"/>
                        </a:spcAft>
                      </a:pPr>
                      <a:r>
                        <a:rPr lang="en-US" sz="1200" b="1" kern="1200" dirty="0">
                          <a:effectLst/>
                        </a:rPr>
                        <a:t>2017</a:t>
                      </a:r>
                      <a:endParaRPr lang="fr-FR" sz="1200" b="1" dirty="0">
                        <a:effectLst/>
                      </a:endParaRPr>
                    </a:p>
                    <a:p>
                      <a:pPr>
                        <a:lnSpc>
                          <a:spcPct val="107000"/>
                        </a:lnSpc>
                        <a:spcAft>
                          <a:spcPts val="0"/>
                        </a:spcAft>
                      </a:pPr>
                      <a:r>
                        <a:rPr lang="fr-FR"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solidFill>
                      <a:srgbClr val="E9EDF4"/>
                    </a:solidFill>
                  </a:tcPr>
                </a:tc>
                <a:extLst>
                  <a:ext uri="{0D108BD9-81ED-4DB2-BD59-A6C34878D82A}">
                    <a16:rowId xmlns:a16="http://schemas.microsoft.com/office/drawing/2014/main" val="487518590"/>
                  </a:ext>
                </a:extLst>
              </a:tr>
              <a:tr h="375411">
                <a:tc>
                  <a:txBody>
                    <a:bodyPr/>
                    <a:lstStyle/>
                    <a:p>
                      <a:pPr>
                        <a:lnSpc>
                          <a:spcPct val="107000"/>
                        </a:lnSpc>
                        <a:spcAft>
                          <a:spcPts val="0"/>
                        </a:spcAft>
                      </a:pPr>
                      <a:r>
                        <a:rPr lang="en-GB" sz="1400" kern="1200" dirty="0">
                          <a:effectLst/>
                        </a:rPr>
                        <a:t>Y.4101 (Revised)</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GB" sz="1200" b="1" kern="1200" dirty="0">
                          <a:effectLst/>
                        </a:rPr>
                        <a:t>Common </a:t>
                      </a:r>
                      <a:r>
                        <a:rPr lang="en-GB" sz="1200" b="1" kern="1200" dirty="0" err="1">
                          <a:effectLst/>
                        </a:rPr>
                        <a:t>reqts</a:t>
                      </a:r>
                      <a:r>
                        <a:rPr lang="en-GB" sz="1200" b="1" kern="1200" dirty="0">
                          <a:effectLst/>
                        </a:rPr>
                        <a:t> and capabilities of a gateway for IoT apps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solidFill>
                      <a:srgbClr val="D0D8E8"/>
                    </a:solidFill>
                  </a:tcPr>
                </a:tc>
                <a:tc>
                  <a:txBody>
                    <a:bodyPr/>
                    <a:lstStyle/>
                    <a:p>
                      <a:pPr>
                        <a:lnSpc>
                          <a:spcPct val="107000"/>
                        </a:lnSpc>
                        <a:spcAft>
                          <a:spcPts val="0"/>
                        </a:spcAft>
                      </a:pPr>
                      <a:r>
                        <a:rPr lang="en-US" sz="1200" b="1" kern="1200" dirty="0">
                          <a:effectLst/>
                        </a:rPr>
                        <a:t>2017</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solidFill>
                      <a:srgbClr val="D0D8E8"/>
                    </a:solidFill>
                  </a:tcPr>
                </a:tc>
                <a:extLst>
                  <a:ext uri="{0D108BD9-81ED-4DB2-BD59-A6C34878D82A}">
                    <a16:rowId xmlns:a16="http://schemas.microsoft.com/office/drawing/2014/main" val="1047658446"/>
                  </a:ext>
                </a:extLst>
              </a:tr>
              <a:tr h="375411">
                <a:tc>
                  <a:txBody>
                    <a:bodyPr/>
                    <a:lstStyle/>
                    <a:p>
                      <a:pPr>
                        <a:lnSpc>
                          <a:spcPct val="107000"/>
                        </a:lnSpc>
                        <a:spcAft>
                          <a:spcPts val="0"/>
                        </a:spcAft>
                      </a:pPr>
                      <a:r>
                        <a:rPr lang="en-GB" sz="1400" kern="1200">
                          <a:effectLst/>
                        </a:rPr>
                        <a:t>Y.4116</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GB" sz="1200" b="1" kern="1200">
                          <a:effectLst/>
                        </a:rPr>
                        <a:t>Requirements of transportation safety service incl. use cases and service scenarios</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2017</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extLst>
                  <a:ext uri="{0D108BD9-81ED-4DB2-BD59-A6C34878D82A}">
                    <a16:rowId xmlns:a16="http://schemas.microsoft.com/office/drawing/2014/main" val="1541588113"/>
                  </a:ext>
                </a:extLst>
              </a:tr>
              <a:tr h="375411">
                <a:tc>
                  <a:txBody>
                    <a:bodyPr/>
                    <a:lstStyle/>
                    <a:p>
                      <a:pPr>
                        <a:lnSpc>
                          <a:spcPct val="107000"/>
                        </a:lnSpc>
                        <a:spcAft>
                          <a:spcPts val="0"/>
                        </a:spcAft>
                      </a:pPr>
                      <a:r>
                        <a:rPr lang="en-GB" sz="1400" kern="1200">
                          <a:effectLst/>
                        </a:rPr>
                        <a:t>Y.4117</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GB" sz="1200" b="1" kern="1200">
                          <a:effectLst/>
                        </a:rPr>
                        <a:t>Requirements and capabilities of IoT for support of wearable devices and related services</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2017</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extLst>
                  <a:ext uri="{0D108BD9-81ED-4DB2-BD59-A6C34878D82A}">
                    <a16:rowId xmlns:a16="http://schemas.microsoft.com/office/drawing/2014/main" val="2709803426"/>
                  </a:ext>
                </a:extLst>
              </a:tr>
              <a:tr h="375411">
                <a:tc>
                  <a:txBody>
                    <a:bodyPr/>
                    <a:lstStyle/>
                    <a:p>
                      <a:pPr>
                        <a:lnSpc>
                          <a:spcPct val="107000"/>
                        </a:lnSpc>
                        <a:spcAft>
                          <a:spcPts val="0"/>
                        </a:spcAft>
                      </a:pPr>
                      <a:r>
                        <a:rPr lang="en-GB" sz="1400" kern="1200" dirty="0">
                          <a:effectLst/>
                        </a:rPr>
                        <a:t>Y.4552</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GB" sz="1200" b="1" kern="1200">
                          <a:effectLst/>
                        </a:rPr>
                        <a:t>IoT application support models</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2016     NOTE - Approved by SG13 during transition period from Q2/13 to Q2/20</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extLst>
                  <a:ext uri="{0D108BD9-81ED-4DB2-BD59-A6C34878D82A}">
                    <a16:rowId xmlns:a16="http://schemas.microsoft.com/office/drawing/2014/main" val="1973842869"/>
                  </a:ext>
                </a:extLst>
              </a:tr>
              <a:tr h="375411">
                <a:tc>
                  <a:txBody>
                    <a:bodyPr/>
                    <a:lstStyle/>
                    <a:p>
                      <a:pPr>
                        <a:lnSpc>
                          <a:spcPct val="107000"/>
                        </a:lnSpc>
                        <a:spcAft>
                          <a:spcPts val="0"/>
                        </a:spcAft>
                      </a:pPr>
                      <a:r>
                        <a:rPr lang="en-GB" sz="1400" kern="1200" dirty="0">
                          <a:effectLst/>
                        </a:rPr>
                        <a:t>Y.4112</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a:effectLst/>
                        </a:rPr>
                        <a:t>Requirements of the plug and play capability of the IoT</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2016     NOTE - Approved by SG13 during transition period from Q2/13 to Q2/20</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extLst>
                  <a:ext uri="{0D108BD9-81ED-4DB2-BD59-A6C34878D82A}">
                    <a16:rowId xmlns:a16="http://schemas.microsoft.com/office/drawing/2014/main" val="3563457881"/>
                  </a:ext>
                </a:extLst>
              </a:tr>
              <a:tr h="375411">
                <a:tc>
                  <a:txBody>
                    <a:bodyPr/>
                    <a:lstStyle/>
                    <a:p>
                      <a:pPr>
                        <a:lnSpc>
                          <a:spcPct val="107000"/>
                        </a:lnSpc>
                        <a:spcAft>
                          <a:spcPts val="0"/>
                        </a:spcAft>
                      </a:pPr>
                      <a:r>
                        <a:rPr lang="en-GB" sz="1400" kern="1200" dirty="0">
                          <a:effectLst/>
                        </a:rPr>
                        <a:t>Y.4111</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Semantics-based requirements and framework of the IoT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tc>
                  <a:txBody>
                    <a:bodyPr/>
                    <a:lstStyle/>
                    <a:p>
                      <a:pPr>
                        <a:lnSpc>
                          <a:spcPct val="107000"/>
                        </a:lnSpc>
                        <a:spcAft>
                          <a:spcPts val="0"/>
                        </a:spcAft>
                      </a:pPr>
                      <a:r>
                        <a:rPr lang="en-US" sz="1200" b="1" kern="1200" dirty="0">
                          <a:effectLst/>
                        </a:rPr>
                        <a:t>2016    NOTE - Approved by SG13 during transition period from Q2/13 to Q2/20</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652" marR="52652" marT="0" marB="0"/>
                </a:tc>
                <a:extLst>
                  <a:ext uri="{0D108BD9-81ED-4DB2-BD59-A6C34878D82A}">
                    <a16:rowId xmlns:a16="http://schemas.microsoft.com/office/drawing/2014/main" val="3938970100"/>
                  </a:ext>
                </a:extLst>
              </a:tr>
            </a:tbl>
          </a:graphicData>
        </a:graphic>
      </p:graphicFrame>
      <p:sp>
        <p:nvSpPr>
          <p:cNvPr id="12" name="Rectangle 11">
            <a:extLst>
              <a:ext uri="{FF2B5EF4-FFF2-40B4-BE49-F238E27FC236}">
                <a16:creationId xmlns:a16="http://schemas.microsoft.com/office/drawing/2014/main" id="{7F9E0AB4-C962-4BD1-AF92-7AD7B789E900}"/>
              </a:ext>
            </a:extLst>
          </p:cNvPr>
          <p:cNvSpPr/>
          <p:nvPr/>
        </p:nvSpPr>
        <p:spPr>
          <a:xfrm>
            <a:off x="304800" y="4966228"/>
            <a:ext cx="6657452" cy="338554"/>
          </a:xfrm>
          <a:prstGeom prst="rect">
            <a:avLst/>
          </a:prstGeom>
        </p:spPr>
        <p:txBody>
          <a:bodyPr wrap="square">
            <a:spAutoFit/>
          </a:bodyPr>
          <a:lstStyle/>
          <a:p>
            <a:pPr marL="285750" indent="-285750">
              <a:buFont typeface="Wingdings" panose="05000000000000000000" pitchFamily="2" charset="2"/>
              <a:buChar char="§"/>
            </a:pPr>
            <a:r>
              <a:rPr lang="en-GB" sz="16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Supplements:</a:t>
            </a:r>
          </a:p>
        </p:txBody>
      </p:sp>
      <p:graphicFrame>
        <p:nvGraphicFramePr>
          <p:cNvPr id="13" name="Tableau 12">
            <a:extLst>
              <a:ext uri="{FF2B5EF4-FFF2-40B4-BE49-F238E27FC236}">
                <a16:creationId xmlns:a16="http://schemas.microsoft.com/office/drawing/2014/main" id="{3E0E03C3-BB52-4A87-AD51-0899834823FD}"/>
              </a:ext>
            </a:extLst>
          </p:cNvPr>
          <p:cNvGraphicFramePr>
            <a:graphicFrameLocks noGrp="1"/>
          </p:cNvGraphicFramePr>
          <p:nvPr>
            <p:extLst>
              <p:ext uri="{D42A27DB-BD31-4B8C-83A1-F6EECF244321}">
                <p14:modId xmlns:p14="http://schemas.microsoft.com/office/powerpoint/2010/main" val="1837740336"/>
              </p:ext>
            </p:extLst>
          </p:nvPr>
        </p:nvGraphicFramePr>
        <p:xfrm>
          <a:off x="423746" y="5369763"/>
          <a:ext cx="9881056" cy="446469"/>
        </p:xfrm>
        <a:graphic>
          <a:graphicData uri="http://schemas.openxmlformats.org/drawingml/2006/table">
            <a:tbl>
              <a:tblPr firstRow="1" firstCol="1" bandRow="1">
                <a:tableStyleId>{5C22544A-7EE6-4342-B048-85BDC9FD1C3A}</a:tableStyleId>
              </a:tblPr>
              <a:tblGrid>
                <a:gridCol w="1298371">
                  <a:extLst>
                    <a:ext uri="{9D8B030D-6E8A-4147-A177-3AD203B41FA5}">
                      <a16:colId xmlns:a16="http://schemas.microsoft.com/office/drawing/2014/main" val="1135801334"/>
                    </a:ext>
                  </a:extLst>
                </a:gridCol>
                <a:gridCol w="5336605">
                  <a:extLst>
                    <a:ext uri="{9D8B030D-6E8A-4147-A177-3AD203B41FA5}">
                      <a16:colId xmlns:a16="http://schemas.microsoft.com/office/drawing/2014/main" val="2568797687"/>
                    </a:ext>
                  </a:extLst>
                </a:gridCol>
                <a:gridCol w="3246080">
                  <a:extLst>
                    <a:ext uri="{9D8B030D-6E8A-4147-A177-3AD203B41FA5}">
                      <a16:colId xmlns:a16="http://schemas.microsoft.com/office/drawing/2014/main" val="3604452342"/>
                    </a:ext>
                  </a:extLst>
                </a:gridCol>
              </a:tblGrid>
              <a:tr h="294945">
                <a:tc>
                  <a:txBody>
                    <a:bodyPr/>
                    <a:lstStyle/>
                    <a:p>
                      <a:pPr marL="0" algn="l" defTabSz="457200" rtl="0" eaLnBrk="1" latinLnBrk="0" hangingPunct="1">
                        <a:lnSpc>
                          <a:spcPct val="107000"/>
                        </a:lnSpc>
                        <a:spcAft>
                          <a:spcPts val="0"/>
                        </a:spcAft>
                      </a:pPr>
                      <a:r>
                        <a:rPr lang="en-GB" sz="1400" b="1" kern="1200">
                          <a:solidFill>
                            <a:schemeClr val="lt1"/>
                          </a:solidFill>
                          <a:effectLst/>
                          <a:latin typeface="+mn-lt"/>
                          <a:ea typeface="+mn-ea"/>
                          <a:cs typeface="+mn-cs"/>
                        </a:rPr>
                        <a:t>Y.Suppl.42 (Y.4100 series)</a:t>
                      </a:r>
                      <a:endParaRPr lang="fr-FR" sz="14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GB" sz="1200" b="1" kern="1200" dirty="0">
                          <a:solidFill>
                            <a:schemeClr val="tx1"/>
                          </a:solidFill>
                          <a:effectLst/>
                          <a:latin typeface="+mn-lt"/>
                          <a:ea typeface="+mn-ea"/>
                          <a:cs typeface="+mn-cs"/>
                        </a:rPr>
                        <a:t>Use cases of User-Centric work Space (UCS) service</a:t>
                      </a:r>
                      <a:endParaRPr lang="fr-FR" sz="1200" b="1" kern="1200" dirty="0">
                        <a:solidFill>
                          <a:schemeClr val="tx1"/>
                        </a:solidFill>
                        <a:effectLst/>
                        <a:latin typeface="+mn-lt"/>
                        <a:ea typeface="+mn-ea"/>
                        <a:cs typeface="+mn-cs"/>
                      </a:endParaRPr>
                    </a:p>
                  </a:txBody>
                  <a:tcPr marL="68580" marR="68580" marT="0" marB="0">
                    <a:solidFill>
                      <a:srgbClr val="E9EDF4"/>
                    </a:solidFill>
                  </a:tcPr>
                </a:tc>
                <a:tc>
                  <a:txBody>
                    <a:bodyPr/>
                    <a:lstStyle/>
                    <a:p>
                      <a:pPr marL="0" algn="l" defTabSz="457200" rtl="0" eaLnBrk="1" latinLnBrk="0" hangingPunct="1">
                        <a:lnSpc>
                          <a:spcPct val="107000"/>
                        </a:lnSpc>
                        <a:spcAft>
                          <a:spcPts val="0"/>
                        </a:spcAft>
                      </a:pPr>
                      <a:r>
                        <a:rPr lang="en-US" sz="1200" b="1" kern="1200" dirty="0">
                          <a:solidFill>
                            <a:schemeClr val="tx1"/>
                          </a:solidFill>
                          <a:effectLst/>
                          <a:latin typeface="+mn-lt"/>
                          <a:ea typeface="+mn-ea"/>
                          <a:cs typeface="+mn-cs"/>
                        </a:rPr>
                        <a:t>2016</a:t>
                      </a:r>
                      <a:endParaRPr lang="fr-FR" sz="1200" b="1" kern="1200" dirty="0">
                        <a:solidFill>
                          <a:schemeClr val="tx1"/>
                        </a:solidFill>
                        <a:effectLst/>
                        <a:latin typeface="+mn-lt"/>
                        <a:ea typeface="+mn-ea"/>
                        <a:cs typeface="+mn-cs"/>
                      </a:endParaRPr>
                    </a:p>
                  </a:txBody>
                  <a:tcPr marL="68580" marR="68580" marT="0" marB="0">
                    <a:solidFill>
                      <a:srgbClr val="E9EDF4"/>
                    </a:solidFill>
                  </a:tcPr>
                </a:tc>
                <a:extLst>
                  <a:ext uri="{0D108BD9-81ED-4DB2-BD59-A6C34878D82A}">
                    <a16:rowId xmlns:a16="http://schemas.microsoft.com/office/drawing/2014/main" val="800855741"/>
                  </a:ext>
                </a:extLst>
              </a:tr>
            </a:tbl>
          </a:graphicData>
        </a:graphic>
      </p:graphicFrame>
    </p:spTree>
    <p:extLst>
      <p:ext uri="{BB962C8B-B14F-4D97-AF65-F5344CB8AC3E}">
        <p14:creationId xmlns:p14="http://schemas.microsoft.com/office/powerpoint/2010/main" val="650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93DCE-61CC-4F97-868D-519C65708294}"/>
              </a:ext>
            </a:extLst>
          </p:cNvPr>
          <p:cNvSpPr>
            <a:spLocks noGrp="1"/>
          </p:cNvSpPr>
          <p:nvPr>
            <p:ph type="title"/>
          </p:nvPr>
        </p:nvSpPr>
        <p:spPr>
          <a:xfrm>
            <a:off x="304800" y="361205"/>
            <a:ext cx="11582400" cy="588748"/>
          </a:xfrm>
        </p:spPr>
        <p:txBody>
          <a:bodyPr>
            <a:noAutofit/>
          </a:bodyPr>
          <a:lstStyle/>
          <a:p>
            <a:pPr algn="l"/>
            <a:r>
              <a:rPr lang="en-US" sz="2400" dirty="0">
                <a:latin typeface="Segoe UI" panose="020B0502040204020203" pitchFamily="34" charset="0"/>
                <a:ea typeface="Segoe UI" panose="020B0502040204020203" pitchFamily="34" charset="0"/>
                <a:cs typeface="Segoe UI" panose="020B0502040204020203" pitchFamily="34" charset="0"/>
              </a:rPr>
              <a:t>Q2/20 activities </a:t>
            </a:r>
            <a:br>
              <a:rPr lang="en-US" sz="2400" dirty="0">
                <a:latin typeface="Segoe UI" panose="020B0502040204020203" pitchFamily="34" charset="0"/>
                <a:ea typeface="Segoe UI" panose="020B0502040204020203" pitchFamily="34" charset="0"/>
                <a:cs typeface="Segoe UI" panose="020B0502040204020203" pitchFamily="34" charset="0"/>
              </a:rPr>
            </a:b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14">
            <a:extLst>
              <a:ext uri="{FF2B5EF4-FFF2-40B4-BE49-F238E27FC236}">
                <a16:creationId xmlns:a16="http://schemas.microsoft.com/office/drawing/2014/main" id="{1CE057F0-BECC-42AF-A42D-3C7A4ED4D012}"/>
              </a:ext>
            </a:extLst>
          </p:cNvPr>
          <p:cNvSpPr/>
          <p:nvPr/>
        </p:nvSpPr>
        <p:spPr>
          <a:xfrm>
            <a:off x="409821" y="926334"/>
            <a:ext cx="4789336"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Ongoing WIs – 1/2</a:t>
            </a:r>
          </a:p>
        </p:txBody>
      </p:sp>
      <p:graphicFrame>
        <p:nvGraphicFramePr>
          <p:cNvPr id="9" name="Tableau 8">
            <a:extLst>
              <a:ext uri="{FF2B5EF4-FFF2-40B4-BE49-F238E27FC236}">
                <a16:creationId xmlns:a16="http://schemas.microsoft.com/office/drawing/2014/main" id="{F3F3AEA2-6781-4CD5-AC62-E51059B2AB70}"/>
              </a:ext>
            </a:extLst>
          </p:cNvPr>
          <p:cNvGraphicFramePr>
            <a:graphicFrameLocks noGrp="1"/>
          </p:cNvGraphicFramePr>
          <p:nvPr>
            <p:extLst>
              <p:ext uri="{D42A27DB-BD31-4B8C-83A1-F6EECF244321}">
                <p14:modId xmlns:p14="http://schemas.microsoft.com/office/powerpoint/2010/main" val="1323357459"/>
              </p:ext>
            </p:extLst>
          </p:nvPr>
        </p:nvGraphicFramePr>
        <p:xfrm>
          <a:off x="409822" y="1515083"/>
          <a:ext cx="9893906" cy="5158739"/>
        </p:xfrm>
        <a:graphic>
          <a:graphicData uri="http://schemas.openxmlformats.org/drawingml/2006/table">
            <a:tbl>
              <a:tblPr firstRow="1" firstCol="1" bandRow="1">
                <a:tableStyleId>{5C22544A-7EE6-4342-B048-85BDC9FD1C3A}</a:tableStyleId>
              </a:tblPr>
              <a:tblGrid>
                <a:gridCol w="1729443">
                  <a:extLst>
                    <a:ext uri="{9D8B030D-6E8A-4147-A177-3AD203B41FA5}">
                      <a16:colId xmlns:a16="http://schemas.microsoft.com/office/drawing/2014/main" val="531114784"/>
                    </a:ext>
                  </a:extLst>
                </a:gridCol>
                <a:gridCol w="6514081">
                  <a:extLst>
                    <a:ext uri="{9D8B030D-6E8A-4147-A177-3AD203B41FA5}">
                      <a16:colId xmlns:a16="http://schemas.microsoft.com/office/drawing/2014/main" val="1029826248"/>
                    </a:ext>
                  </a:extLst>
                </a:gridCol>
                <a:gridCol w="1650382">
                  <a:extLst>
                    <a:ext uri="{9D8B030D-6E8A-4147-A177-3AD203B41FA5}">
                      <a16:colId xmlns:a16="http://schemas.microsoft.com/office/drawing/2014/main" val="1367869944"/>
                    </a:ext>
                  </a:extLst>
                </a:gridCol>
              </a:tblGrid>
              <a:tr h="617925">
                <a:tc>
                  <a:txBody>
                    <a:bodyPr/>
                    <a:lstStyle/>
                    <a:p>
                      <a:pPr marL="71755" marR="71755" algn="ctr">
                        <a:lnSpc>
                          <a:spcPct val="107000"/>
                        </a:lnSpc>
                        <a:spcBef>
                          <a:spcPts val="200"/>
                        </a:spcBef>
                        <a:spcAft>
                          <a:spcPts val="200"/>
                        </a:spcAft>
                      </a:pPr>
                      <a:r>
                        <a:rPr lang="en-GB" sz="1200" dirty="0">
                          <a:effectLst/>
                        </a:rPr>
                        <a:t>Work item</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71755" marR="71755" algn="ctr">
                        <a:lnSpc>
                          <a:spcPct val="107000"/>
                        </a:lnSpc>
                        <a:spcBef>
                          <a:spcPts val="200"/>
                        </a:spcBef>
                        <a:spcAft>
                          <a:spcPts val="200"/>
                        </a:spcAft>
                      </a:pPr>
                      <a:r>
                        <a:rPr lang="en-GB" sz="1200" dirty="0">
                          <a:effectLst/>
                        </a:rPr>
                        <a:t>Title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71755" marR="71755" algn="ctr">
                        <a:lnSpc>
                          <a:spcPct val="107000"/>
                        </a:lnSpc>
                        <a:spcBef>
                          <a:spcPts val="200"/>
                        </a:spcBef>
                        <a:spcAft>
                          <a:spcPts val="200"/>
                        </a:spcAft>
                      </a:pPr>
                      <a:r>
                        <a:rPr lang="en-GB" sz="1200" dirty="0">
                          <a:effectLst/>
                        </a:rPr>
                        <a:t>Target date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94374489"/>
                  </a:ext>
                </a:extLst>
              </a:tr>
              <a:tr h="382766">
                <a:tc>
                  <a:txBody>
                    <a:bodyPr/>
                    <a:lstStyle/>
                    <a:p>
                      <a:pPr algn="just">
                        <a:lnSpc>
                          <a:spcPct val="107000"/>
                        </a:lnSpc>
                        <a:spcBef>
                          <a:spcPts val="600"/>
                        </a:spcBef>
                        <a:spcAft>
                          <a:spcPts val="200"/>
                        </a:spcAft>
                      </a:pPr>
                      <a:r>
                        <a:rPr lang="en-GB" sz="1200">
                          <a:effectLst/>
                        </a:rPr>
                        <a:t>Y.IoT-AC-Reqts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effectLst/>
                        </a:rPr>
                        <a:t>R</a:t>
                      </a:r>
                      <a:r>
                        <a:rPr lang="en-US" sz="1200" b="1" dirty="0" err="1">
                          <a:effectLst/>
                        </a:rPr>
                        <a:t>equirements</a:t>
                      </a:r>
                      <a:r>
                        <a:rPr lang="en-US" sz="1200" b="1" dirty="0">
                          <a:effectLst/>
                        </a:rPr>
                        <a:t> </a:t>
                      </a:r>
                      <a:r>
                        <a:rPr lang="en-GB" sz="1200" b="1" dirty="0">
                          <a:effectLst/>
                        </a:rPr>
                        <a:t>for accounting and charging </a:t>
                      </a:r>
                      <a:r>
                        <a:rPr lang="en-US" sz="1200" b="1" dirty="0">
                          <a:effectLst/>
                        </a:rPr>
                        <a:t>capabilities of the </a:t>
                      </a:r>
                      <a:r>
                        <a:rPr lang="en-GB" sz="1200" b="1" dirty="0">
                          <a:effectLst/>
                        </a:rPr>
                        <a:t>Internet of Things </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Jan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519234217"/>
                  </a:ext>
                </a:extLst>
              </a:tr>
              <a:tr h="725494">
                <a:tc>
                  <a:txBody>
                    <a:bodyPr/>
                    <a:lstStyle/>
                    <a:p>
                      <a:pPr>
                        <a:lnSpc>
                          <a:spcPct val="107000"/>
                        </a:lnSpc>
                        <a:spcBef>
                          <a:spcPts val="600"/>
                        </a:spcBef>
                        <a:spcAft>
                          <a:spcPts val="200"/>
                        </a:spcAft>
                      </a:pPr>
                      <a:r>
                        <a:rPr lang="en-GB" sz="1200">
                          <a:effectLst/>
                        </a:rPr>
                        <a:t>Y.AERS-reqts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effectLst/>
                        </a:rPr>
                        <a:t>Requirements and capability framework for IoT-based automotive emergency response system</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Jan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020638972"/>
                  </a:ext>
                </a:extLst>
              </a:tr>
              <a:tr h="382766">
                <a:tc>
                  <a:txBody>
                    <a:bodyPr/>
                    <a:lstStyle/>
                    <a:p>
                      <a:pPr>
                        <a:lnSpc>
                          <a:spcPct val="107000"/>
                        </a:lnSpc>
                        <a:spcBef>
                          <a:spcPts val="600"/>
                        </a:spcBef>
                        <a:spcAft>
                          <a:spcPts val="200"/>
                        </a:spcAft>
                      </a:pPr>
                      <a:r>
                        <a:rPr lang="en-US" sz="1200">
                          <a:effectLst/>
                        </a:rPr>
                        <a:t>Y.IoT-Retail-Reqts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effectLst/>
                        </a:rPr>
                        <a:t>Requirements and reference model of IoT applications for smart retail stores</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May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705291841"/>
                  </a:ext>
                </a:extLst>
              </a:tr>
              <a:tr h="725494">
                <a:tc>
                  <a:txBody>
                    <a:bodyPr/>
                    <a:lstStyle/>
                    <a:p>
                      <a:pPr algn="just">
                        <a:lnSpc>
                          <a:spcPct val="107000"/>
                        </a:lnSpc>
                        <a:spcBef>
                          <a:spcPts val="600"/>
                        </a:spcBef>
                        <a:spcAft>
                          <a:spcPts val="200"/>
                        </a:spcAft>
                      </a:pPr>
                      <a:r>
                        <a:rPr lang="en-GB" sz="1200">
                          <a:effectLst/>
                        </a:rPr>
                        <a:t>Y.IoT-GP-Reqts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effectLst/>
                        </a:rPr>
                        <a:t>Requirements for an IoT enabled network to support applications for global processes of the earth</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May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035578776"/>
                  </a:ext>
                </a:extLst>
              </a:tr>
              <a:tr h="382766">
                <a:tc>
                  <a:txBody>
                    <a:bodyPr/>
                    <a:lstStyle/>
                    <a:p>
                      <a:pPr algn="just">
                        <a:lnSpc>
                          <a:spcPct val="107000"/>
                        </a:lnSpc>
                        <a:spcBef>
                          <a:spcPts val="600"/>
                        </a:spcBef>
                        <a:spcAft>
                          <a:spcPts val="200"/>
                        </a:spcAft>
                      </a:pPr>
                      <a:r>
                        <a:rPr lang="en-GB" sz="1200">
                          <a:effectLst/>
                        </a:rPr>
                        <a:t>Y.SmartMan-IIoT-overview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a:effectLst/>
                        </a:rPr>
                        <a:t>Overview of smart manufacturing in the context of Industrial Internet of Things </a:t>
                      </a:r>
                      <a:endParaRPr lang="fr-FR"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May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580171713"/>
                  </a:ext>
                </a:extLst>
              </a:tr>
              <a:tr h="382766">
                <a:tc>
                  <a:txBody>
                    <a:bodyPr/>
                    <a:lstStyle/>
                    <a:p>
                      <a:pPr algn="just">
                        <a:lnSpc>
                          <a:spcPct val="107000"/>
                        </a:lnSpc>
                        <a:spcBef>
                          <a:spcPts val="600"/>
                        </a:spcBef>
                        <a:spcAft>
                          <a:spcPts val="200"/>
                        </a:spcAft>
                      </a:pPr>
                      <a:r>
                        <a:rPr lang="en-GB" sz="1200">
                          <a:effectLst/>
                        </a:rPr>
                        <a:t>Y.IoT-things-description-reqts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a:effectLst/>
                        </a:rPr>
                        <a:t>Requirements of things description in the Internet of Things  </a:t>
                      </a:r>
                      <a:endParaRPr lang="fr-FR"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Q4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610011958"/>
                  </a:ext>
                </a:extLst>
              </a:tr>
              <a:tr h="382766">
                <a:tc>
                  <a:txBody>
                    <a:bodyPr/>
                    <a:lstStyle/>
                    <a:p>
                      <a:pPr algn="just">
                        <a:lnSpc>
                          <a:spcPct val="107000"/>
                        </a:lnSpc>
                        <a:spcBef>
                          <a:spcPts val="600"/>
                        </a:spcBef>
                        <a:spcAft>
                          <a:spcPts val="200"/>
                        </a:spcAft>
                      </a:pPr>
                      <a:r>
                        <a:rPr lang="en-GB" sz="1200">
                          <a:effectLst/>
                        </a:rPr>
                        <a:t>Y.IoT-ITS-framework</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a:effectLst/>
                        </a:rPr>
                        <a:t>Framework of  Cooperative Intelligent Transport Systems based on the Internet of Things</a:t>
                      </a:r>
                      <a:endParaRPr lang="fr-FR"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Q4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616638448"/>
                  </a:ext>
                </a:extLst>
              </a:tr>
              <a:tr h="382766">
                <a:tc>
                  <a:txBody>
                    <a:bodyPr/>
                    <a:lstStyle/>
                    <a:p>
                      <a:pPr>
                        <a:lnSpc>
                          <a:spcPct val="107000"/>
                        </a:lnSpc>
                        <a:spcBef>
                          <a:spcPts val="600"/>
                        </a:spcBef>
                        <a:spcAft>
                          <a:spcPts val="200"/>
                        </a:spcAft>
                      </a:pPr>
                      <a:r>
                        <a:rPr lang="en-US" sz="1200">
                          <a:effectLst/>
                        </a:rPr>
                        <a:t>Supp. Y.IoT-Use-Cases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US" sz="1200" b="1">
                          <a:effectLst/>
                        </a:rPr>
                        <a:t>IoT Use Cases</a:t>
                      </a:r>
                      <a:endParaRPr lang="fr-FR"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Q4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797808776"/>
                  </a:ext>
                </a:extLst>
              </a:tr>
              <a:tr h="382766">
                <a:tc>
                  <a:txBody>
                    <a:bodyPr/>
                    <a:lstStyle/>
                    <a:p>
                      <a:pPr>
                        <a:lnSpc>
                          <a:spcPct val="107000"/>
                        </a:lnSpc>
                        <a:spcBef>
                          <a:spcPts val="600"/>
                        </a:spcBef>
                        <a:spcAft>
                          <a:spcPts val="200"/>
                        </a:spcAft>
                      </a:pPr>
                      <a:r>
                        <a:rPr lang="en-US" sz="1200">
                          <a:effectLst/>
                        </a:rPr>
                        <a:t>Y.WPT-usecase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US" sz="1200" b="1">
                          <a:effectLst/>
                        </a:rPr>
                        <a:t>Use cases of Wireless Power Transfer Application Service</a:t>
                      </a:r>
                      <a:endParaRPr lang="fr-FR"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Q4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581357375"/>
                  </a:ext>
                </a:extLst>
              </a:tr>
              <a:tr h="382766">
                <a:tc>
                  <a:txBody>
                    <a:bodyPr/>
                    <a:lstStyle/>
                    <a:p>
                      <a:pPr>
                        <a:lnSpc>
                          <a:spcPct val="107000"/>
                        </a:lnSpc>
                        <a:spcBef>
                          <a:spcPts val="600"/>
                        </a:spcBef>
                        <a:spcAft>
                          <a:spcPts val="200"/>
                        </a:spcAft>
                      </a:pPr>
                      <a:r>
                        <a:rPr lang="en-US" sz="1200">
                          <a:effectLst/>
                        </a:rPr>
                        <a:t>Y.Accessibility-IoT</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a:effectLst/>
                        </a:rPr>
                        <a:t>Accessibility requirements for the Internet of things applications and services</a:t>
                      </a:r>
                      <a:endParaRPr lang="fr-FR"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effectLst/>
                        </a:rPr>
                        <a:t>Q4 2018</a:t>
                      </a:r>
                      <a:endPar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379441999"/>
                  </a:ext>
                </a:extLst>
              </a:tr>
            </a:tbl>
          </a:graphicData>
        </a:graphic>
      </p:graphicFrame>
    </p:spTree>
    <p:extLst>
      <p:ext uri="{BB962C8B-B14F-4D97-AF65-F5344CB8AC3E}">
        <p14:creationId xmlns:p14="http://schemas.microsoft.com/office/powerpoint/2010/main" val="209220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B93DCE-61CC-4F97-868D-519C65708294}"/>
              </a:ext>
            </a:extLst>
          </p:cNvPr>
          <p:cNvSpPr>
            <a:spLocks noGrp="1"/>
          </p:cNvSpPr>
          <p:nvPr>
            <p:ph type="title"/>
          </p:nvPr>
        </p:nvSpPr>
        <p:spPr>
          <a:xfrm>
            <a:off x="304800" y="361205"/>
            <a:ext cx="11582400" cy="588748"/>
          </a:xfrm>
        </p:spPr>
        <p:txBody>
          <a:bodyPr>
            <a:noAutofit/>
          </a:bodyPr>
          <a:lstStyle/>
          <a:p>
            <a:pPr algn="l"/>
            <a:r>
              <a:rPr lang="en-US" sz="2400" dirty="0">
                <a:latin typeface="Segoe UI" panose="020B0502040204020203" pitchFamily="34" charset="0"/>
                <a:ea typeface="Segoe UI" panose="020B0502040204020203" pitchFamily="34" charset="0"/>
                <a:cs typeface="Segoe UI" panose="020B0502040204020203" pitchFamily="34" charset="0"/>
              </a:rPr>
              <a:t>Q2/20 activities </a:t>
            </a:r>
            <a:br>
              <a:rPr lang="en-US" sz="2400" dirty="0">
                <a:latin typeface="Segoe UI" panose="020B0502040204020203" pitchFamily="34" charset="0"/>
                <a:ea typeface="Segoe UI" panose="020B0502040204020203" pitchFamily="34" charset="0"/>
                <a:cs typeface="Segoe UI" panose="020B0502040204020203" pitchFamily="34" charset="0"/>
              </a:rPr>
            </a:b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14">
            <a:extLst>
              <a:ext uri="{FF2B5EF4-FFF2-40B4-BE49-F238E27FC236}">
                <a16:creationId xmlns:a16="http://schemas.microsoft.com/office/drawing/2014/main" id="{1CE057F0-BECC-42AF-A42D-3C7A4ED4D012}"/>
              </a:ext>
            </a:extLst>
          </p:cNvPr>
          <p:cNvSpPr/>
          <p:nvPr/>
        </p:nvSpPr>
        <p:spPr>
          <a:xfrm>
            <a:off x="409821" y="926334"/>
            <a:ext cx="4789336"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Segoe UI" panose="020B0502040204020203" pitchFamily="34" charset="0"/>
                <a:ea typeface="Segoe UI" panose="020B0502040204020203" pitchFamily="34" charset="0"/>
                <a:cs typeface="Segoe UI" panose="020B0502040204020203" pitchFamily="34" charset="0"/>
              </a:rPr>
              <a:t>Ongoing WIs – 2/2</a:t>
            </a:r>
          </a:p>
        </p:txBody>
      </p:sp>
      <p:graphicFrame>
        <p:nvGraphicFramePr>
          <p:cNvPr id="9" name="Tableau 8">
            <a:extLst>
              <a:ext uri="{FF2B5EF4-FFF2-40B4-BE49-F238E27FC236}">
                <a16:creationId xmlns:a16="http://schemas.microsoft.com/office/drawing/2014/main" id="{F3F3AEA2-6781-4CD5-AC62-E51059B2AB70}"/>
              </a:ext>
            </a:extLst>
          </p:cNvPr>
          <p:cNvGraphicFramePr>
            <a:graphicFrameLocks noGrp="1"/>
          </p:cNvGraphicFramePr>
          <p:nvPr>
            <p:extLst>
              <p:ext uri="{D42A27DB-BD31-4B8C-83A1-F6EECF244321}">
                <p14:modId xmlns:p14="http://schemas.microsoft.com/office/powerpoint/2010/main" val="1681177429"/>
              </p:ext>
            </p:extLst>
          </p:nvPr>
        </p:nvGraphicFramePr>
        <p:xfrm>
          <a:off x="409821" y="1515081"/>
          <a:ext cx="9481311" cy="5131048"/>
        </p:xfrm>
        <a:graphic>
          <a:graphicData uri="http://schemas.openxmlformats.org/drawingml/2006/table">
            <a:tbl>
              <a:tblPr firstRow="1" firstCol="1" bandRow="1">
                <a:tableStyleId>{5C22544A-7EE6-4342-B048-85BDC9FD1C3A}</a:tableStyleId>
              </a:tblPr>
              <a:tblGrid>
                <a:gridCol w="2030352">
                  <a:extLst>
                    <a:ext uri="{9D8B030D-6E8A-4147-A177-3AD203B41FA5}">
                      <a16:colId xmlns:a16="http://schemas.microsoft.com/office/drawing/2014/main" val="531114784"/>
                    </a:ext>
                  </a:extLst>
                </a:gridCol>
                <a:gridCol w="5949119">
                  <a:extLst>
                    <a:ext uri="{9D8B030D-6E8A-4147-A177-3AD203B41FA5}">
                      <a16:colId xmlns:a16="http://schemas.microsoft.com/office/drawing/2014/main" val="1029826248"/>
                    </a:ext>
                  </a:extLst>
                </a:gridCol>
                <a:gridCol w="1501840">
                  <a:extLst>
                    <a:ext uri="{9D8B030D-6E8A-4147-A177-3AD203B41FA5}">
                      <a16:colId xmlns:a16="http://schemas.microsoft.com/office/drawing/2014/main" val="1367869944"/>
                    </a:ext>
                  </a:extLst>
                </a:gridCol>
              </a:tblGrid>
              <a:tr h="427944">
                <a:tc>
                  <a:txBody>
                    <a:bodyPr/>
                    <a:lstStyle/>
                    <a:p>
                      <a:pPr marL="71755" marR="71755" algn="ctr">
                        <a:lnSpc>
                          <a:spcPct val="107000"/>
                        </a:lnSpc>
                        <a:spcBef>
                          <a:spcPts val="200"/>
                        </a:spcBef>
                        <a:spcAft>
                          <a:spcPts val="200"/>
                        </a:spcAft>
                      </a:pPr>
                      <a:r>
                        <a:rPr lang="en-GB" sz="1200" dirty="0">
                          <a:solidFill>
                            <a:schemeClr val="bg1"/>
                          </a:solidFill>
                          <a:effectLst/>
                          <a:latin typeface="+mn-lt"/>
                        </a:rPr>
                        <a:t>Work item</a:t>
                      </a:r>
                      <a:endParaRPr lang="fr-FR" sz="1200" dirty="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nchor="ctr"/>
                </a:tc>
                <a:tc>
                  <a:txBody>
                    <a:bodyPr/>
                    <a:lstStyle/>
                    <a:p>
                      <a:pPr marL="71755" marR="71755" algn="ctr">
                        <a:lnSpc>
                          <a:spcPct val="107000"/>
                        </a:lnSpc>
                        <a:spcBef>
                          <a:spcPts val="200"/>
                        </a:spcBef>
                        <a:spcAft>
                          <a:spcPts val="200"/>
                        </a:spcAft>
                      </a:pPr>
                      <a:r>
                        <a:rPr lang="en-GB" sz="1200" dirty="0">
                          <a:solidFill>
                            <a:schemeClr val="bg1"/>
                          </a:solidFill>
                          <a:effectLst/>
                          <a:latin typeface="+mn-lt"/>
                        </a:rPr>
                        <a:t>Title</a:t>
                      </a:r>
                      <a:endParaRPr lang="fr-FR" sz="1200" dirty="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nchor="ctr"/>
                </a:tc>
                <a:tc>
                  <a:txBody>
                    <a:bodyPr/>
                    <a:lstStyle/>
                    <a:p>
                      <a:pPr marL="71755" marR="71755" algn="ctr">
                        <a:lnSpc>
                          <a:spcPct val="107000"/>
                        </a:lnSpc>
                        <a:spcBef>
                          <a:spcPts val="200"/>
                        </a:spcBef>
                        <a:spcAft>
                          <a:spcPts val="200"/>
                        </a:spcAft>
                      </a:pPr>
                      <a:r>
                        <a:rPr lang="en-GB" sz="1200" dirty="0">
                          <a:solidFill>
                            <a:schemeClr val="bg1"/>
                          </a:solidFill>
                          <a:effectLst/>
                          <a:latin typeface="+mn-lt"/>
                        </a:rPr>
                        <a:t>Target date</a:t>
                      </a:r>
                      <a:endParaRPr lang="fr-FR" sz="1200" dirty="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19234217"/>
                  </a:ext>
                </a:extLst>
              </a:tr>
              <a:tr h="811124">
                <a:tc>
                  <a:txBody>
                    <a:bodyPr/>
                    <a:lstStyle/>
                    <a:p>
                      <a:pPr>
                        <a:lnSpc>
                          <a:spcPct val="107000"/>
                        </a:lnSpc>
                        <a:spcBef>
                          <a:spcPts val="600"/>
                        </a:spcBef>
                        <a:spcAft>
                          <a:spcPts val="200"/>
                        </a:spcAft>
                      </a:pPr>
                      <a:r>
                        <a:rPr lang="en-US" sz="1200" dirty="0">
                          <a:solidFill>
                            <a:schemeClr val="bg1"/>
                          </a:solidFill>
                          <a:effectLst/>
                          <a:latin typeface="+mn-lt"/>
                          <a:ea typeface="Times New Roman" panose="02020603050405020304" pitchFamily="18" charset="0"/>
                          <a:cs typeface="Times New Roman" panose="02020603050405020304" pitchFamily="18" charset="0"/>
                        </a:rPr>
                        <a:t>Y.SEM</a:t>
                      </a:r>
                      <a:endParaRPr lang="fr-FR" sz="1200" dirty="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Requirements and capability framework of Smart Environmental Monitoring </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Q4 2018</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020638972"/>
                  </a:ext>
                </a:extLst>
              </a:tr>
              <a:tr h="427944">
                <a:tc>
                  <a:txBody>
                    <a:bodyPr/>
                    <a:lstStyle/>
                    <a:p>
                      <a:pPr algn="just">
                        <a:lnSpc>
                          <a:spcPct val="107000"/>
                        </a:lnSpc>
                        <a:spcBef>
                          <a:spcPts val="600"/>
                        </a:spcBef>
                        <a:spcAft>
                          <a:spcPts val="200"/>
                        </a:spcAft>
                      </a:pPr>
                      <a:r>
                        <a:rPr lang="en-GB" sz="1200">
                          <a:solidFill>
                            <a:schemeClr val="bg1"/>
                          </a:solidFill>
                          <a:effectLst/>
                          <a:latin typeface="+mn-lt"/>
                          <a:ea typeface="Times New Roman" panose="02020603050405020304" pitchFamily="18" charset="0"/>
                          <a:cs typeface="Times New Roman" panose="02020603050405020304" pitchFamily="18" charset="0"/>
                        </a:rPr>
                        <a:t>Y.IoT-ITS-framework</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Framework of  Cooperative Intelligent Transport Systems based on the Internet of Things</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Q4 2018 (TBC)</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705291841"/>
                  </a:ext>
                </a:extLst>
              </a:tr>
              <a:tr h="811124">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Y.SRC</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Requirements for deployment of smart services in rural communities</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Q4 2018 (TBC)</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035578776"/>
                  </a:ext>
                </a:extLst>
              </a:tr>
              <a:tr h="427944">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Y.smartport</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Requirements of smart management of supply services in smart port</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Q4 2018 (TBC)</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580171713"/>
                  </a:ext>
                </a:extLst>
              </a:tr>
              <a:tr h="449256">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Y.IoT-NCM-Reqts</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dirty="0">
                          <a:solidFill>
                            <a:schemeClr val="tx1"/>
                          </a:solidFill>
                          <a:effectLst/>
                          <a:latin typeface="+mn-lt"/>
                          <a:ea typeface="Malgun Gothic" panose="020B0503020000020004" pitchFamily="34" charset="-127"/>
                          <a:cs typeface="Times New Roman" panose="02020603050405020304" pitchFamily="18" charset="0"/>
                        </a:rPr>
                        <a:t>Requirements and capabilities of network connectivity management in the Internet of Things</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Q1 2019</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610011958"/>
                  </a:ext>
                </a:extLst>
              </a:tr>
              <a:tr h="449256">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Y.IoT-UAS-Reqts</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a:solidFill>
                            <a:schemeClr val="tx1"/>
                          </a:solidFill>
                          <a:effectLst/>
                          <a:latin typeface="+mn-lt"/>
                          <a:ea typeface="Malgun Gothic" panose="020B0503020000020004" pitchFamily="34" charset="-127"/>
                          <a:cs typeface="Times New Roman" panose="02020603050405020304" pitchFamily="18" charset="0"/>
                        </a:rPr>
                        <a:t>Use cases, requirements and capabilities of unmanned aircraft systems for Internet of Things</a:t>
                      </a:r>
                      <a:endParaRPr lang="fr-FR" sz="1200" b="1">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Q1 2019</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616638448"/>
                  </a:ext>
                </a:extLst>
              </a:tr>
              <a:tr h="427944">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Y.UCS-reqts</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GB" sz="1200" b="1">
                          <a:solidFill>
                            <a:schemeClr val="tx1"/>
                          </a:solidFill>
                          <a:effectLst/>
                          <a:latin typeface="+mn-lt"/>
                          <a:ea typeface="Malgun Gothic" panose="020B0503020000020004" pitchFamily="34" charset="-127"/>
                          <a:cs typeface="Times New Roman" panose="02020603050405020304" pitchFamily="18" charset="0"/>
                        </a:rPr>
                        <a:t>Requirements and capabilities of user-centric work space service</a:t>
                      </a:r>
                      <a:endParaRPr lang="fr-FR" sz="1200" b="1">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Q4 2019</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797808776"/>
                  </a:ext>
                </a:extLst>
              </a:tr>
              <a:tr h="449256">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Y.SCC-Reqts</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US" sz="1200" b="1">
                          <a:solidFill>
                            <a:schemeClr val="tx1"/>
                          </a:solidFill>
                          <a:effectLst/>
                          <a:latin typeface="+mn-lt"/>
                          <a:ea typeface="Times New Roman" panose="02020603050405020304" pitchFamily="18" charset="0"/>
                          <a:cs typeface="Times New Roman" panose="02020603050405020304" pitchFamily="18" charset="0"/>
                        </a:rPr>
                        <a:t>Common requirements and capabilities of smart cities and communities from IoT and ICT perspectives</a:t>
                      </a:r>
                      <a:endParaRPr lang="fr-FR" sz="1200" b="1">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Q4 2019</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581357375"/>
                  </a:ext>
                </a:extLst>
              </a:tr>
              <a:tr h="449256">
                <a:tc>
                  <a:txBody>
                    <a:bodyPr/>
                    <a:lstStyle/>
                    <a:p>
                      <a:pPr>
                        <a:lnSpc>
                          <a:spcPct val="107000"/>
                        </a:lnSpc>
                        <a:spcBef>
                          <a:spcPts val="600"/>
                        </a:spcBef>
                        <a:spcAft>
                          <a:spcPts val="200"/>
                        </a:spcAft>
                      </a:pPr>
                      <a:r>
                        <a:rPr lang="en-US" sz="1200">
                          <a:solidFill>
                            <a:schemeClr val="bg1"/>
                          </a:solidFill>
                          <a:effectLst/>
                          <a:latin typeface="+mn-lt"/>
                          <a:ea typeface="Times New Roman" panose="02020603050405020304" pitchFamily="18" charset="0"/>
                          <a:cs typeface="Times New Roman" panose="02020603050405020304" pitchFamily="18" charset="0"/>
                        </a:rPr>
                        <a:t>Supp. Y.IoT Scenarios for Developing Countries</a:t>
                      </a:r>
                      <a:endParaRPr lang="fr-FR" sz="1200">
                        <a:solidFill>
                          <a:schemeClr val="bg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nSpc>
                          <a:spcPct val="107000"/>
                        </a:lnSpc>
                        <a:spcBef>
                          <a:spcPts val="600"/>
                        </a:spcBef>
                        <a:spcAft>
                          <a:spcPts val="600"/>
                        </a:spcAft>
                      </a:pPr>
                      <a:r>
                        <a:rPr lang="en-US" sz="1200" b="1" dirty="0">
                          <a:solidFill>
                            <a:schemeClr val="tx1"/>
                          </a:solidFill>
                          <a:effectLst/>
                          <a:latin typeface="+mn-lt"/>
                          <a:ea typeface="Times New Roman" panose="02020603050405020304" pitchFamily="18" charset="0"/>
                          <a:cs typeface="Times New Roman" panose="02020603050405020304" pitchFamily="18" charset="0"/>
                        </a:rPr>
                        <a:t>Scenarios of Implementing Internet of Things in networks of developing countries</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tc>
                  <a:txBody>
                    <a:bodyPr/>
                    <a:lstStyle/>
                    <a:p>
                      <a:pPr algn="ctr">
                        <a:lnSpc>
                          <a:spcPct val="107000"/>
                        </a:lnSpc>
                        <a:spcBef>
                          <a:spcPts val="600"/>
                        </a:spcBef>
                        <a:spcAft>
                          <a:spcPts val="0"/>
                        </a:spcAft>
                      </a:pPr>
                      <a:r>
                        <a:rPr lang="en-GB" sz="1200" b="1" dirty="0">
                          <a:solidFill>
                            <a:schemeClr val="tx1"/>
                          </a:solidFill>
                          <a:effectLst/>
                          <a:latin typeface="+mn-lt"/>
                          <a:ea typeface="Times New Roman" panose="02020603050405020304" pitchFamily="18" charset="0"/>
                          <a:cs typeface="Times New Roman" panose="02020603050405020304" pitchFamily="18" charset="0"/>
                        </a:rPr>
                        <a:t>TBD</a:t>
                      </a:r>
                      <a:endParaRPr lang="fr-FR" sz="1200" b="1" dirty="0">
                        <a:solidFill>
                          <a:schemeClr val="tx1"/>
                        </a:solidFill>
                        <a:effectLst/>
                        <a:latin typeface="+mn-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379441999"/>
                  </a:ext>
                </a:extLst>
              </a:tr>
            </a:tbl>
          </a:graphicData>
        </a:graphic>
      </p:graphicFrame>
    </p:spTree>
    <p:extLst>
      <p:ext uri="{BB962C8B-B14F-4D97-AF65-F5344CB8AC3E}">
        <p14:creationId xmlns:p14="http://schemas.microsoft.com/office/powerpoint/2010/main" val="302159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0B15904E-CEF6-4201-A113-E1B10EC774E4}"/>
              </a:ext>
            </a:extLst>
          </p:cNvPr>
          <p:cNvSpPr/>
          <p:nvPr/>
        </p:nvSpPr>
        <p:spPr>
          <a:xfrm>
            <a:off x="451819" y="949953"/>
            <a:ext cx="6997193"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Segoe UI" panose="020B0502040204020203" pitchFamily="34" charset="0"/>
                <a:ea typeface="Segoe UI" panose="020B0502040204020203" pitchFamily="34" charset="0"/>
                <a:cs typeface="Segoe UI" panose="020B0502040204020203" pitchFamily="34" charset="0"/>
              </a:rPr>
              <a:t>Proposed new WIs at the Jan 2018 Q2/20 meeting</a:t>
            </a:r>
          </a:p>
        </p:txBody>
      </p:sp>
      <p:sp>
        <p:nvSpPr>
          <p:cNvPr id="5" name="Rectangle 4">
            <a:extLst>
              <a:ext uri="{FF2B5EF4-FFF2-40B4-BE49-F238E27FC236}">
                <a16:creationId xmlns:a16="http://schemas.microsoft.com/office/drawing/2014/main" id="{F3E26968-831B-4D5B-A834-0DBFC1D595CB}"/>
              </a:ext>
            </a:extLst>
          </p:cNvPr>
          <p:cNvSpPr/>
          <p:nvPr/>
        </p:nvSpPr>
        <p:spPr>
          <a:xfrm>
            <a:off x="451821" y="1329454"/>
            <a:ext cx="10864670" cy="1200329"/>
          </a:xfrm>
          <a:prstGeom prst="rect">
            <a:avLst/>
          </a:prstGeom>
        </p:spPr>
        <p:txBody>
          <a:bodyPr wrap="square">
            <a:spAutoFit/>
          </a:bodyPr>
          <a:lstStyle/>
          <a:p>
            <a:pPr marL="285750" indent="-285750">
              <a:buFont typeface="Wingdings" panose="05000000000000000000" pitchFamily="2" charset="2"/>
              <a:buChar char="§"/>
            </a:pPr>
            <a:r>
              <a:rPr lang="en-GB" dirty="0">
                <a:solidFill>
                  <a:schemeClr val="bg1"/>
                </a:solidFill>
              </a:rPr>
              <a:t>Specific requirements and capabilities of the IoT for Business Process Management</a:t>
            </a:r>
            <a:endParaRPr lang="fr-FR" dirty="0">
              <a:solidFill>
                <a:schemeClr val="bg1"/>
              </a:solidFill>
            </a:endParaRPr>
          </a:p>
          <a:p>
            <a:pPr marL="285750" indent="-285750">
              <a:buFont typeface="Wingdings" panose="05000000000000000000" pitchFamily="2" charset="2"/>
              <a:buChar char="§"/>
            </a:pPr>
            <a:r>
              <a:rPr lang="en-US" dirty="0">
                <a:solidFill>
                  <a:schemeClr val="bg1"/>
                </a:solidFill>
              </a:rPr>
              <a:t>Use cases of Smart Cities and Communities</a:t>
            </a:r>
          </a:p>
          <a:p>
            <a:pPr marL="285750" indent="-285750">
              <a:buFont typeface="Wingdings" panose="05000000000000000000" pitchFamily="2" charset="2"/>
              <a:buChar char="§"/>
            </a:pPr>
            <a:r>
              <a:rPr lang="en-GB" dirty="0">
                <a:solidFill>
                  <a:schemeClr val="bg1"/>
                </a:solidFill>
              </a:rPr>
              <a:t>Edge computing requirements in the IoT</a:t>
            </a:r>
          </a:p>
          <a:p>
            <a:pPr marL="285750" indent="-285750">
              <a:buFont typeface="Wingdings" panose="05000000000000000000" pitchFamily="2" charset="2"/>
              <a:buChar char="§"/>
            </a:pPr>
            <a:r>
              <a:rPr lang="en-GB" dirty="0">
                <a:solidFill>
                  <a:schemeClr val="bg1"/>
                </a:solidFill>
              </a:rPr>
              <a:t>Requirements and Use cases for Universal Module of mobile IoT device</a:t>
            </a:r>
            <a:endParaRPr lang="en-US" sz="1400" b="1"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8" name="Title 1">
            <a:extLst>
              <a:ext uri="{FF2B5EF4-FFF2-40B4-BE49-F238E27FC236}">
                <a16:creationId xmlns:a16="http://schemas.microsoft.com/office/drawing/2014/main" id="{4F4F83B3-E6A6-4F7D-94A4-BEDEFC6799FB}"/>
              </a:ext>
            </a:extLst>
          </p:cNvPr>
          <p:cNvSpPr>
            <a:spLocks noGrp="1"/>
          </p:cNvSpPr>
          <p:nvPr>
            <p:ph type="title"/>
          </p:nvPr>
        </p:nvSpPr>
        <p:spPr>
          <a:xfrm>
            <a:off x="304800" y="361205"/>
            <a:ext cx="11582400" cy="588748"/>
          </a:xfrm>
        </p:spPr>
        <p:txBody>
          <a:bodyPr>
            <a:noAutofit/>
          </a:bodyPr>
          <a:lstStyle/>
          <a:p>
            <a:pPr algn="l"/>
            <a:r>
              <a:rPr lang="en-US" sz="2400" dirty="0">
                <a:latin typeface="Segoe UI" panose="020B0502040204020203" pitchFamily="34" charset="0"/>
                <a:ea typeface="Segoe UI" panose="020B0502040204020203" pitchFamily="34" charset="0"/>
                <a:cs typeface="Segoe UI" panose="020B0502040204020203" pitchFamily="34" charset="0"/>
              </a:rPr>
              <a:t>Q2/20 activities  </a:t>
            </a:r>
            <a:br>
              <a:rPr lang="en-US" sz="3000" dirty="0">
                <a:latin typeface="Segoe UI" panose="020B0502040204020203" pitchFamily="34" charset="0"/>
                <a:ea typeface="Segoe UI" panose="020B0502040204020203" pitchFamily="34" charset="0"/>
                <a:cs typeface="Segoe UI" panose="020B0502040204020203" pitchFamily="34" charset="0"/>
              </a:rPr>
            </a:b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ounded Rectangle 5">
            <a:extLst>
              <a:ext uri="{FF2B5EF4-FFF2-40B4-BE49-F238E27FC236}">
                <a16:creationId xmlns:a16="http://schemas.microsoft.com/office/drawing/2014/main" id="{4A4263C8-5FBF-4312-9682-D314C00D07B4}"/>
              </a:ext>
            </a:extLst>
          </p:cNvPr>
          <p:cNvSpPr/>
          <p:nvPr/>
        </p:nvSpPr>
        <p:spPr>
          <a:xfrm>
            <a:off x="451821" y="2662203"/>
            <a:ext cx="6997193" cy="36085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Segoe UI" panose="020B0502040204020203" pitchFamily="34" charset="0"/>
                <a:ea typeface="Segoe UI" panose="020B0502040204020203" pitchFamily="34" charset="0"/>
                <a:cs typeface="Segoe UI" panose="020B0502040204020203" pitchFamily="34" charset="0"/>
              </a:rPr>
              <a:t>Working directions (future studies) </a:t>
            </a:r>
          </a:p>
        </p:txBody>
      </p:sp>
      <p:sp>
        <p:nvSpPr>
          <p:cNvPr id="7" name="Rectangle 6">
            <a:extLst>
              <a:ext uri="{FF2B5EF4-FFF2-40B4-BE49-F238E27FC236}">
                <a16:creationId xmlns:a16="http://schemas.microsoft.com/office/drawing/2014/main" id="{410BBB88-D57B-4CC6-A170-BC20B83352FB}"/>
              </a:ext>
            </a:extLst>
          </p:cNvPr>
          <p:cNvSpPr/>
          <p:nvPr/>
        </p:nvSpPr>
        <p:spPr>
          <a:xfrm>
            <a:off x="451821" y="3059962"/>
            <a:ext cx="11346171" cy="2862322"/>
          </a:xfrm>
          <a:prstGeom prst="rect">
            <a:avLst/>
          </a:prstGeom>
        </p:spPr>
        <p:txBody>
          <a:bodyPr wrap="square">
            <a:spAutoFit/>
          </a:bodyPr>
          <a:lstStyle/>
          <a:p>
            <a:pPr marL="285750" indent="-285750">
              <a:buFont typeface="Wingdings" panose="05000000000000000000" pitchFamily="2" charset="2"/>
              <a:buChar char="§"/>
            </a:pPr>
            <a:r>
              <a:rPr lang="en-GB" dirty="0">
                <a:solidFill>
                  <a:schemeClr val="bg1"/>
                </a:solidFill>
              </a:rPr>
              <a:t>Use Cases, requirements and capabilities for (new/emerging) verticals</a:t>
            </a:r>
          </a:p>
          <a:p>
            <a:pPr marL="742950" lvl="1" indent="-285750">
              <a:buFont typeface="Wingdings" panose="05000000000000000000" pitchFamily="2" charset="2"/>
              <a:buChar char="§"/>
            </a:pPr>
            <a:r>
              <a:rPr lang="en-GB" dirty="0">
                <a:solidFill>
                  <a:schemeClr val="bg1"/>
                </a:solidFill>
              </a:rPr>
              <a:t>incl. use cases in progress (specific documents), use cases (single and cross-domain, developing countries etc.) </a:t>
            </a:r>
          </a:p>
          <a:p>
            <a:pPr marL="742950" lvl="1" indent="-285750">
              <a:buFont typeface="Wingdings" panose="05000000000000000000" pitchFamily="2" charset="2"/>
              <a:buChar char="§"/>
            </a:pPr>
            <a:r>
              <a:rPr lang="en-GB" dirty="0">
                <a:solidFill>
                  <a:schemeClr val="bg1"/>
                </a:solidFill>
              </a:rPr>
              <a:t>incl. ecosystem aspects</a:t>
            </a:r>
          </a:p>
          <a:p>
            <a:pPr marL="285750" indent="-285750">
              <a:buFont typeface="Wingdings" panose="05000000000000000000" pitchFamily="2" charset="2"/>
              <a:buChar char="§"/>
            </a:pPr>
            <a:r>
              <a:rPr lang="en-GB" dirty="0">
                <a:solidFill>
                  <a:schemeClr val="bg1"/>
                </a:solidFill>
              </a:rPr>
              <a:t>IoT transversal capabilities</a:t>
            </a:r>
          </a:p>
          <a:p>
            <a:pPr marL="742950" lvl="1" indent="-285750">
              <a:buFont typeface="Wingdings" panose="05000000000000000000" pitchFamily="2" charset="2"/>
              <a:buChar char="§"/>
            </a:pPr>
            <a:r>
              <a:rPr lang="en-GB" dirty="0">
                <a:solidFill>
                  <a:schemeClr val="bg1"/>
                </a:solidFill>
              </a:rPr>
              <a:t>See proposed new WIs at Jan2018 meeting, others</a:t>
            </a:r>
          </a:p>
          <a:p>
            <a:pPr marL="285750" indent="-285750">
              <a:buFont typeface="Wingdings" panose="05000000000000000000" pitchFamily="2" charset="2"/>
              <a:buChar char="§"/>
            </a:pPr>
            <a:r>
              <a:rPr lang="en-GB" dirty="0">
                <a:solidFill>
                  <a:schemeClr val="bg1"/>
                </a:solidFill>
              </a:rPr>
              <a:t>Technology integration from use cases, requirements and capabilities perspective</a:t>
            </a:r>
          </a:p>
          <a:p>
            <a:pPr marL="742950" lvl="1" indent="-285750">
              <a:buFont typeface="Wingdings" panose="05000000000000000000" pitchFamily="2" charset="2"/>
              <a:buChar char="§"/>
            </a:pPr>
            <a:r>
              <a:rPr lang="en-GB" dirty="0">
                <a:solidFill>
                  <a:schemeClr val="bg1"/>
                </a:solidFill>
              </a:rPr>
              <a:t>incl. verticals and IMT2020/5G (e.g. IoT virtualization), AI/ML and IoT  </a:t>
            </a:r>
          </a:p>
          <a:p>
            <a:pPr marL="285750" indent="-285750">
              <a:buFont typeface="Wingdings" panose="05000000000000000000" pitchFamily="2" charset="2"/>
              <a:buChar char="§"/>
            </a:pPr>
            <a:r>
              <a:rPr lang="en-GB" dirty="0">
                <a:solidFill>
                  <a:schemeClr val="bg1"/>
                </a:solidFill>
              </a:rPr>
              <a:t>Coordination and collaboration as appropriate</a:t>
            </a:r>
          </a:p>
          <a:p>
            <a:pPr marL="742950" lvl="1" indent="-285750">
              <a:buFont typeface="Wingdings" panose="05000000000000000000" pitchFamily="2" charset="2"/>
              <a:buChar char="§"/>
            </a:pPr>
            <a:r>
              <a:rPr lang="en-GB" dirty="0">
                <a:solidFill>
                  <a:schemeClr val="bg1"/>
                </a:solidFill>
              </a:rPr>
              <a:t>incl. with ITU-T [SG20 (WP1), SG13 and SG16, Focus Groups (DPM, ML5G)], external orgs (SDOs, Alliances, Fora), regional expert groups (SG20-RGs)    </a:t>
            </a:r>
          </a:p>
        </p:txBody>
      </p:sp>
    </p:spTree>
    <p:extLst>
      <p:ext uri="{BB962C8B-B14F-4D97-AF65-F5344CB8AC3E}">
        <p14:creationId xmlns:p14="http://schemas.microsoft.com/office/powerpoint/2010/main" val="166830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184908" y="2095173"/>
            <a:ext cx="9822184" cy="2667654"/>
          </a:xfrm>
        </p:spPr>
        <p:txBody>
          <a:bodyPr>
            <a:noAutofit/>
          </a:bodyPr>
          <a:lstStyle/>
          <a:p>
            <a:r>
              <a:rPr lang="en-US" altLang="ko-KR" sz="4000" dirty="0"/>
              <a:t>Backup slides:</a:t>
            </a:r>
            <a:br>
              <a:rPr lang="en-US" altLang="ko-KR" sz="4000" dirty="0"/>
            </a:br>
            <a:r>
              <a:rPr lang="en-US" altLang="ko-KR" sz="4000" dirty="0"/>
              <a:t>details on few Q2/20 studies</a:t>
            </a:r>
            <a:r>
              <a:rPr lang="en-US" sz="3200" dirty="0"/>
              <a:t> </a:t>
            </a:r>
            <a:br>
              <a:rPr lang="fr-FR" sz="3200" dirty="0"/>
            </a:br>
            <a:endParaRPr lang="ko-KR" altLang="en-US" sz="3200" dirty="0"/>
          </a:p>
        </p:txBody>
      </p:sp>
    </p:spTree>
    <p:extLst>
      <p:ext uri="{BB962C8B-B14F-4D97-AF65-F5344CB8AC3E}">
        <p14:creationId xmlns:p14="http://schemas.microsoft.com/office/powerpoint/2010/main" val="103632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번호 개체 틀 4">
            <a:extLst>
              <a:ext uri="{FF2B5EF4-FFF2-40B4-BE49-F238E27FC236}">
                <a16:creationId xmlns:a16="http://schemas.microsoft.com/office/drawing/2014/main" id="{626099D7-FE20-4113-9FA4-6D802C52BD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C495C7-4D73-42D8-B380-5148E4E1AEAE}" type="slidenum">
              <a:rPr lang="en-US" altLang="fr-FR" sz="1200">
                <a:solidFill>
                  <a:srgbClr val="898989"/>
                </a:solidFill>
              </a:rPr>
              <a:pPr>
                <a:spcBef>
                  <a:spcPct val="0"/>
                </a:spcBef>
                <a:buFontTx/>
                <a:buNone/>
              </a:pPr>
              <a:t>8</a:t>
            </a:fld>
            <a:endParaRPr lang="en-US" altLang="fr-FR" sz="1200">
              <a:solidFill>
                <a:srgbClr val="898989"/>
              </a:solidFill>
            </a:endParaRPr>
          </a:p>
        </p:txBody>
      </p:sp>
      <p:sp>
        <p:nvSpPr>
          <p:cNvPr id="7" name="제목 1">
            <a:extLst>
              <a:ext uri="{FF2B5EF4-FFF2-40B4-BE49-F238E27FC236}">
                <a16:creationId xmlns:a16="http://schemas.microsoft.com/office/drawing/2014/main" id="{14847610-63FF-4287-81A0-167EF8446FE3}"/>
              </a:ext>
            </a:extLst>
          </p:cNvPr>
          <p:cNvSpPr>
            <a:spLocks noGrp="1"/>
          </p:cNvSpPr>
          <p:nvPr>
            <p:ph type="title"/>
          </p:nvPr>
        </p:nvSpPr>
        <p:spPr>
          <a:xfrm>
            <a:off x="981308" y="297679"/>
            <a:ext cx="10482146" cy="866775"/>
          </a:xfrm>
        </p:spPr>
        <p:txBody>
          <a:bodyPr>
            <a:noAutofit/>
          </a:bodyPr>
          <a:lstStyle/>
          <a:p>
            <a:pPr lvl="1" defTabSz="457200">
              <a:defRPr/>
            </a:pPr>
            <a:r>
              <a:rPr lang="en-GB" altLang="ko-KR" sz="2800" b="1" dirty="0">
                <a:solidFill>
                  <a:schemeClr val="bg1"/>
                </a:solidFill>
                <a:latin typeface="+mn-lt"/>
              </a:rPr>
              <a:t>Y.4114 “</a:t>
            </a:r>
            <a:r>
              <a:rPr lang="en-US" altLang="ko-KR" sz="2800" b="1" dirty="0">
                <a:solidFill>
                  <a:schemeClr val="bg1"/>
                </a:solidFill>
                <a:latin typeface="+mn-lt"/>
              </a:rPr>
              <a:t>Specific requirements and capabilities of the IoT for Big Data”</a:t>
            </a:r>
            <a:endParaRPr lang="ko-KR" altLang="en-US" sz="2800" dirty="0">
              <a:solidFill>
                <a:schemeClr val="bg1"/>
              </a:solidFill>
              <a:latin typeface="+mn-lt"/>
            </a:endParaRPr>
          </a:p>
        </p:txBody>
      </p:sp>
      <p:sp>
        <p:nvSpPr>
          <p:cNvPr id="9" name="내용 개체 틀 2">
            <a:extLst>
              <a:ext uri="{FF2B5EF4-FFF2-40B4-BE49-F238E27FC236}">
                <a16:creationId xmlns:a16="http://schemas.microsoft.com/office/drawing/2014/main" id="{1C50CD80-F1E9-411C-839B-E73B1D54AF9C}"/>
              </a:ext>
            </a:extLst>
          </p:cNvPr>
          <p:cNvSpPr txBox="1">
            <a:spLocks/>
          </p:cNvSpPr>
          <p:nvPr/>
        </p:nvSpPr>
        <p:spPr>
          <a:xfrm>
            <a:off x="1712913" y="1082676"/>
            <a:ext cx="8693150" cy="733425"/>
          </a:xfrm>
          <a:prstGeom prst="rect">
            <a:avLst/>
          </a:prstGeom>
        </p:spPr>
        <p:txBody>
          <a:bodyPr>
            <a:normAutofit/>
          </a:bodyPr>
          <a:lstStyle/>
          <a:p>
            <a:pPr marL="0" lvl="1">
              <a:spcBef>
                <a:spcPct val="20000"/>
              </a:spcBef>
              <a:defRPr/>
            </a:pPr>
            <a:endParaRPr lang="en-US" sz="2000" b="1" dirty="0">
              <a:solidFill>
                <a:schemeClr val="tx2">
                  <a:lumMod val="50000"/>
                </a:schemeClr>
              </a:solidFill>
            </a:endParaRPr>
          </a:p>
          <a:p>
            <a:pPr marL="742950" lvl="1" indent="-285750">
              <a:spcBef>
                <a:spcPct val="20000"/>
              </a:spcBef>
              <a:defRPr/>
            </a:pPr>
            <a:endParaRPr lang="en-US" altLang="ko-KR" sz="2800" dirty="0">
              <a:solidFill>
                <a:schemeClr val="tx2">
                  <a:lumMod val="60000"/>
                  <a:lumOff val="40000"/>
                </a:schemeClr>
              </a:solidFill>
            </a:endParaRPr>
          </a:p>
          <a:p>
            <a:pPr marL="342900" indent="-342900">
              <a:spcBef>
                <a:spcPct val="20000"/>
              </a:spcBef>
              <a:buFont typeface="Arial"/>
              <a:buChar char="•"/>
              <a:defRPr/>
            </a:pPr>
            <a:endParaRPr lang="ko-KR" altLang="en-US" sz="3200" dirty="0">
              <a:solidFill>
                <a:schemeClr val="tx2">
                  <a:lumMod val="60000"/>
                  <a:lumOff val="40000"/>
                </a:schemeClr>
              </a:solidFill>
            </a:endParaRPr>
          </a:p>
        </p:txBody>
      </p:sp>
      <p:sp>
        <p:nvSpPr>
          <p:cNvPr id="11" name="Content Placeholder 7">
            <a:extLst>
              <a:ext uri="{FF2B5EF4-FFF2-40B4-BE49-F238E27FC236}">
                <a16:creationId xmlns:a16="http://schemas.microsoft.com/office/drawing/2014/main" id="{C8B7C58A-242B-47C2-816F-B683CB47DC36}"/>
              </a:ext>
            </a:extLst>
          </p:cNvPr>
          <p:cNvSpPr>
            <a:spLocks noGrp="1"/>
          </p:cNvSpPr>
          <p:nvPr>
            <p:ph sz="quarter" idx="4294967295"/>
          </p:nvPr>
        </p:nvSpPr>
        <p:spPr>
          <a:xfrm>
            <a:off x="434898" y="1263651"/>
            <a:ext cx="10749775" cy="3362325"/>
          </a:xfrm>
        </p:spPr>
        <p:txBody>
          <a:bodyPr>
            <a:normAutofit/>
          </a:bodyPr>
          <a:lstStyle/>
          <a:p>
            <a:pPr indent="20638">
              <a:buNone/>
              <a:defRPr/>
            </a:pPr>
            <a:r>
              <a:rPr lang="en-GB" altLang="en-US" sz="1800" b="1" dirty="0"/>
              <a:t>Y.4114 complements the common requirements and functional framework of the IoT [ITU-T Y.2066] [ITU-T Y.2068] </a:t>
            </a:r>
            <a:r>
              <a:rPr lang="en-GB" altLang="en-US" sz="1800" dirty="0"/>
              <a:t>in terms of the specific requirements and capabilities that the IoT is expected to support in order to address the challenges related to Big Data.</a:t>
            </a:r>
          </a:p>
          <a:p>
            <a:pPr indent="20638">
              <a:buNone/>
              <a:defRPr/>
            </a:pPr>
            <a:r>
              <a:rPr lang="en-GB" altLang="en-US" sz="1800" b="1" dirty="0"/>
              <a:t>It is expected  to constitute a basis for further ITU-T standardization work </a:t>
            </a:r>
            <a:r>
              <a:rPr lang="en-GB" altLang="en-US" sz="1800" dirty="0"/>
              <a:t>(e.g. functional entities, APIs and protocols) </a:t>
            </a:r>
            <a:r>
              <a:rPr lang="en-GB" altLang="en-US" sz="1800" b="1" dirty="0"/>
              <a:t>concerning Big Data in the IoT.</a:t>
            </a:r>
            <a:endParaRPr lang="en-GB" sz="1800" b="1" dirty="0"/>
          </a:p>
        </p:txBody>
      </p:sp>
      <p:graphicFrame>
        <p:nvGraphicFramePr>
          <p:cNvPr id="44038" name="Object 2">
            <a:extLst>
              <a:ext uri="{FF2B5EF4-FFF2-40B4-BE49-F238E27FC236}">
                <a16:creationId xmlns:a16="http://schemas.microsoft.com/office/drawing/2014/main" id="{722A1657-D843-42F5-BA3E-1B5F94B6E8BB}"/>
              </a:ext>
            </a:extLst>
          </p:cNvPr>
          <p:cNvGraphicFramePr>
            <a:graphicFrameLocks noChangeAspect="1"/>
          </p:cNvGraphicFramePr>
          <p:nvPr>
            <p:extLst>
              <p:ext uri="{D42A27DB-BD31-4B8C-83A1-F6EECF244321}">
                <p14:modId xmlns:p14="http://schemas.microsoft.com/office/powerpoint/2010/main" val="2626149323"/>
              </p:ext>
            </p:extLst>
          </p:nvPr>
        </p:nvGraphicFramePr>
        <p:xfrm>
          <a:off x="4709318" y="3339015"/>
          <a:ext cx="5618163" cy="2444750"/>
        </p:xfrm>
        <a:graphic>
          <a:graphicData uri="http://schemas.openxmlformats.org/presentationml/2006/ole">
            <mc:AlternateContent xmlns:mc="http://schemas.openxmlformats.org/markup-compatibility/2006">
              <mc:Choice xmlns:v="urn:schemas-microsoft-com:vml" Requires="v">
                <p:oleObj spid="_x0000_s1047" r:id="rId4" imgW="7154708" imgH="2604319" progId="">
                  <p:embed/>
                </p:oleObj>
              </mc:Choice>
              <mc:Fallback>
                <p:oleObj r:id="rId4" imgW="7154708" imgH="2604319" progId="">
                  <p:embed/>
                  <p:pic>
                    <p:nvPicPr>
                      <p:cNvPr id="44038" name="Object 2">
                        <a:extLst>
                          <a:ext uri="{FF2B5EF4-FFF2-40B4-BE49-F238E27FC236}">
                            <a16:creationId xmlns:a16="http://schemas.microsoft.com/office/drawing/2014/main" id="{722A1657-D843-42F5-BA3E-1B5F94B6E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9318" y="3339015"/>
                        <a:ext cx="561816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a:extLst>
              <a:ext uri="{FF2B5EF4-FFF2-40B4-BE49-F238E27FC236}">
                <a16:creationId xmlns:a16="http://schemas.microsoft.com/office/drawing/2014/main" id="{9D769699-A573-424C-A4CB-A0298B655CE1}"/>
              </a:ext>
            </a:extLst>
          </p:cNvPr>
          <p:cNvSpPr/>
          <p:nvPr/>
        </p:nvSpPr>
        <p:spPr>
          <a:xfrm>
            <a:off x="735980" y="3429000"/>
            <a:ext cx="3356518" cy="1077218"/>
          </a:xfrm>
          <a:prstGeom prst="rect">
            <a:avLst/>
          </a:prstGeom>
        </p:spPr>
        <p:txBody>
          <a:bodyPr wrap="square">
            <a:spAutoFit/>
          </a:bodyPr>
          <a:lstStyle/>
          <a:p>
            <a:pPr algn="just" eaLnBrk="1" hangingPunct="1">
              <a:defRPr/>
            </a:pPr>
            <a:r>
              <a:rPr lang="en-GB" sz="1600" b="1" dirty="0">
                <a:solidFill>
                  <a:schemeClr val="bg1"/>
                </a:solidFill>
              </a:rPr>
              <a:t>The IoT data roles identified in Y.4114 </a:t>
            </a:r>
            <a:r>
              <a:rPr lang="en-US" sz="1600" dirty="0">
                <a:solidFill>
                  <a:schemeClr val="bg1"/>
                </a:solidFill>
              </a:rPr>
              <a:t>[intended as the key roles which are relevant in an IoT deployment from a data operation perspective]</a:t>
            </a:r>
            <a:r>
              <a:rPr lang="en-GB" sz="1600" b="1" dirty="0">
                <a:solidFill>
                  <a:schemeClr val="bg1"/>
                </a:solidFill>
              </a:rPr>
              <a:t> </a:t>
            </a:r>
            <a:endParaRPr lang="en-US" sz="1600" b="1" dirty="0">
              <a:solidFill>
                <a:schemeClr val="bg1"/>
              </a:solidFill>
            </a:endParaRPr>
          </a:p>
        </p:txBody>
      </p:sp>
    </p:spTree>
    <p:extLst>
      <p:ext uri="{BB962C8B-B14F-4D97-AF65-F5344CB8AC3E}">
        <p14:creationId xmlns:p14="http://schemas.microsoft.com/office/powerpoint/2010/main" val="260530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E177B9-1377-4EC6-9944-8D336AF26996}"/>
              </a:ext>
            </a:extLst>
          </p:cNvPr>
          <p:cNvSpPr>
            <a:spLocks noGrp="1" noChangeArrowheads="1"/>
          </p:cNvSpPr>
          <p:nvPr>
            <p:ph type="title" idx="4294967295"/>
          </p:nvPr>
        </p:nvSpPr>
        <p:spPr>
          <a:xfrm>
            <a:off x="1847851" y="223838"/>
            <a:ext cx="8640763" cy="889530"/>
          </a:xfrm>
        </p:spPr>
        <p:txBody>
          <a:bodyPr>
            <a:noAutofit/>
          </a:bodyPr>
          <a:lstStyle/>
          <a:p>
            <a:pPr eaLnBrk="1" hangingPunct="1">
              <a:defRPr/>
            </a:pPr>
            <a:r>
              <a:rPr lang="fr-FR" sz="2800" dirty="0">
                <a:latin typeface="+mn-lt"/>
              </a:rPr>
              <a:t>Y.4117 </a:t>
            </a:r>
            <a:r>
              <a:rPr lang="en-GB" altLang="ko-KR" sz="2800" dirty="0">
                <a:latin typeface="+mn-lt"/>
              </a:rPr>
              <a:t>“</a:t>
            </a:r>
            <a:r>
              <a:rPr lang="en-US" sz="2800" dirty="0">
                <a:latin typeface="+mn-lt"/>
              </a:rPr>
              <a:t>Requirements and capabilities of IoT</a:t>
            </a:r>
            <a:br>
              <a:rPr lang="en-US" sz="2800" dirty="0">
                <a:latin typeface="+mn-lt"/>
              </a:rPr>
            </a:br>
            <a:r>
              <a:rPr lang="en-US" sz="2800" dirty="0">
                <a:latin typeface="+mn-lt"/>
              </a:rPr>
              <a:t> for support of wearable devices and related services”</a:t>
            </a:r>
            <a:endParaRPr lang="en-US" altLang="fr-FR" sz="2800" dirty="0">
              <a:latin typeface="+mn-lt"/>
            </a:endParaRPr>
          </a:p>
        </p:txBody>
      </p:sp>
      <p:sp>
        <p:nvSpPr>
          <p:cNvPr id="50179" name="Rectangle 2">
            <a:extLst>
              <a:ext uri="{FF2B5EF4-FFF2-40B4-BE49-F238E27FC236}">
                <a16:creationId xmlns:a16="http://schemas.microsoft.com/office/drawing/2014/main" id="{87BD96FE-5135-4ED6-9694-B17BD82E285D}"/>
              </a:ext>
            </a:extLst>
          </p:cNvPr>
          <p:cNvSpPr>
            <a:spLocks noChangeArrowheads="1"/>
          </p:cNvSpPr>
          <p:nvPr/>
        </p:nvSpPr>
        <p:spPr bwMode="auto">
          <a:xfrm>
            <a:off x="2036764" y="1357314"/>
            <a:ext cx="111648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graphicFrame>
        <p:nvGraphicFramePr>
          <p:cNvPr id="50180" name="Objet 2">
            <a:extLst>
              <a:ext uri="{FF2B5EF4-FFF2-40B4-BE49-F238E27FC236}">
                <a16:creationId xmlns:a16="http://schemas.microsoft.com/office/drawing/2014/main" id="{EAD90C5D-8EDF-4522-BA2F-8E578480C20E}"/>
              </a:ext>
            </a:extLst>
          </p:cNvPr>
          <p:cNvGraphicFramePr>
            <a:graphicFrameLocks noChangeAspect="1"/>
          </p:cNvGraphicFramePr>
          <p:nvPr>
            <p:extLst>
              <p:ext uri="{D42A27DB-BD31-4B8C-83A1-F6EECF244321}">
                <p14:modId xmlns:p14="http://schemas.microsoft.com/office/powerpoint/2010/main" val="3009767670"/>
              </p:ext>
            </p:extLst>
          </p:nvPr>
        </p:nvGraphicFramePr>
        <p:xfrm>
          <a:off x="1144859" y="1415521"/>
          <a:ext cx="9902282" cy="4026957"/>
        </p:xfrm>
        <a:graphic>
          <a:graphicData uri="http://schemas.openxmlformats.org/presentationml/2006/ole">
            <mc:AlternateContent xmlns:mc="http://schemas.openxmlformats.org/markup-compatibility/2006">
              <mc:Choice xmlns:v="urn:schemas-microsoft-com:vml" Requires="v">
                <p:oleObj spid="_x0000_s2071" r:id="rId4" imgW="14173200" imgH="8831683" progId="Visio.Drawing.15">
                  <p:embed/>
                </p:oleObj>
              </mc:Choice>
              <mc:Fallback>
                <p:oleObj r:id="rId4" imgW="14173200" imgH="8831683" progId="Visio.Drawing.15">
                  <p:embed/>
                  <p:pic>
                    <p:nvPicPr>
                      <p:cNvPr id="50180" name="Objet 2">
                        <a:extLst>
                          <a:ext uri="{FF2B5EF4-FFF2-40B4-BE49-F238E27FC236}">
                            <a16:creationId xmlns:a16="http://schemas.microsoft.com/office/drawing/2014/main" id="{EAD90C5D-8EDF-4522-BA2F-8E578480C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859" y="1415521"/>
                        <a:ext cx="9902282" cy="4026957"/>
                      </a:xfrm>
                      <a:prstGeom prst="rect">
                        <a:avLst/>
                      </a:prstGeom>
                      <a:noFill/>
                      <a:ln>
                        <a:noFill/>
                      </a:ln>
                      <a:extLst/>
                    </p:spPr>
                  </p:pic>
                </p:oleObj>
              </mc:Fallback>
            </mc:AlternateContent>
          </a:graphicData>
        </a:graphic>
      </p:graphicFrame>
      <p:sp>
        <p:nvSpPr>
          <p:cNvPr id="4" name="ZoneTexte 3">
            <a:extLst>
              <a:ext uri="{FF2B5EF4-FFF2-40B4-BE49-F238E27FC236}">
                <a16:creationId xmlns:a16="http://schemas.microsoft.com/office/drawing/2014/main" id="{CA8D20C8-59E0-41F4-8F3C-5C890C866F4F}"/>
              </a:ext>
            </a:extLst>
          </p:cNvPr>
          <p:cNvSpPr txBox="1"/>
          <p:nvPr/>
        </p:nvSpPr>
        <p:spPr>
          <a:xfrm>
            <a:off x="2062163" y="5799667"/>
            <a:ext cx="8212137" cy="460375"/>
          </a:xfrm>
          <a:prstGeom prst="rect">
            <a:avLst/>
          </a:prstGeom>
          <a:noFill/>
        </p:spPr>
        <p:txBody>
          <a:bodyPr>
            <a:spAutoFit/>
          </a:bodyPr>
          <a:lstStyle/>
          <a:p>
            <a:pPr eaLnBrk="1" hangingPunct="1">
              <a:defRPr/>
            </a:pPr>
            <a:r>
              <a:rPr lang="en-US" altLang="fr-FR" sz="2400" dirty="0">
                <a:solidFill>
                  <a:schemeClr val="bg1"/>
                </a:solidFill>
              </a:rPr>
              <a:t>Analytics applications with wearable devices and related services</a:t>
            </a:r>
            <a:endParaRPr lang="fr-FR" sz="2400" i="1" dirty="0">
              <a:solidFill>
                <a:schemeClr val="bg1"/>
              </a:solidFill>
              <a:effectLst>
                <a:outerShdw blurRad="38100" dist="38100" dir="2700000" algn="tl">
                  <a:srgbClr val="000000">
                    <a:alpha val="43137"/>
                  </a:srgbClr>
                </a:outerShdw>
              </a:effectLst>
            </a:endParaRPr>
          </a:p>
        </p:txBody>
      </p:sp>
      <p:sp>
        <p:nvSpPr>
          <p:cNvPr id="50182" name="슬라이드 번호 개체 틀 4">
            <a:extLst>
              <a:ext uri="{FF2B5EF4-FFF2-40B4-BE49-F238E27FC236}">
                <a16:creationId xmlns:a16="http://schemas.microsoft.com/office/drawing/2014/main" id="{6FC34A86-08E2-4471-B213-5BC26F5BF1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ECD877-E96D-4DE7-BE27-2FFB0E364531}" type="slidenum">
              <a:rPr lang="en-US" altLang="fr-FR" sz="1200">
                <a:solidFill>
                  <a:srgbClr val="898989"/>
                </a:solidFill>
              </a:rPr>
              <a:pPr>
                <a:spcBef>
                  <a:spcPct val="0"/>
                </a:spcBef>
                <a:buFontTx/>
                <a:buNone/>
              </a:pPr>
              <a:t>9</a:t>
            </a:fld>
            <a:endParaRPr lang="en-US" altLang="fr-FR" sz="1200">
              <a:solidFill>
                <a:srgbClr val="898989"/>
              </a:solidFill>
            </a:endParaRPr>
          </a:p>
        </p:txBody>
      </p:sp>
    </p:spTree>
    <p:extLst>
      <p:ext uri="{BB962C8B-B14F-4D97-AF65-F5344CB8AC3E}">
        <p14:creationId xmlns:p14="http://schemas.microsoft.com/office/powerpoint/2010/main" val="2533062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TotalTime>
  <Words>1154</Words>
  <Application>Microsoft Office PowerPoint</Application>
  <PresentationFormat>Grand écran</PresentationFormat>
  <Paragraphs>167</Paragraphs>
  <Slides>10</Slides>
  <Notes>3</Notes>
  <HiddenSlides>0</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2</vt:i4>
      </vt:variant>
      <vt:variant>
        <vt:lpstr>Titres des diapositives</vt:lpstr>
      </vt:variant>
      <vt:variant>
        <vt:i4>10</vt:i4>
      </vt:variant>
    </vt:vector>
  </HeadingPairs>
  <TitlesOfParts>
    <vt:vector size="27" baseType="lpstr">
      <vt:lpstr>Malgun Gothic</vt:lpstr>
      <vt:lpstr>Malgun Gothic</vt:lpstr>
      <vt:lpstr>MS PGothic</vt:lpstr>
      <vt:lpstr>SimSun</vt:lpstr>
      <vt:lpstr>Arial</vt:lpstr>
      <vt:lpstr>Arial Unicode MS</vt:lpstr>
      <vt:lpstr>Calibri</vt:lpstr>
      <vt:lpstr>FrankRuehl</vt:lpstr>
      <vt:lpstr>Nokia Pure Headline Extra Bold</vt:lpstr>
      <vt:lpstr>Nokia Pure Text Light</vt:lpstr>
      <vt:lpstr>Segoe UI</vt:lpstr>
      <vt:lpstr>Times New Roman</vt:lpstr>
      <vt:lpstr>Verdana</vt:lpstr>
      <vt:lpstr>Wingdings</vt:lpstr>
      <vt:lpstr>Office Theme</vt:lpstr>
      <vt:lpstr>Visio.Drawing.15</vt:lpstr>
      <vt:lpstr>Visio.Drawing.11</vt:lpstr>
      <vt:lpstr>Question 2/20  Requirements, capabilities and use cases across verticals  </vt:lpstr>
      <vt:lpstr>Q2/20: Requirements, capabilities and use cases across verticals </vt:lpstr>
      <vt:lpstr>Q2/20 activities   </vt:lpstr>
      <vt:lpstr>Q2/20 activities  </vt:lpstr>
      <vt:lpstr>Q2/20 activities  </vt:lpstr>
      <vt:lpstr>Q2/20 activities   </vt:lpstr>
      <vt:lpstr>Backup slides: details on few Q2/20 studies  </vt:lpstr>
      <vt:lpstr>Y.4114 “Specific requirements and capabilities of the IoT for Big Data”</vt:lpstr>
      <vt:lpstr>Y.4117 “Requirements and capabilities of IoT  for support of wearable devices and related services”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Marco Carugi</cp:lastModifiedBy>
  <cp:revision>158</cp:revision>
  <dcterms:created xsi:type="dcterms:W3CDTF">2016-02-05T15:38:15Z</dcterms:created>
  <dcterms:modified xsi:type="dcterms:W3CDTF">2018-01-16T19:44:01Z</dcterms:modified>
</cp:coreProperties>
</file>