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9" r:id="rId2"/>
    <p:sldId id="281" r:id="rId3"/>
    <p:sldId id="28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0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B0E2"/>
    <a:srgbClr val="B5B3AD"/>
    <a:srgbClr val="6BA3CF"/>
    <a:srgbClr val="17375E"/>
    <a:srgbClr val="1F497D"/>
    <a:srgbClr val="34679C"/>
    <a:srgbClr val="F2C72D"/>
    <a:srgbClr val="5CB246"/>
    <a:srgbClr val="168B47"/>
    <a:srgbClr val="FFE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4"/>
    <p:restoredTop sz="87982" autoAdjust="0"/>
  </p:normalViewPr>
  <p:slideViewPr>
    <p:cSldViewPr snapToGrid="0" snapToObjects="1" showGuides="1">
      <p:cViewPr>
        <p:scale>
          <a:sx n="100" d="100"/>
          <a:sy n="100" d="100"/>
        </p:scale>
        <p:origin x="144" y="-72"/>
      </p:cViewPr>
      <p:guideLst>
        <p:guide orient="horz" pos="2160"/>
        <p:guide pos="2003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66" d="100"/>
          <a:sy n="66" d="100"/>
        </p:scale>
        <p:origin x="204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E4F17-12AE-4C33-83D5-82615346FBA8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4DE61-85F6-4586-84CC-159E0A05F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98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7FE9C-7161-45CE-B1F0-AD351303DC5D}" type="datetimeFigureOut">
              <a:rPr lang="es-ES_tradnl" smtClean="0"/>
              <a:t>12/01/2018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8A5C2-D2A0-45CE-A5DC-2274D3AE8381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43441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ko-KR" sz="1700" b="1" dirty="0">
                <a:solidFill>
                  <a:schemeClr val="accent1">
                    <a:lumMod val="75000"/>
                  </a:schemeClr>
                </a:solidFill>
              </a:rPr>
              <a:t>28 on-going Work Items under WP1/20</a:t>
            </a:r>
          </a:p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315D6-31E1-4F72-8CC7-C1CEBFE18855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37692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500" b="1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06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506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59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32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82083"/>
            <a:ext cx="2743200" cy="52599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82083"/>
            <a:ext cx="8026400" cy="525991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37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4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5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262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262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5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6882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6882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52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3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Really blank no logos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57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603250"/>
            <a:ext cx="4011084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603251"/>
            <a:ext cx="6815667" cy="512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2904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41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70972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968501"/>
            <a:ext cx="10972800" cy="3831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73600" y="617643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283C63E4-F9BE-C24A-B4FF-309EB18BA5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63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72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chemeClr val="bg1"/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tu.int/en/ITU-T/studygroups/2017-2020/20/Pages/q3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61205"/>
            <a:ext cx="11582400" cy="588748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Q3/20: </a:t>
            </a:r>
            <a:r>
              <a:rPr lang="en-US" altLang="zh-CN" sz="2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Architectures, management, protocols and Quality of Service</a:t>
            </a:r>
            <a:r>
              <a:rPr lang="en-US" sz="2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6B2D1B-60CA-443B-855F-56FC126080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543823"/>
              </p:ext>
            </p:extLst>
          </p:nvPr>
        </p:nvGraphicFramePr>
        <p:xfrm>
          <a:off x="9305925" y="1393107"/>
          <a:ext cx="2581275" cy="230611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581275">
                  <a:extLst>
                    <a:ext uri="{9D8B030D-6E8A-4147-A177-3AD203B41FA5}">
                      <a16:colId xmlns:a16="http://schemas.microsoft.com/office/drawing/2014/main" val="175260772"/>
                    </a:ext>
                  </a:extLst>
                </a:gridCol>
              </a:tblGrid>
              <a:tr h="502673"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Shane He</a:t>
                      </a:r>
                      <a:br>
                        <a:rPr lang="en-SG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</a:br>
                      <a:r>
                        <a:rPr lang="en-SG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Rapporteur </a:t>
                      </a:r>
                      <a:br>
                        <a:rPr lang="en-SG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</a:br>
                      <a:r>
                        <a:rPr lang="en-SG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Nokia Corp. </a:t>
                      </a:r>
                      <a:endParaRPr lang="zh-CN" altLang="en-US" sz="1100" b="1" kern="1200" dirty="0">
                        <a:solidFill>
                          <a:schemeClr val="bg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1378" marR="71378" marT="35689" marB="35689"/>
                </a:tc>
                <a:extLst>
                  <a:ext uri="{0D108BD9-81ED-4DB2-BD59-A6C34878D82A}">
                    <a16:rowId xmlns:a16="http://schemas.microsoft.com/office/drawing/2014/main" val="590300640"/>
                  </a:ext>
                </a:extLst>
              </a:tr>
              <a:tr h="388032">
                <a:tc>
                  <a:txBody>
                    <a:bodyPr/>
                    <a:lstStyle/>
                    <a:p>
                      <a:pPr marL="0" marR="0" lvl="0" indent="0" algn="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Song Luo</a:t>
                      </a:r>
                      <a:br>
                        <a:rPr lang="fr-FR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</a:br>
                      <a:r>
                        <a:rPr lang="fr-FR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Associate rapporteur </a:t>
                      </a:r>
                      <a:br>
                        <a:rPr lang="fr-FR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</a:br>
                      <a:r>
                        <a:rPr lang="fr-FR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China</a:t>
                      </a:r>
                      <a:endParaRPr lang="en-SG" sz="1100" b="1" kern="1200" dirty="0">
                        <a:solidFill>
                          <a:schemeClr val="bg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37176" marR="37176" marT="37176" marB="37176"/>
                </a:tc>
                <a:extLst>
                  <a:ext uri="{0D108BD9-81ED-4DB2-BD59-A6C34878D82A}">
                    <a16:rowId xmlns:a16="http://schemas.microsoft.com/office/drawing/2014/main" val="1851889365"/>
                  </a:ext>
                </a:extLst>
              </a:tr>
              <a:tr h="476988">
                <a:tc>
                  <a:txBody>
                    <a:bodyPr/>
                    <a:lstStyle/>
                    <a:p>
                      <a:pPr algn="r" fontAlgn="t"/>
                      <a:r>
                        <a:rPr lang="en-SG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Mohanad El </a:t>
                      </a:r>
                      <a:r>
                        <a:rPr lang="en-SG" sz="1100" kern="1200" dirty="0" err="1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Sakka</a:t>
                      </a:r>
                      <a:br>
                        <a:rPr lang="en-SG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</a:br>
                      <a:r>
                        <a:rPr lang="en-SG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Associate rapporteur </a:t>
                      </a:r>
                      <a:br>
                        <a:rPr lang="en-SG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</a:br>
                      <a:r>
                        <a:rPr lang="en-SG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United Arab Emirates</a:t>
                      </a:r>
                      <a:endParaRPr lang="en-SG" sz="1100" b="1" kern="1200" dirty="0">
                        <a:solidFill>
                          <a:schemeClr val="bg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37176" marR="37176" marT="37176" marB="37176"/>
                </a:tc>
                <a:extLst>
                  <a:ext uri="{0D108BD9-81ED-4DB2-BD59-A6C34878D82A}">
                    <a16:rowId xmlns:a16="http://schemas.microsoft.com/office/drawing/2014/main" val="1063250977"/>
                  </a:ext>
                </a:extLst>
              </a:tr>
              <a:tr h="425282">
                <a:tc>
                  <a:txBody>
                    <a:bodyPr/>
                    <a:lstStyle/>
                    <a:p>
                      <a:pPr marL="0" marR="0" lvl="0" indent="0" algn="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Ahmed Abdalla</a:t>
                      </a:r>
                      <a:br>
                        <a:rPr lang="en-SG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</a:br>
                      <a:r>
                        <a:rPr lang="en-SG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Associate rapporteur </a:t>
                      </a:r>
                      <a:br>
                        <a:rPr lang="en-SG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</a:br>
                      <a:r>
                        <a:rPr lang="en-SG" altLang="zh-CN" sz="1100" kern="1200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Sudan (Republic of the)</a:t>
                      </a:r>
                      <a:endParaRPr lang="fr-FR" sz="1100" b="1" kern="1200" dirty="0">
                        <a:solidFill>
                          <a:schemeClr val="bg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37176" marR="37176" marT="37176" marB="37176"/>
                </a:tc>
                <a:extLst>
                  <a:ext uri="{0D108BD9-81ED-4DB2-BD59-A6C34878D82A}">
                    <a16:rowId xmlns:a16="http://schemas.microsoft.com/office/drawing/2014/main" val="268428598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A1E3062-3487-43F7-B785-D4767418A153}"/>
              </a:ext>
            </a:extLst>
          </p:cNvPr>
          <p:cNvSpPr/>
          <p:nvPr/>
        </p:nvSpPr>
        <p:spPr>
          <a:xfrm>
            <a:off x="304799" y="1260026"/>
            <a:ext cx="91344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This Question addresses IoT functional architectures, protocols, management mechanisms, and QoS (including performance) of IoT and Smart Sustainable Cities and Communities (SC&amp;C), which needed to construct architectural frameworks for the following reasons: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to control network attachment procedures (including mobility management);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to control session establishment and release, to control network resources (including QoS control);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to interact with services and applications and to interact with legacy networks, etc.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16EC42-515A-4F2E-9346-B2CCBA89FE4F}"/>
              </a:ext>
            </a:extLst>
          </p:cNvPr>
          <p:cNvSpPr/>
          <p:nvPr/>
        </p:nvSpPr>
        <p:spPr>
          <a:xfrm>
            <a:off x="304800" y="3088175"/>
            <a:ext cx="1086802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Developing Recommendations, Reports, Handbooks, Guidelines, etc. as appropriate on: 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Conducting studies on general reference models on IoT and vertical industry needs;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Developing frameworks to identify the basic architectural compositions and views on IoT; 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Determining the requirements that the connectivities and protocols are intended to support;  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Identifying performance requirements of connectivity technologies that will enable them to meet the IoT requirements; 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Identifying mechanisms for achieving QoS and its measurement principles required for IoT and SC&amp;C;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Identifying interfaces for interoperability between different IoT network elements; 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Defining interworking with legacy systems;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Developing intelligence control related technologies that will provide support to IoT applications and services for various verticals and systems;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Identifying mechanisms for achieving architectural interoperability for IoT and SC&amp;C;</a:t>
            </a: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altLang="zh-CN" sz="14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Providing the necessary collaboration for joint activities in this field within ITU and between ITU-T and SDOs, consortia and fora.</a:t>
            </a:r>
          </a:p>
          <a:p>
            <a:pPr marL="0" lvl="1"/>
            <a:endParaRPr lang="en-US" altLang="zh-CN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r"/>
            <a:r>
              <a: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details in: </a:t>
            </a:r>
            <a:r>
              <a: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https://www.itu.int/en/ITU-T/studygroups/2017-2020/20/Pages/q3.aspx</a:t>
            </a:r>
            <a:endParaRPr lang="en-US" altLang="zh-CN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endParaRPr lang="en-US" altLang="zh-CN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39F476-8410-4130-A994-684CA40864C1}"/>
              </a:ext>
            </a:extLst>
          </p:cNvPr>
          <p:cNvSpPr txBox="1"/>
          <p:nvPr/>
        </p:nvSpPr>
        <p:spPr>
          <a:xfrm>
            <a:off x="304799" y="2768577"/>
            <a:ext cx="1944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bg1"/>
                </a:solidFill>
                <a:latin typeface="Nokia Pure Headline Extra Bold" panose="020B0904040602060303" pitchFamily="34" charset="0"/>
                <a:cs typeface="FrankRuehl" panose="020E0503060101010101" pitchFamily="34" charset="-79"/>
              </a:defRPr>
            </a:lvl1pPr>
          </a:lstStyle>
          <a:p>
            <a:r>
              <a:rPr lang="en-US" altLang="zh-CN" dirty="0"/>
              <a:t>Main Tasks</a:t>
            </a:r>
            <a:endParaRPr lang="zh-CN" alt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0B3F35-7E0B-4DD2-B1B2-377A7A85BF05}"/>
              </a:ext>
            </a:extLst>
          </p:cNvPr>
          <p:cNvSpPr txBox="1"/>
          <p:nvPr/>
        </p:nvSpPr>
        <p:spPr>
          <a:xfrm>
            <a:off x="304800" y="915561"/>
            <a:ext cx="1944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  <a:latin typeface="Nokia Pure Headline Extra Bold" panose="020B0904040602060303" pitchFamily="34" charset="0"/>
                <a:cs typeface="FrankRuehl" panose="020E0503060101010101" pitchFamily="34" charset="-79"/>
              </a:rPr>
              <a:t>Scope</a:t>
            </a:r>
            <a:endParaRPr lang="zh-CN" altLang="en-US" dirty="0">
              <a:solidFill>
                <a:schemeClr val="bg1"/>
              </a:solidFill>
              <a:latin typeface="Nokia Pure Headline Extra Bold" panose="020B0904040602060303" pitchFamily="34" charset="0"/>
              <a:cs typeface="FrankRuehl" panose="020E0503060101010101" pitchFamily="34" charset="-79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BD9C8F1-1A11-461C-8ACA-1CDFEC6F85F1}"/>
              </a:ext>
            </a:extLst>
          </p:cNvPr>
          <p:cNvSpPr txBox="1"/>
          <p:nvPr/>
        </p:nvSpPr>
        <p:spPr>
          <a:xfrm>
            <a:off x="10313057" y="1047677"/>
            <a:ext cx="1574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dirty="0">
                <a:solidFill>
                  <a:schemeClr val="bg1"/>
                </a:solidFill>
                <a:latin typeface="Nokia Pure Headline Extra Bold" panose="020B0904040602060303" pitchFamily="34" charset="0"/>
                <a:cs typeface="FrankRuehl" panose="020E0503060101010101" pitchFamily="34" charset="-79"/>
              </a:rPr>
              <a:t>Rapporteurs</a:t>
            </a:r>
            <a:endParaRPr lang="zh-CN" altLang="en-US" dirty="0">
              <a:solidFill>
                <a:schemeClr val="bg1"/>
              </a:solidFill>
              <a:latin typeface="Nokia Pure Headline Extra Bold" panose="020B0904040602060303" pitchFamily="34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4878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6B93DCE-61CC-4F97-868D-519C65708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61205"/>
            <a:ext cx="11582400" cy="588748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Q3/20 main activities</a:t>
            </a:r>
            <a:br>
              <a:rPr lang="en-US" sz="2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endParaRPr lang="en-US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ounded Rectangle 14">
            <a:extLst>
              <a:ext uri="{FF2B5EF4-FFF2-40B4-BE49-F238E27FC236}">
                <a16:creationId xmlns:a16="http://schemas.microsoft.com/office/drawing/2014/main" id="{1CE057F0-BECC-42AF-A42D-3C7A4ED4D012}"/>
              </a:ext>
            </a:extLst>
          </p:cNvPr>
          <p:cNvSpPr/>
          <p:nvPr/>
        </p:nvSpPr>
        <p:spPr>
          <a:xfrm>
            <a:off x="811265" y="1106762"/>
            <a:ext cx="4789336" cy="360855"/>
          </a:xfrm>
          <a:prstGeom prst="round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Ongoing WIs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E9E03E4-D2A4-4F0B-B24B-7DD102B5A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237509"/>
              </p:ext>
            </p:extLst>
          </p:nvPr>
        </p:nvGraphicFramePr>
        <p:xfrm>
          <a:off x="877940" y="1624426"/>
          <a:ext cx="10428235" cy="41362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7210">
                  <a:extLst>
                    <a:ext uri="{9D8B030D-6E8A-4147-A177-3AD203B41FA5}">
                      <a16:colId xmlns:a16="http://schemas.microsoft.com/office/drawing/2014/main" val="1438812780"/>
                    </a:ext>
                  </a:extLst>
                </a:gridCol>
                <a:gridCol w="8201025">
                  <a:extLst>
                    <a:ext uri="{9D8B030D-6E8A-4147-A177-3AD203B41FA5}">
                      <a16:colId xmlns:a16="http://schemas.microsoft.com/office/drawing/2014/main" val="1819110887"/>
                    </a:ext>
                  </a:extLst>
                </a:gridCol>
              </a:tblGrid>
              <a:tr h="3327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400" dirty="0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WIs</a:t>
                      </a:r>
                      <a:endParaRPr lang="zh-CN" sz="1400" dirty="0"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Subject / Title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41843159"/>
                  </a:ext>
                </a:extLst>
              </a:tr>
              <a:tr h="3327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Y.gw-IoT-arch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Functional architecture of gateway for IoT applications</a:t>
                      </a:r>
                      <a:endParaRPr lang="zh-CN" sz="1400"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31278838"/>
                  </a:ext>
                </a:extLst>
              </a:tr>
              <a:tr h="3327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Y.IoT-</a:t>
                      </a:r>
                      <a:r>
                        <a:rPr lang="en-GB" sz="1400" b="1" kern="1200" dirty="0" err="1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ics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Requirements and functional architecture of Open IoT identity correlation service</a:t>
                      </a:r>
                      <a:endParaRPr lang="zh-CN" sz="1400" dirty="0"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74819430"/>
                  </a:ext>
                </a:extLst>
              </a:tr>
              <a:tr h="3327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Y.UIIS-IoT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Services for a Unified Identity/Identifier/Locator Split Architecture in IoT Environment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94116028"/>
                  </a:ext>
                </a:extLst>
              </a:tr>
              <a:tr h="3327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Y.IoT-</a:t>
                      </a:r>
                      <a:r>
                        <a:rPr lang="en-GB" sz="1400" b="1" kern="1200" dirty="0" err="1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rmc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Reference architecture of accessing IoT resources for management and control</a:t>
                      </a:r>
                      <a:endParaRPr lang="zh-CN" sz="1400"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30594600"/>
                  </a:ext>
                </a:extLst>
              </a:tr>
              <a:tr h="3327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Y.IoT-</a:t>
                      </a:r>
                      <a:r>
                        <a:rPr lang="en-GB" sz="1400" b="1" kern="1200" dirty="0" err="1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sd</a:t>
                      </a: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-arch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Functional architecture of Service Discovery for Interworking between Heterogeneous IoT Platforms</a:t>
                      </a:r>
                      <a:endParaRPr lang="zh-CN" sz="1400"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56596826"/>
                  </a:ext>
                </a:extLst>
              </a:tr>
              <a:tr h="3327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Y.IoT-son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Framework of self-organization network in the IoT environments</a:t>
                      </a:r>
                      <a:endParaRPr lang="zh-CN" sz="1400"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90546862"/>
                  </a:ext>
                </a:extLst>
              </a:tr>
              <a:tr h="3327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Y.IPv6RefModel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Reference Model of IPv6 Subnet Addressing Plan for Internet of Things Deployment</a:t>
                      </a:r>
                      <a:endParaRPr lang="zh-CN" sz="1400"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18250356"/>
                  </a:ext>
                </a:extLst>
              </a:tr>
              <a:tr h="3327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Y.IPv6-suite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Reference Model of Protocol Suite for IPV6 interoperable Internet of Things Deployments</a:t>
                      </a:r>
                      <a:endParaRPr lang="zh-CN" sz="1400" dirty="0"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42908565"/>
                  </a:ext>
                </a:extLst>
              </a:tr>
              <a:tr h="3327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Supp-Y.IPv6-IoT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IPv6 Potential for the Internet of Things and Smart Cities</a:t>
                      </a:r>
                      <a:endParaRPr lang="zh-CN" sz="1400" dirty="0"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59567940"/>
                  </a:ext>
                </a:extLst>
              </a:tr>
              <a:tr h="3327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Y.NGNe-IoT-arch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Architecture of the Internet of Things based on </a:t>
                      </a:r>
                      <a:r>
                        <a:rPr lang="en-GB" sz="1400" dirty="0" err="1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NGNe</a:t>
                      </a:r>
                      <a:endParaRPr lang="zh-CN" sz="1400" dirty="0"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82166680"/>
                  </a:ext>
                </a:extLst>
              </a:tr>
              <a:tr h="33278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400" b="1" kern="1200" dirty="0">
                          <a:solidFill>
                            <a:schemeClr val="lt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Y.oneM2M series (17 WIs)</a:t>
                      </a:r>
                      <a:endParaRPr lang="zh-CN" altLang="en-US" sz="1400" b="1" kern="1200" dirty="0">
                        <a:solidFill>
                          <a:schemeClr val="lt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400" dirty="0"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Requirements, Security Solutions, Service Layer Core Protocol, Ontology, Protocol binding, Interworking, etc. </a:t>
                      </a:r>
                      <a:endParaRPr lang="zh-CN" sz="1400" dirty="0"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21881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20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0B15904E-CEF6-4201-A113-E1B10EC774E4}"/>
              </a:ext>
            </a:extLst>
          </p:cNvPr>
          <p:cNvSpPr/>
          <p:nvPr/>
        </p:nvSpPr>
        <p:spPr>
          <a:xfrm>
            <a:off x="451822" y="928356"/>
            <a:ext cx="5282228" cy="360855"/>
          </a:xfrm>
          <a:prstGeom prst="round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New WIs at this meeting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E26968-831B-4D5B-A834-0DBFC1D595CB}"/>
              </a:ext>
            </a:extLst>
          </p:cNvPr>
          <p:cNvSpPr/>
          <p:nvPr/>
        </p:nvSpPr>
        <p:spPr>
          <a:xfrm>
            <a:off x="581025" y="1340017"/>
            <a:ext cx="108646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altLang="zh-CN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Minimum set of data transfer protocol for automotive emergency response system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altLang="zh-CN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Minimum set of data structure for automotive emergency response system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altLang="zh-CN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Reference architecture of artificial intelligence service exposure for smart sustainable cities</a:t>
            </a:r>
            <a:endParaRPr lang="en-US" sz="1400" b="1" dirty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6" name="Rounded Rectangle 16">
            <a:extLst>
              <a:ext uri="{FF2B5EF4-FFF2-40B4-BE49-F238E27FC236}">
                <a16:creationId xmlns:a16="http://schemas.microsoft.com/office/drawing/2014/main" id="{A716322E-D892-491D-8BC3-5C42A5A945E1}"/>
              </a:ext>
            </a:extLst>
          </p:cNvPr>
          <p:cNvSpPr/>
          <p:nvPr/>
        </p:nvSpPr>
        <p:spPr>
          <a:xfrm>
            <a:off x="451822" y="2770119"/>
            <a:ext cx="5282228" cy="360855"/>
          </a:xfrm>
          <a:prstGeom prst="round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Main Progress in this study period (2017-2020)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A35BD2-916C-42A5-AE13-D0CE3956A5E3}"/>
              </a:ext>
            </a:extLst>
          </p:cNvPr>
          <p:cNvSpPr/>
          <p:nvPr/>
        </p:nvSpPr>
        <p:spPr>
          <a:xfrm>
            <a:off x="333898" y="4368079"/>
            <a:ext cx="50251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Agreed TRs: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600" b="1" dirty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F4F83B3-E6A6-4F7D-94A4-BEDEFC679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61205"/>
            <a:ext cx="11582400" cy="588748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Q3/20 main activities</a:t>
            </a:r>
            <a:br>
              <a:rPr lang="en-US" sz="3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endParaRPr lang="en-US" sz="18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5E6F15C-6ECA-4F37-9893-255E1C5108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720606"/>
              </p:ext>
            </p:extLst>
          </p:nvPr>
        </p:nvGraphicFramePr>
        <p:xfrm>
          <a:off x="2650330" y="4544310"/>
          <a:ext cx="9303545" cy="191719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340770">
                  <a:extLst>
                    <a:ext uri="{9D8B030D-6E8A-4147-A177-3AD203B41FA5}">
                      <a16:colId xmlns:a16="http://schemas.microsoft.com/office/drawing/2014/main" val="920836843"/>
                    </a:ext>
                  </a:extLst>
                </a:gridCol>
                <a:gridCol w="6962775">
                  <a:extLst>
                    <a:ext uri="{9D8B030D-6E8A-4147-A177-3AD203B41FA5}">
                      <a16:colId xmlns:a16="http://schemas.microsoft.com/office/drawing/2014/main" val="20259325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Y.oneM2M.UCC</a:t>
                      </a:r>
                      <a:endParaRPr lang="zh-CN" sz="1200" u="none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oneM2M-TR 0001 Use Case Collection</a:t>
                      </a:r>
                      <a:r>
                        <a:rPr lang="en-GB" sz="1200" u="none" strike="sngStrike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" </a:t>
                      </a:r>
                      <a:endParaRPr lang="zh-CN" sz="1200" u="none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159364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Y.oneM2M.DG.CoAP</a:t>
                      </a:r>
                      <a:endParaRPr lang="zh-CN" sz="1200" u="none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oneM2M-TR 0034 Developer Guide of CoAP binding and long polling for temperature monitoring</a:t>
                      </a:r>
                      <a:r>
                        <a:rPr lang="en-GB" sz="1200" u="none" strike="sngStrike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"</a:t>
                      </a:r>
                      <a:r>
                        <a:rPr lang="en-GB" sz="1200" u="none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 </a:t>
                      </a:r>
                      <a:endParaRPr lang="zh-CN" sz="1200" u="none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3523232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Y.oneM2M.DG.DM</a:t>
                      </a:r>
                      <a:endParaRPr lang="zh-CN" sz="1200" u="none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oneM2M-TR 0035 Developer guide of device management</a:t>
                      </a:r>
                      <a:endParaRPr lang="zh-CN" sz="1200" u="none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10764436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Y.oneM2M.DG.AppDev</a:t>
                      </a:r>
                      <a:endParaRPr lang="zh-CN" sz="1200" u="none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oneM2M-TR 0025 Application developer guide: Light control example using HTTP binding</a:t>
                      </a:r>
                      <a:endParaRPr lang="zh-CN" sz="1200" u="none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2525962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Y.oneM2M.DG.SEM</a:t>
                      </a:r>
                      <a:endParaRPr lang="zh-CN" sz="1200" u="none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oneM2M-TR 0045 Developer Guide of Implementing semantics</a:t>
                      </a:r>
                      <a:endParaRPr lang="zh-CN" sz="1200" u="none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405822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Y.oneM2M.Ind.DE</a:t>
                      </a:r>
                      <a:endParaRPr lang="zh-CN" sz="1200" u="none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u="none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oneM2M-TR 0018 Industrial Domain Enablement</a:t>
                      </a:r>
                      <a:endParaRPr lang="zh-CN" sz="1200" u="none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宋体" panose="02010600030101010101" pitchFamily="2" charset="-122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1015456107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DFE1DED0-E44A-4EA6-808E-4DBEBB812CA4}"/>
              </a:ext>
            </a:extLst>
          </p:cNvPr>
          <p:cNvSpPr/>
          <p:nvPr/>
        </p:nvSpPr>
        <p:spPr>
          <a:xfrm>
            <a:off x="333898" y="3247224"/>
            <a:ext cx="66574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Recommendations:</a:t>
            </a:r>
            <a:endParaRPr lang="en-GB" sz="1600" b="1" dirty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374744B-B8B1-4E12-9DFC-56ECBCFC2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342875"/>
              </p:ext>
            </p:extLst>
          </p:nvPr>
        </p:nvGraphicFramePr>
        <p:xfrm>
          <a:off x="2650330" y="3338036"/>
          <a:ext cx="7539039" cy="95859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369345">
                  <a:extLst>
                    <a:ext uri="{9D8B030D-6E8A-4147-A177-3AD203B41FA5}">
                      <a16:colId xmlns:a16="http://schemas.microsoft.com/office/drawing/2014/main" val="920836843"/>
                    </a:ext>
                  </a:extLst>
                </a:gridCol>
                <a:gridCol w="5169694">
                  <a:extLst>
                    <a:ext uri="{9D8B030D-6E8A-4147-A177-3AD203B41FA5}">
                      <a16:colId xmlns:a16="http://schemas.microsoft.com/office/drawing/2014/main" val="20259325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zh-CN" sz="1200" u="none" kern="1200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Y.4500.1 (</a:t>
                      </a:r>
                      <a:r>
                        <a:rPr lang="pt-BR" altLang="zh-CN" sz="1200" u="none" kern="1200" dirty="0" err="1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ex</a:t>
                      </a:r>
                      <a:r>
                        <a:rPr lang="pt-BR" altLang="zh-CN" sz="1200" u="none" kern="1200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 Y.oneM2M.ARC)</a:t>
                      </a:r>
                      <a:endParaRPr lang="en-GB" altLang="zh-CN" sz="1200" u="none" kern="1200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Nokia Pure Text Light" panose="020B0304040602060303" pitchFamily="34" charset="0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SG" altLang="zh-CN" sz="1200" u="none" kern="1200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oneM2M- Functional Architecture</a:t>
                      </a:r>
                      <a:endParaRPr lang="zh-CN" altLang="en-US" sz="1200" u="none" kern="1200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+mn-ea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159364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SG" altLang="zh-CN" sz="1200" u="none" kern="1200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Y.4455</a:t>
                      </a:r>
                      <a:endParaRPr lang="zh-CN" altLang="en-US" sz="1200" u="none" kern="1200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+mn-ea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200" u="none" kern="1200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Reference architecture for IoT network capability exposure </a:t>
                      </a:r>
                      <a:endParaRPr lang="zh-CN" altLang="en-US" sz="1200" u="none" kern="1200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+mn-ea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405822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SG" altLang="zh-CN" sz="1200" u="none" kern="1200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Y.4115</a:t>
                      </a:r>
                      <a:endParaRPr lang="zh-CN" altLang="en-US" sz="1200" u="none" kern="1200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+mn-ea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u="none" kern="1200" dirty="0">
                          <a:solidFill>
                            <a:schemeClr val="bg1"/>
                          </a:solidFill>
                          <a:effectLst/>
                          <a:latin typeface="Nokia Pure Text Light" panose="020B0304040602060303" pitchFamily="34" charset="0"/>
                          <a:ea typeface="Nokia Pure Text Light" panose="020B0304040602060303" pitchFamily="34" charset="0"/>
                          <a:cs typeface="Nokia Pure Text Light" panose="020B0304040602060303" pitchFamily="34" charset="0"/>
                        </a:rPr>
                        <a:t>Reference architecture for IoT device capabilities exposure</a:t>
                      </a:r>
                      <a:endParaRPr lang="zh-CN" altLang="en-US" sz="1200" u="none" kern="1200" dirty="0">
                        <a:solidFill>
                          <a:schemeClr val="bg1"/>
                        </a:solidFill>
                        <a:effectLst/>
                        <a:latin typeface="Nokia Pure Text Light" panose="020B0304040602060303" pitchFamily="34" charset="0"/>
                        <a:ea typeface="+mn-ea"/>
                        <a:cs typeface="Nokia Pure Text Light" panose="020B0304040602060303" pitchFamily="34" charset="0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1015456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2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TU Blue Background.potx" id="{733D8C06-5C87-4534-8240-6CA22E669E0A}" vid="{D4095E0B-5F57-4BE2-834B-575F769D70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</TotalTime>
  <Words>565</Words>
  <Application>Microsoft Office PowerPoint</Application>
  <PresentationFormat>Widescreen</PresentationFormat>
  <Paragraphs>79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Arial Unicode MS</vt:lpstr>
      <vt:lpstr>Malgun Gothic</vt:lpstr>
      <vt:lpstr>宋体</vt:lpstr>
      <vt:lpstr>Arial</vt:lpstr>
      <vt:lpstr>Calibri</vt:lpstr>
      <vt:lpstr>FrankRuehl</vt:lpstr>
      <vt:lpstr>Nokia Pure Headline Extra Bold</vt:lpstr>
      <vt:lpstr>Nokia Pure Text Light</vt:lpstr>
      <vt:lpstr>Segoe UI</vt:lpstr>
      <vt:lpstr>Wingdings</vt:lpstr>
      <vt:lpstr>Office Theme</vt:lpstr>
      <vt:lpstr>Q3/20: Architectures, management, protocols and Quality of Service </vt:lpstr>
      <vt:lpstr>Q3/20 main activities </vt:lpstr>
      <vt:lpstr>Q3/20 main activities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He, Shane (NSB - CN/Beijing)</cp:lastModifiedBy>
  <cp:revision>127</cp:revision>
  <dcterms:created xsi:type="dcterms:W3CDTF">2016-02-05T15:38:15Z</dcterms:created>
  <dcterms:modified xsi:type="dcterms:W3CDTF">2018-01-12T06:56:44Z</dcterms:modified>
</cp:coreProperties>
</file>