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13"/>
  </p:notesMasterIdLst>
  <p:sldIdLst>
    <p:sldId id="317" r:id="rId5"/>
    <p:sldId id="336" r:id="rId6"/>
    <p:sldId id="335" r:id="rId7"/>
    <p:sldId id="337" r:id="rId8"/>
    <p:sldId id="310" r:id="rId9"/>
    <p:sldId id="331" r:id="rId10"/>
    <p:sldId id="338" r:id="rId11"/>
    <p:sldId id="334" r:id="rId12"/>
  </p:sldIdLst>
  <p:sldSz cx="9144000" cy="6858000" type="screen4x3"/>
  <p:notesSz cx="6858000" cy="9144000"/>
  <p:custDataLst>
    <p:tags r:id="rId14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7" autoAdjust="0"/>
    <p:restoredTop sz="94653"/>
  </p:normalViewPr>
  <p:slideViewPr>
    <p:cSldViewPr snapToGrid="0" snapToObjects="1" showGuides="1">
      <p:cViewPr varScale="1">
        <p:scale>
          <a:sx n="89" d="100"/>
          <a:sy n="89" d="100"/>
        </p:scale>
        <p:origin x="1085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CFEA1A-C13D-4015-B697-67FCD1D73904}" type="datetimeFigureOut">
              <a:rPr lang="en-GB" smtClean="0"/>
              <a:t>17/01/2018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F81013-3E82-4C9F-8B9B-00C8AD6980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37035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C63E4-F9BE-C24A-B4FF-309EB18BA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506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C63E4-F9BE-C24A-B4FF-309EB18BA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932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82083"/>
            <a:ext cx="2057400" cy="525991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82083"/>
            <a:ext cx="6019800" cy="525991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C63E4-F9BE-C24A-B4FF-309EB18BA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0374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Really blank no logo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916427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C63E4-F9BE-C24A-B4FF-309EB18BA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944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558ED5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C63E4-F9BE-C24A-B4FF-309EB18BA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459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26296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26296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C63E4-F9BE-C24A-B4FF-309EB18BA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456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68829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68829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C63E4-F9BE-C24A-B4FF-309EB18BA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552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C63E4-F9BE-C24A-B4FF-309EB18BA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232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C63E4-F9BE-C24A-B4FF-309EB18BA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37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3250"/>
            <a:ext cx="3008313" cy="8318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603250"/>
            <a:ext cx="5111750" cy="512233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29048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C63E4-F9BE-C24A-B4FF-309EB18BA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241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506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C63E4-F9BE-C24A-B4FF-309EB18BA5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059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7097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968500"/>
            <a:ext cx="8229600" cy="38311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05200" y="617643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</a:lstStyle>
          <a:p>
            <a:fld id="{283C63E4-F9BE-C24A-B4FF-309EB18BA56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8638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b="1" i="0" kern="1200">
          <a:solidFill>
            <a:schemeClr val="tx2">
              <a:lumMod val="60000"/>
              <a:lumOff val="40000"/>
            </a:schemeClr>
          </a:solidFill>
          <a:latin typeface="Calibri"/>
          <a:ea typeface="+mj-ea"/>
          <a:cs typeface="Calibri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2">
              <a:lumMod val="60000"/>
              <a:lumOff val="40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2">
              <a:lumMod val="60000"/>
              <a:lumOff val="40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2">
              <a:lumMod val="60000"/>
              <a:lumOff val="40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2">
              <a:lumMod val="60000"/>
              <a:lumOff val="40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2">
              <a:lumMod val="60000"/>
              <a:lumOff val="40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4"/>
          <p:cNvSpPr>
            <a:spLocks noGrp="1"/>
          </p:cNvSpPr>
          <p:nvPr>
            <p:ph type="ctrTitle"/>
          </p:nvPr>
        </p:nvSpPr>
        <p:spPr>
          <a:xfrm>
            <a:off x="478563" y="2130425"/>
            <a:ext cx="8306513" cy="1470025"/>
          </a:xfrm>
        </p:spPr>
        <p:txBody>
          <a:bodyPr>
            <a:normAutofit fontScale="90000"/>
          </a:bodyPr>
          <a:lstStyle/>
          <a:p>
            <a:r>
              <a:rPr lang="en-US" altLang="ko-KR" dirty="0" smtClean="0"/>
              <a:t>ITU-T Q4/20</a:t>
            </a:r>
            <a:br>
              <a:rPr lang="en-US" altLang="ko-KR" dirty="0" smtClean="0"/>
            </a:br>
            <a:r>
              <a:rPr lang="en-US" altLang="ko-KR" sz="3100" b="0" dirty="0"/>
              <a:t>e/Smart services, applications and supporting platforms</a:t>
            </a:r>
            <a:r>
              <a:rPr lang="en-US" altLang="ko-KR" sz="2700" b="0" dirty="0"/>
              <a:t> </a:t>
            </a:r>
            <a:r>
              <a:rPr lang="en-US" altLang="ko-KR" sz="2700" dirty="0" smtClean="0"/>
              <a:t/>
            </a:r>
            <a:br>
              <a:rPr lang="en-US" altLang="ko-KR" sz="2700" dirty="0" smtClean="0"/>
            </a:br>
            <a:endParaRPr lang="ko-KR" altLang="en-US" dirty="0"/>
          </a:p>
        </p:txBody>
      </p:sp>
      <p:sp>
        <p:nvSpPr>
          <p:cNvPr id="6" name="부제목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ko-KR" dirty="0" smtClean="0"/>
              <a:t>17 January 2018</a:t>
            </a:r>
          </a:p>
          <a:p>
            <a:r>
              <a:rPr lang="en-US" altLang="ko-KR" b="1" dirty="0" smtClean="0"/>
              <a:t>Gyu Myoung Lee</a:t>
            </a:r>
          </a:p>
          <a:p>
            <a:r>
              <a:rPr lang="en-US" altLang="ko-KR" dirty="0" smtClean="0"/>
              <a:t>Q4/20 Rapporteur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C63E4-F9BE-C24A-B4FF-309EB18BA56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028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2132398"/>
            <a:ext cx="8229600" cy="4277028"/>
          </a:xfrm>
        </p:spPr>
        <p:txBody>
          <a:bodyPr>
            <a:normAutofit fontScale="85000" lnSpcReduction="20000"/>
          </a:bodyPr>
          <a:lstStyle/>
          <a:p>
            <a:r>
              <a:rPr lang="en-US" altLang="ko-KR" dirty="0"/>
              <a:t>Rapporteurs</a:t>
            </a:r>
          </a:p>
          <a:p>
            <a:pPr lvl="1"/>
            <a:r>
              <a:rPr lang="en-US" altLang="ko-KR" dirty="0"/>
              <a:t>Rapporteur: </a:t>
            </a:r>
            <a:r>
              <a:rPr lang="en-US" altLang="ko-KR" b="1" dirty="0" smtClean="0"/>
              <a:t>Gyu Myoung Lee </a:t>
            </a:r>
            <a:r>
              <a:rPr lang="en-US" altLang="ko-KR" b="1" dirty="0"/>
              <a:t>(Korea)</a:t>
            </a:r>
          </a:p>
          <a:p>
            <a:pPr lvl="1"/>
            <a:r>
              <a:rPr lang="en-US" altLang="ko-KR" dirty="0"/>
              <a:t>Associate rapporteurs:</a:t>
            </a:r>
          </a:p>
          <a:p>
            <a:pPr lvl="2"/>
            <a:r>
              <a:rPr lang="en-US" altLang="ko-KR" b="1" dirty="0"/>
              <a:t>Zheng</a:t>
            </a:r>
            <a:r>
              <a:rPr lang="en-US" altLang="ko-KR" dirty="0"/>
              <a:t> </a:t>
            </a:r>
            <a:r>
              <a:rPr lang="en-US" altLang="ko-KR" b="1" cap="all" dirty="0" smtClean="0"/>
              <a:t>HUANG (ZTE)</a:t>
            </a:r>
            <a:endParaRPr lang="en-US" altLang="ko-KR" dirty="0"/>
          </a:p>
          <a:p>
            <a:pPr lvl="2"/>
            <a:r>
              <a:rPr lang="en-US" altLang="ko-KR" b="1" dirty="0"/>
              <a:t>Ricardo</a:t>
            </a:r>
            <a:r>
              <a:rPr lang="en-US" altLang="ko-KR" dirty="0"/>
              <a:t> </a:t>
            </a:r>
            <a:r>
              <a:rPr lang="en-US" altLang="ko-KR" b="1" cap="all" dirty="0" smtClean="0"/>
              <a:t>PÉREZ (</a:t>
            </a:r>
            <a:r>
              <a:rPr lang="en-US" altLang="ko-KR" b="1" dirty="0"/>
              <a:t>Ministry of </a:t>
            </a:r>
            <a:r>
              <a:rPr lang="en-US" altLang="ko-KR" b="1" dirty="0" smtClean="0"/>
              <a:t>Communication, Argentina)</a:t>
            </a:r>
            <a:endParaRPr lang="en-US" altLang="ko-KR" b="1" dirty="0"/>
          </a:p>
          <a:p>
            <a:pPr lvl="2"/>
            <a:r>
              <a:rPr lang="en-US" altLang="ko-KR" b="1" dirty="0" err="1"/>
              <a:t>Menghua</a:t>
            </a:r>
            <a:r>
              <a:rPr lang="en-US" altLang="ko-KR" dirty="0"/>
              <a:t> </a:t>
            </a:r>
            <a:r>
              <a:rPr lang="en-US" altLang="ko-KR" b="1" cap="all" dirty="0" smtClean="0"/>
              <a:t>TAO (China Unicom)</a:t>
            </a:r>
            <a:endParaRPr lang="en-US" altLang="ko-KR" dirty="0" smtClean="0"/>
          </a:p>
          <a:p>
            <a:r>
              <a:rPr lang="en-US" altLang="ko-KR" dirty="0" smtClean="0"/>
              <a:t>Focus on e/smart services and applications aspects related to the verticals, to facilitate seamless services among heterogeneous IoT environments</a:t>
            </a:r>
          </a:p>
          <a:p>
            <a:pPr lvl="1"/>
            <a:r>
              <a:rPr lang="en-US" altLang="ko-KR" dirty="0" smtClean="0"/>
              <a:t>Many vertical applications</a:t>
            </a:r>
          </a:p>
          <a:p>
            <a:pPr lvl="2"/>
            <a:r>
              <a:rPr lang="en-US" altLang="ko-KR" dirty="0" smtClean="0"/>
              <a:t>Require service platforms to support applications</a:t>
            </a:r>
          </a:p>
          <a:p>
            <a:pPr lvl="1"/>
            <a:r>
              <a:rPr lang="en-US" altLang="ko-KR" dirty="0" smtClean="0"/>
              <a:t>Common functionality of platforms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C63E4-F9BE-C24A-B4FF-309EB18BA564}" type="slidenum">
              <a:rPr lang="en-US" smtClean="0"/>
              <a:t>2</a:t>
            </a:fld>
            <a:endParaRPr lang="en-US"/>
          </a:p>
        </p:txBody>
      </p:sp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215660" y="710835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n-US" altLang="ko-KR" dirty="0" smtClean="0"/>
              <a:t>Q4/2 Overview</a:t>
            </a:r>
            <a:br>
              <a:rPr lang="en-US" altLang="ko-KR" dirty="0" smtClean="0"/>
            </a:br>
            <a:r>
              <a:rPr lang="en-US" altLang="ko-KR" sz="3100" b="0" dirty="0" smtClean="0"/>
              <a:t>(e/Smart </a:t>
            </a:r>
            <a:r>
              <a:rPr lang="en-US" altLang="ko-KR" sz="3100" b="0" dirty="0"/>
              <a:t>services, applications and supporting </a:t>
            </a:r>
            <a:r>
              <a:rPr lang="en-US" altLang="ko-KR" sz="3100" b="0" dirty="0" smtClean="0"/>
              <a:t>platforms)</a:t>
            </a:r>
            <a:endParaRPr lang="ko-KR" altLang="en-US" sz="2700" b="0" dirty="0"/>
          </a:p>
        </p:txBody>
      </p:sp>
    </p:spTree>
    <p:extLst>
      <p:ext uri="{BB962C8B-B14F-4D97-AF65-F5344CB8AC3E}">
        <p14:creationId xmlns:p14="http://schemas.microsoft.com/office/powerpoint/2010/main" val="15979112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9434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ko-KR" dirty="0" smtClean="0"/>
              <a:t>Q4/20 Terms of References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9329"/>
            <a:ext cx="8229600" cy="4777357"/>
          </a:xfrm>
        </p:spPr>
        <p:txBody>
          <a:bodyPr>
            <a:noAutofit/>
          </a:bodyPr>
          <a:lstStyle/>
          <a:p>
            <a:pPr fontAlgn="base"/>
            <a:r>
              <a:rPr lang="en-US" altLang="ko-KR" sz="2100" dirty="0" smtClean="0"/>
              <a:t>e/smart </a:t>
            </a:r>
            <a:r>
              <a:rPr lang="en-US" altLang="ko-KR" sz="2100" dirty="0"/>
              <a:t>services and applications platforms for </a:t>
            </a:r>
            <a:r>
              <a:rPr lang="en-US" altLang="ko-KR" sz="2100" dirty="0" err="1"/>
              <a:t>IoT</a:t>
            </a:r>
            <a:r>
              <a:rPr lang="en-US" altLang="ko-KR" sz="2100" dirty="0"/>
              <a:t> and </a:t>
            </a:r>
            <a:r>
              <a:rPr lang="en-US" altLang="ko-KR" sz="2100" dirty="0" smtClean="0"/>
              <a:t>SC&amp;C</a:t>
            </a:r>
            <a:endParaRPr lang="en-US" altLang="ko-KR" sz="2100" dirty="0"/>
          </a:p>
          <a:p>
            <a:pPr fontAlgn="base"/>
            <a:r>
              <a:rPr lang="en-US" altLang="ko-KR" sz="2100" dirty="0"/>
              <a:t>SC&amp;C applications and services including, inter alia, smart grid, water, mobility, logistic, waste, healthcare, e-government, emergency telecommunications, education, transport, utilities, finance, etc</a:t>
            </a:r>
            <a:r>
              <a:rPr lang="en-US" altLang="ko-KR" sz="2100" dirty="0" smtClean="0"/>
              <a:t>.</a:t>
            </a:r>
            <a:endParaRPr lang="en-US" altLang="ko-KR" sz="2100" dirty="0"/>
          </a:p>
          <a:p>
            <a:pPr fontAlgn="base"/>
            <a:r>
              <a:rPr lang="en-US" altLang="ko-KR" sz="2100" dirty="0"/>
              <a:t>Functionality profiles of e/smart applications and </a:t>
            </a:r>
            <a:r>
              <a:rPr lang="en-US" altLang="ko-KR" sz="2100" dirty="0" smtClean="0"/>
              <a:t>services</a:t>
            </a:r>
            <a:endParaRPr lang="en-US" altLang="ko-KR" sz="2100" dirty="0"/>
          </a:p>
          <a:p>
            <a:pPr fontAlgn="base"/>
            <a:r>
              <a:rPr lang="en-US" altLang="ko-KR" sz="2100" dirty="0"/>
              <a:t>Information modelling relevant to e/smart services and </a:t>
            </a:r>
            <a:r>
              <a:rPr lang="en-US" altLang="ko-KR" sz="2100" dirty="0" smtClean="0"/>
              <a:t>applications</a:t>
            </a:r>
            <a:endParaRPr lang="en-US" altLang="ko-KR" sz="2100" dirty="0"/>
          </a:p>
          <a:p>
            <a:pPr fontAlgn="base"/>
            <a:r>
              <a:rPr lang="en-US" altLang="ko-KR" sz="2100" dirty="0"/>
              <a:t>Middleware for e/smart services and applications including </a:t>
            </a:r>
            <a:r>
              <a:rPr lang="en-US" altLang="ko-KR" sz="2100" dirty="0" smtClean="0"/>
              <a:t>SC&amp;C</a:t>
            </a:r>
            <a:endParaRPr lang="en-US" altLang="ko-KR" sz="2100" dirty="0"/>
          </a:p>
          <a:p>
            <a:pPr fontAlgn="base"/>
            <a:r>
              <a:rPr lang="en-US" altLang="ko-KR" sz="2100" dirty="0"/>
              <a:t>APIs, Web interfaces among </a:t>
            </a:r>
            <a:r>
              <a:rPr lang="en-US" altLang="ko-KR" sz="2100" dirty="0" err="1"/>
              <a:t>IoT</a:t>
            </a:r>
            <a:r>
              <a:rPr lang="en-US" altLang="ko-KR" sz="2100" dirty="0"/>
              <a:t> middleware </a:t>
            </a:r>
            <a:r>
              <a:rPr lang="en-US" altLang="ko-KR" sz="2100" dirty="0" smtClean="0"/>
              <a:t>entities</a:t>
            </a:r>
            <a:endParaRPr lang="en-US" altLang="ko-KR" sz="2100" dirty="0"/>
          </a:p>
          <a:p>
            <a:pPr fontAlgn="base"/>
            <a:r>
              <a:rPr lang="en-US" altLang="ko-KR" sz="2100" dirty="0"/>
              <a:t>Context modelling languages for context awareness of </a:t>
            </a:r>
            <a:r>
              <a:rPr lang="en-US" altLang="ko-KR" sz="2100" dirty="0" err="1"/>
              <a:t>IoT</a:t>
            </a:r>
            <a:r>
              <a:rPr lang="en-US" altLang="ko-KR" sz="2100" dirty="0"/>
              <a:t> </a:t>
            </a:r>
            <a:r>
              <a:rPr lang="en-US" altLang="ko-KR" sz="2100" dirty="0" smtClean="0"/>
              <a:t>middleware</a:t>
            </a:r>
            <a:endParaRPr lang="en-US" altLang="ko-KR" sz="2100" dirty="0"/>
          </a:p>
          <a:p>
            <a:pPr fontAlgn="base"/>
            <a:r>
              <a:rPr lang="en-US" altLang="ko-KR" sz="2100" dirty="0"/>
              <a:t>Context/event management and reasoning for cognitive action </a:t>
            </a:r>
            <a:endParaRPr lang="en-US" altLang="ko-KR" sz="2100" dirty="0" smtClean="0"/>
          </a:p>
          <a:p>
            <a:pPr fontAlgn="base"/>
            <a:r>
              <a:rPr lang="en-US" altLang="ko-KR" sz="2100" dirty="0" smtClean="0"/>
              <a:t>Autonomic </a:t>
            </a:r>
            <a:r>
              <a:rPr lang="en-US" altLang="ko-KR" sz="2100" dirty="0"/>
              <a:t>service management for e/smart services and applications </a:t>
            </a:r>
            <a:endParaRPr lang="en-US" altLang="ko-KR" sz="2100" dirty="0" smtClean="0"/>
          </a:p>
          <a:p>
            <a:pPr fontAlgn="base"/>
            <a:r>
              <a:rPr lang="en-US" altLang="ko-KR" sz="2100" dirty="0" smtClean="0"/>
              <a:t>Business </a:t>
            </a:r>
            <a:r>
              <a:rPr lang="en-US" altLang="ko-KR" sz="2100" dirty="0"/>
              <a:t>support capabilities like service activation, enrolment, contract management, billing and </a:t>
            </a:r>
            <a:r>
              <a:rPr lang="en-US" altLang="ko-KR" sz="2100" dirty="0" smtClean="0"/>
              <a:t>troubleshooting</a:t>
            </a:r>
            <a:endParaRPr lang="ko-KR" altLang="en-US" sz="2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C63E4-F9BE-C24A-B4FF-309EB18BA56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7459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Q4/20 – Work Programme</a:t>
            </a:r>
            <a:endParaRPr lang="fr-FR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968500"/>
            <a:ext cx="8229600" cy="4207933"/>
          </a:xfrm>
        </p:spPr>
        <p:txBody>
          <a:bodyPr>
            <a:normAutofit fontScale="92500"/>
          </a:bodyPr>
          <a:lstStyle/>
          <a:p>
            <a:r>
              <a:rPr lang="fr-FR" dirty="0" smtClean="0"/>
              <a:t>Published Recommemdations</a:t>
            </a:r>
          </a:p>
          <a:p>
            <a:pPr lvl="1"/>
            <a:r>
              <a:rPr lang="en-US" altLang="ko-KR" dirty="0"/>
              <a:t>Y.4452 (ex </a:t>
            </a:r>
            <a:r>
              <a:rPr lang="en-US" altLang="ko-KR" dirty="0" err="1"/>
              <a:t>Y.WoO-fw</a:t>
            </a:r>
            <a:r>
              <a:rPr lang="en-US" altLang="ko-KR" dirty="0" smtClean="0"/>
              <a:t>) - </a:t>
            </a:r>
            <a:r>
              <a:rPr lang="en-US" altLang="ko-KR" dirty="0"/>
              <a:t>Functional framework of </a:t>
            </a:r>
            <a:r>
              <a:rPr lang="en-US" altLang="ko-KR" dirty="0" smtClean="0"/>
              <a:t>Web </a:t>
            </a:r>
            <a:r>
              <a:rPr lang="en-US" altLang="ko-KR" dirty="0"/>
              <a:t>of </a:t>
            </a:r>
            <a:r>
              <a:rPr lang="en-US" altLang="ko-KR" dirty="0" smtClean="0"/>
              <a:t>Objects</a:t>
            </a:r>
          </a:p>
          <a:p>
            <a:pPr lvl="1"/>
            <a:r>
              <a:rPr lang="en-US" altLang="ko-KR" dirty="0"/>
              <a:t>Y.4453 (ex </a:t>
            </a:r>
            <a:r>
              <a:rPr lang="en-US" altLang="ko-KR" dirty="0" err="1"/>
              <a:t>Y.IoT</a:t>
            </a:r>
            <a:r>
              <a:rPr lang="en-US" altLang="ko-KR" dirty="0"/>
              <a:t>-ASF</a:t>
            </a:r>
            <a:r>
              <a:rPr lang="en-US" altLang="ko-KR" dirty="0" smtClean="0"/>
              <a:t>) - </a:t>
            </a:r>
            <a:r>
              <a:rPr lang="en-US" altLang="ko-KR" dirty="0"/>
              <a:t>Adaptive software framework for IoT </a:t>
            </a:r>
            <a:r>
              <a:rPr lang="en-US" altLang="ko-KR" dirty="0" smtClean="0"/>
              <a:t>devices</a:t>
            </a:r>
          </a:p>
          <a:p>
            <a:pPr lvl="1"/>
            <a:r>
              <a:rPr lang="en-US" dirty="0" smtClean="0"/>
              <a:t>Y.4553 (ex </a:t>
            </a:r>
            <a:r>
              <a:rPr lang="en-US" dirty="0" err="1" smtClean="0"/>
              <a:t>Y.IoT</a:t>
            </a:r>
            <a:r>
              <a:rPr lang="en-US" dirty="0" smtClean="0"/>
              <a:t>-SPSN) - </a:t>
            </a:r>
            <a:r>
              <a:rPr lang="en-US" altLang="ko-KR" dirty="0"/>
              <a:t>Requirements of smartphone as sink node for IoT applications and services</a:t>
            </a:r>
            <a:endParaRPr lang="fr-FR" dirty="0" smtClean="0"/>
          </a:p>
          <a:p>
            <a:r>
              <a:rPr lang="fr-FR" dirty="0" smtClean="0"/>
              <a:t>Draft Recommendations under study</a:t>
            </a:r>
          </a:p>
          <a:p>
            <a:pPr lvl="1"/>
            <a:r>
              <a:rPr lang="fr-FR" dirty="0" smtClean="0"/>
              <a:t>17 Work Items</a:t>
            </a:r>
            <a:endParaRPr lang="fr-F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C63E4-F9BE-C24A-B4FF-309EB18BA56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6477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443416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ko-KR" dirty="0" smtClean="0"/>
              <a:t>Q4/20 Work Items – 1 </a:t>
            </a:r>
            <a:endParaRPr lang="ko-KR" altLang="en-US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0921383"/>
              </p:ext>
            </p:extLst>
          </p:nvPr>
        </p:nvGraphicFramePr>
        <p:xfrm>
          <a:off x="457200" y="1709419"/>
          <a:ext cx="8229600" cy="4226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17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078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Work Item</a:t>
                      </a:r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Title</a:t>
                      </a:r>
                      <a:endParaRPr lang="ko-KR" alt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GB" altLang="ko-KR" sz="1400" b="1" i="0" u="none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Y.del-fw</a:t>
                      </a:r>
                      <a:endParaRPr lang="ko-KR" altLang="en-US" sz="1400" b="1" u="non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Framework of delegation service for the </a:t>
                      </a:r>
                      <a:r>
                        <a:rPr lang="en-US" altLang="ko-KR" sz="14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IoT</a:t>
                      </a:r>
                      <a:r>
                        <a:rPr lang="en-US" altLang="ko-KR" sz="14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devices</a:t>
                      </a:r>
                      <a:endParaRPr lang="ko-KR" altLang="en-US" sz="1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457200" rtl="0" eaLnBrk="1" latinLnBrk="1" hangingPunct="1"/>
                      <a:r>
                        <a:rPr lang="en-GB" altLang="ko-KR" sz="1400" b="1" i="0" u="non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Y.IoT-SQ-</a:t>
                      </a:r>
                      <a:r>
                        <a:rPr lang="en-GB" altLang="ko-KR" sz="1400" b="1" i="0" u="none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fns</a:t>
                      </a:r>
                      <a:endParaRPr lang="ko-KR" altLang="en-US" sz="1400" b="1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Service Functionalities of Self-quantification over Internet of things</a:t>
                      </a:r>
                      <a:endParaRPr lang="ko-KR" altLang="en-US" sz="1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457200" rtl="0" eaLnBrk="1" latinLnBrk="1" hangingPunct="1"/>
                      <a:r>
                        <a:rPr lang="en-GB" altLang="ko-KR" sz="1400" b="1" i="0" u="non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Y.ISG-</a:t>
                      </a:r>
                      <a:r>
                        <a:rPr lang="en-GB" altLang="ko-KR" sz="1400" b="1" i="0" u="none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</a:t>
                      </a:r>
                      <a:endParaRPr lang="ko-KR" altLang="en-US" sz="1400" b="1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Framework of </a:t>
                      </a:r>
                      <a:r>
                        <a:rPr lang="en-US" altLang="ko-KR" sz="14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IoT</a:t>
                      </a:r>
                      <a:r>
                        <a:rPr lang="en-US" altLang="ko-KR" sz="14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-based Smart Greenhouse</a:t>
                      </a:r>
                      <a:endParaRPr lang="ko-KR" altLang="en-US" sz="1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457200" rtl="0" eaLnBrk="1" latinLnBrk="1" hangingPunct="1"/>
                      <a:r>
                        <a:rPr lang="en-GB" altLang="ko-KR" sz="1400" b="1" i="0" u="non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Y.Psfs</a:t>
                      </a:r>
                      <a:endParaRPr lang="ko-KR" altLang="en-US" sz="1400" b="1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Functional model for production service of Smart Farming</a:t>
                      </a:r>
                      <a:endParaRPr lang="ko-KR" altLang="en-US" sz="1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457200" rtl="0" eaLnBrk="1" latinLnBrk="1" hangingPunct="1"/>
                      <a:r>
                        <a:rPr lang="en-GB" altLang="ko-KR" sz="1400" b="1" i="0" u="non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Y.SC-Residential</a:t>
                      </a:r>
                      <a:endParaRPr lang="ko-KR" altLang="en-US" sz="1400" b="1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Requirements of Smart Residential Communities</a:t>
                      </a:r>
                      <a:endParaRPr lang="ko-KR" altLang="en-US" sz="1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457200" rtl="0" eaLnBrk="1" latinLnBrk="1" hangingPunct="1"/>
                      <a:r>
                        <a:rPr lang="en-GB" altLang="ko-KR" sz="1400" b="1" i="0" u="non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Y.smart-evacuation</a:t>
                      </a:r>
                      <a:endParaRPr lang="ko-KR" altLang="en-US" sz="1400" b="1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Framework of Smart Evacuation during emergencies in Smart Cities and Communities</a:t>
                      </a:r>
                      <a:endParaRPr lang="ko-KR" altLang="en-US" sz="1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457200" rtl="0" eaLnBrk="1" latinLnBrk="1" hangingPunct="1"/>
                      <a:r>
                        <a:rPr lang="en-GB" altLang="ko-KR" sz="1400" b="1" i="0" u="non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Y.social-device</a:t>
                      </a:r>
                      <a:endParaRPr lang="ko-KR" altLang="en-US" sz="1400" b="1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Framework of the social device networking</a:t>
                      </a:r>
                      <a:endParaRPr lang="ko-KR" altLang="en-US" sz="1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457200" rtl="0" eaLnBrk="1" latinLnBrk="1" hangingPunct="1"/>
                      <a:r>
                        <a:rPr lang="en-GB" altLang="ko-KR" sz="1400" b="1" i="0" u="non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Y.SPL</a:t>
                      </a:r>
                      <a:endParaRPr lang="ko-KR" altLang="en-US" sz="1400" b="1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Requirements and Reference Framework for Smart Parking Lots in smart city</a:t>
                      </a:r>
                      <a:endParaRPr lang="ko-KR" altLang="en-US" sz="1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457200" rtl="0" eaLnBrk="1" latinLnBrk="1" hangingPunct="1"/>
                      <a:r>
                        <a:rPr lang="en-GB" altLang="ko-KR" sz="1400" b="1" i="0" u="non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Y.SSL</a:t>
                      </a:r>
                      <a:endParaRPr lang="ko-KR" altLang="en-US" sz="1400" b="1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Requirements and Reference Framework for Smart Street Light</a:t>
                      </a:r>
                      <a:endParaRPr lang="ko-KR" altLang="en-US" sz="1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457200" rtl="0" eaLnBrk="1" latinLnBrk="1" hangingPunct="1"/>
                      <a:r>
                        <a:rPr lang="en-GB" altLang="ko-KR" sz="1400" b="1" i="0" u="non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Y.STD</a:t>
                      </a:r>
                      <a:endParaRPr lang="ko-KR" altLang="en-US" sz="1400" b="1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Reference Model for Smart Tourist Destinations: platform interoperability and functionalities</a:t>
                      </a:r>
                      <a:endParaRPr lang="ko-KR" altLang="en-US" sz="1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C63E4-F9BE-C24A-B4FF-309EB18BA56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678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1706818"/>
              </p:ext>
            </p:extLst>
          </p:nvPr>
        </p:nvGraphicFramePr>
        <p:xfrm>
          <a:off x="457200" y="1869590"/>
          <a:ext cx="8229600" cy="31464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15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180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fontAlgn="t"/>
                      <a:r>
                        <a:rPr lang="en-GB" sz="1400" b="1" dirty="0">
                          <a:effectLst/>
                          <a:latin typeface="+mn-lt"/>
                        </a:rPr>
                        <a:t>Working title</a:t>
                      </a:r>
                    </a:p>
                  </a:txBody>
                  <a:tcPr marL="47625" marR="47625" marT="66675" marB="5715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400" b="1" dirty="0">
                          <a:effectLst/>
                          <a:latin typeface="+mn-lt"/>
                        </a:rPr>
                        <a:t>Title</a:t>
                      </a:r>
                    </a:p>
                  </a:txBody>
                  <a:tcPr marL="47625" marR="47625" marT="66675" marB="5715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457200" rtl="0" eaLnBrk="1" latinLnBrk="1" hangingPunct="1"/>
                      <a:r>
                        <a:rPr lang="en-GB" altLang="ko-KR" sz="1400" b="1" i="0" u="non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Y.TPS-</a:t>
                      </a:r>
                      <a:r>
                        <a:rPr lang="en-GB" altLang="ko-KR" sz="1400" b="1" i="0" u="none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afw</a:t>
                      </a:r>
                      <a:endParaRPr lang="ko-KR" altLang="en-US" sz="1400" b="1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Architectural framework for providing transportation safety service</a:t>
                      </a:r>
                      <a:endParaRPr lang="ko-KR" altLang="en-US" sz="1400" b="1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741023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457200" rtl="0" eaLnBrk="1" latinLnBrk="1" hangingPunct="1"/>
                      <a:r>
                        <a:rPr lang="en-GB" altLang="ko-KR" sz="1400" b="1" i="0" u="non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Y.WoO-hn</a:t>
                      </a:r>
                      <a:endParaRPr lang="ko-KR" altLang="en-US" sz="1400" b="1" i="0" u="non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Service capability and architecture in web of objects enabled home network</a:t>
                      </a:r>
                      <a:endParaRPr lang="ko-KR" altLang="en-US" sz="1400" b="1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668695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GB" sz="1400" b="1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en-GB" sz="1400" b="1" dirty="0" err="1" smtClean="0">
                          <a:effectLst/>
                          <a:latin typeface="+mn-lt"/>
                        </a:rPr>
                        <a:t>Y.energy-mMG</a:t>
                      </a:r>
                      <a:endParaRPr lang="en-GB" sz="1400" b="1" dirty="0">
                        <a:effectLst/>
                        <a:latin typeface="+mn-lt"/>
                      </a:endParaRPr>
                    </a:p>
                  </a:txBody>
                  <a:tcPr marL="47625" marR="47625" marT="66675" marB="571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 b="1" dirty="0" smtClean="0">
                          <a:effectLst/>
                          <a:latin typeface="+mn-lt"/>
                        </a:rPr>
                        <a:t> Application </a:t>
                      </a:r>
                      <a:r>
                        <a:rPr lang="en-US" sz="1400" b="1" dirty="0">
                          <a:effectLst/>
                          <a:latin typeface="+mn-lt"/>
                        </a:rPr>
                        <a:t>model for energy services on multiple </a:t>
                      </a:r>
                      <a:r>
                        <a:rPr lang="en-US" sz="1400" b="1" dirty="0" err="1" smtClean="0">
                          <a:effectLst/>
                          <a:latin typeface="+mn-lt"/>
                        </a:rPr>
                        <a:t>microgrids</a:t>
                      </a:r>
                      <a:r>
                        <a:rPr lang="en-US" sz="1400" b="1" dirty="0" smtClean="0">
                          <a:effectLst/>
                          <a:latin typeface="+mn-lt"/>
                        </a:rPr>
                        <a:t> </a:t>
                      </a:r>
                      <a:endParaRPr lang="en-US" sz="1400" b="1" dirty="0">
                        <a:effectLst/>
                        <a:latin typeface="+mn-lt"/>
                      </a:endParaRPr>
                    </a:p>
                  </a:txBody>
                  <a:tcPr marL="47625" marR="47625" marT="66675" marB="5715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GB" sz="1400" b="1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en-GB" sz="1400" b="1" dirty="0" err="1" smtClean="0">
                          <a:effectLst/>
                          <a:latin typeface="+mn-lt"/>
                        </a:rPr>
                        <a:t>Y.IoT-BoT-fw</a:t>
                      </a:r>
                      <a:endParaRPr lang="en-GB" sz="1400" b="1" dirty="0">
                        <a:effectLst/>
                        <a:latin typeface="+mn-lt"/>
                      </a:endParaRPr>
                    </a:p>
                  </a:txBody>
                  <a:tcPr marL="47625" marR="47625" marT="66675" marB="571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 b="1" dirty="0" smtClean="0">
                          <a:effectLst/>
                          <a:latin typeface="+mn-lt"/>
                        </a:rPr>
                        <a:t> Framework </a:t>
                      </a:r>
                      <a:r>
                        <a:rPr lang="en-US" sz="1400" b="1" dirty="0">
                          <a:effectLst/>
                          <a:latin typeface="+mn-lt"/>
                        </a:rPr>
                        <a:t>of </a:t>
                      </a:r>
                      <a:r>
                        <a:rPr lang="en-US" sz="1400" b="1" dirty="0" err="1">
                          <a:effectLst/>
                          <a:latin typeface="+mn-lt"/>
                        </a:rPr>
                        <a:t>blockchain</a:t>
                      </a:r>
                      <a:r>
                        <a:rPr lang="en-US" sz="1400" b="1" dirty="0">
                          <a:effectLst/>
                          <a:latin typeface="+mn-lt"/>
                        </a:rPr>
                        <a:t> of things as decentralized service </a:t>
                      </a:r>
                      <a:r>
                        <a:rPr lang="en-US" sz="1400" b="1" dirty="0" smtClean="0">
                          <a:effectLst/>
                          <a:latin typeface="+mn-lt"/>
                        </a:rPr>
                        <a:t>platform </a:t>
                      </a:r>
                      <a:endParaRPr lang="en-US" sz="1400" b="1" dirty="0">
                        <a:effectLst/>
                        <a:latin typeface="+mn-lt"/>
                      </a:endParaRPr>
                    </a:p>
                  </a:txBody>
                  <a:tcPr marL="47625" marR="47625" marT="66675" marB="5715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GB" sz="1400" b="1" dirty="0" smtClean="0">
                          <a:effectLst/>
                          <a:latin typeface="+mn-lt"/>
                        </a:rPr>
                        <a:t> Y.STIS-</a:t>
                      </a:r>
                      <a:r>
                        <a:rPr lang="en-GB" sz="1400" b="1" dirty="0" err="1" smtClean="0">
                          <a:effectLst/>
                          <a:latin typeface="+mn-lt"/>
                        </a:rPr>
                        <a:t>fdm</a:t>
                      </a:r>
                      <a:endParaRPr lang="en-GB" sz="1400" b="1" dirty="0">
                        <a:effectLst/>
                        <a:latin typeface="+mn-lt"/>
                      </a:endParaRPr>
                    </a:p>
                  </a:txBody>
                  <a:tcPr marL="47625" marR="47625" marT="66675" marB="571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 b="1" dirty="0" smtClean="0">
                          <a:effectLst/>
                          <a:latin typeface="+mn-lt"/>
                        </a:rPr>
                        <a:t> Function </a:t>
                      </a:r>
                      <a:r>
                        <a:rPr lang="en-US" sz="1400" b="1" dirty="0">
                          <a:effectLst/>
                          <a:latin typeface="+mn-lt"/>
                        </a:rPr>
                        <a:t>description and metadata of </a:t>
                      </a:r>
                      <a:r>
                        <a:rPr lang="en-US" sz="1400" b="1" dirty="0" err="1">
                          <a:effectLst/>
                          <a:latin typeface="+mn-lt"/>
                        </a:rPr>
                        <a:t>Spatio</a:t>
                      </a:r>
                      <a:r>
                        <a:rPr lang="en-US" sz="1400" b="1" dirty="0">
                          <a:effectLst/>
                          <a:latin typeface="+mn-lt"/>
                        </a:rPr>
                        <a:t>-temporal Information Service for </a:t>
                      </a:r>
                      <a:r>
                        <a:rPr lang="en-US" sz="1400" b="1" dirty="0" smtClean="0">
                          <a:effectLst/>
                          <a:latin typeface="+mn-lt"/>
                        </a:rPr>
                        <a:t>SSC</a:t>
                      </a:r>
                      <a:endParaRPr lang="en-US" sz="1400" b="1" dirty="0">
                        <a:effectLst/>
                        <a:latin typeface="+mn-lt"/>
                      </a:endParaRPr>
                    </a:p>
                  </a:txBody>
                  <a:tcPr marL="47625" marR="47625" marT="66675" marB="5715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GB" sz="1400" b="1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en-US" sz="1400" b="1" dirty="0" err="1" smtClean="0">
                          <a:effectLst/>
                          <a:latin typeface="+mn-lt"/>
                        </a:rPr>
                        <a:t>Y.IoT</a:t>
                      </a:r>
                      <a:r>
                        <a:rPr lang="en-US" sz="1400" b="1" dirty="0" smtClean="0">
                          <a:effectLst/>
                          <a:latin typeface="+mn-lt"/>
                        </a:rPr>
                        <a:t>-LISF</a:t>
                      </a:r>
                      <a:endParaRPr lang="en-GB" sz="1400" b="1" dirty="0">
                        <a:effectLst/>
                        <a:latin typeface="+mn-lt"/>
                      </a:endParaRPr>
                    </a:p>
                  </a:txBody>
                  <a:tcPr marL="47625" marR="47625" marT="66675" marB="5715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 b="1" dirty="0" smtClean="0">
                          <a:effectLst/>
                          <a:latin typeface="+mn-lt"/>
                        </a:rPr>
                        <a:t> Lightweight intelligent software framework for IoT devices</a:t>
                      </a:r>
                      <a:endParaRPr lang="en-US" sz="1400" b="1" dirty="0">
                        <a:effectLst/>
                        <a:latin typeface="+mn-lt"/>
                      </a:endParaRPr>
                    </a:p>
                  </a:txBody>
                  <a:tcPr marL="47625" marR="47625" marT="66675" marB="57150"/>
                </a:tc>
                <a:extLst>
                  <a:ext uri="{0D108BD9-81ED-4DB2-BD59-A6C34878D82A}">
                    <a16:rowId xmlns:a16="http://schemas.microsoft.com/office/drawing/2014/main" val="260482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GB" sz="1400" b="1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en-GB" sz="1400" b="1" dirty="0" err="1" smtClean="0">
                          <a:effectLst/>
                          <a:latin typeface="+mn-lt"/>
                        </a:rPr>
                        <a:t>Y.</a:t>
                      </a:r>
                      <a:r>
                        <a:rPr lang="en-GB" sz="14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disaster_notification</a:t>
                      </a:r>
                      <a:endParaRPr lang="en-GB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625" marR="47625" marT="66675" marB="57150" anchor="ctr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400" b="1" dirty="0" smtClean="0">
                          <a:effectLst/>
                          <a:latin typeface="+mn-lt"/>
                        </a:rPr>
                        <a:t> Framework of the disaster notification of the population in Smart Cities and Communities</a:t>
                      </a:r>
                      <a:endParaRPr lang="en-US" sz="1400" b="1" dirty="0">
                        <a:effectLst/>
                        <a:latin typeface="+mn-lt"/>
                      </a:endParaRPr>
                    </a:p>
                  </a:txBody>
                  <a:tcPr marL="47625" marR="47625" marT="66675" marB="57150"/>
                </a:tc>
                <a:extLst>
                  <a:ext uri="{0D108BD9-81ED-4DB2-BD59-A6C34878D82A}">
                    <a16:rowId xmlns:a16="http://schemas.microsoft.com/office/drawing/2014/main" val="1498625680"/>
                  </a:ext>
                </a:extLst>
              </a:tr>
            </a:tbl>
          </a:graphicData>
        </a:graphic>
      </p:graphicFrame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C63E4-F9BE-C24A-B4FF-309EB18BA564}" type="slidenum">
              <a:rPr lang="en-US" smtClean="0"/>
              <a:t>6</a:t>
            </a:fld>
            <a:endParaRPr lang="en-US"/>
          </a:p>
        </p:txBody>
      </p:sp>
      <p:sp>
        <p:nvSpPr>
          <p:cNvPr id="6" name="제목 1"/>
          <p:cNvSpPr>
            <a:spLocks noGrp="1"/>
          </p:cNvSpPr>
          <p:nvPr>
            <p:ph type="title"/>
          </p:nvPr>
        </p:nvSpPr>
        <p:spPr>
          <a:xfrm>
            <a:off x="457200" y="477921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ko-KR" dirty="0"/>
              <a:t>Q4/20 Work Items – </a:t>
            </a:r>
            <a:r>
              <a:rPr lang="en-US" altLang="ko-KR" dirty="0" smtClean="0"/>
              <a:t>2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0595522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Future Plan</a:t>
            </a:r>
            <a:endParaRPr lang="fr-FR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New work items</a:t>
            </a:r>
          </a:p>
          <a:p>
            <a:pPr lvl="1"/>
            <a:r>
              <a:rPr lang="fr-FR" dirty="0" smtClean="0"/>
              <a:t>Emerging veriticals</a:t>
            </a:r>
          </a:p>
          <a:p>
            <a:pPr lvl="1"/>
            <a:r>
              <a:rPr lang="fr-FR" dirty="0" smtClean="0"/>
              <a:t>Techincal convergence</a:t>
            </a:r>
            <a:endParaRPr lang="fr-FR" dirty="0"/>
          </a:p>
          <a:p>
            <a:r>
              <a:rPr lang="fr-FR" dirty="0" smtClean="0"/>
              <a:t>Collaboration/Coordination</a:t>
            </a:r>
          </a:p>
          <a:p>
            <a:pPr lvl="1"/>
            <a:r>
              <a:rPr lang="fr-FR" dirty="0" smtClean="0"/>
              <a:t>SG20: Qs on Requirements, </a:t>
            </a:r>
            <a:r>
              <a:rPr lang="fr-FR" dirty="0" smtClean="0">
                <a:sym typeface="Wingdings" panose="05000000000000000000" pitchFamily="2" charset="2"/>
              </a:rPr>
              <a:t>Archiecture</a:t>
            </a:r>
            <a:endParaRPr lang="fr-FR" dirty="0" smtClean="0"/>
          </a:p>
          <a:p>
            <a:pPr lvl="1"/>
            <a:r>
              <a:rPr lang="fr-FR" dirty="0" smtClean="0"/>
              <a:t>ITU-T: SG13, 16, 17 and FD-DPM, DLT, ML5G</a:t>
            </a:r>
          </a:p>
          <a:p>
            <a:pPr lvl="1"/>
            <a:r>
              <a:rPr lang="fr-FR" dirty="0" smtClean="0"/>
              <a:t>Other SDOs </a:t>
            </a:r>
            <a:endParaRPr lang="fr-F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C63E4-F9BE-C24A-B4FF-309EB18BA564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20112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720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GUID" val="400f594b-754d-46b1-a4d3-5a448d24a17f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ITU White Background.potx" id="{9694207F-B86C-4347-AF5B-E18AD6864DC7}" vid="{B9639EA1-9A26-4D10-99CD-41579998EC6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8F53ECB765E3847BA9DE2DB84B90300" ma:contentTypeVersion="0" ma:contentTypeDescription="Create a new document." ma:contentTypeScope="" ma:versionID="284ed77f59dec6eeb5f2af58cab56b8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B6A6EFE-0E3F-424F-9E73-7678F8F0DADF}">
  <ds:schemaRefs>
    <ds:schemaRef ds:uri="http://purl.org/dc/elements/1.1/"/>
    <ds:schemaRef ds:uri="http://purl.org/dc/dcmitype/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purl.org/dc/terms/"/>
    <ds:schemaRef ds:uri="http://schemas.microsoft.com/office/infopath/2007/PartnerControls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2A808093-1FD9-4A6D-84A8-C92104936EA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6C38511-BC1D-4211-B95F-BD24B6E59AF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ITU White Background</Template>
  <TotalTime>250</TotalTime>
  <Words>427</Words>
  <Application>Microsoft Office PowerPoint</Application>
  <PresentationFormat>화면 슬라이드 쇼(4:3)</PresentationFormat>
  <Paragraphs>88</Paragraphs>
  <Slides>8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13" baseType="lpstr">
      <vt:lpstr>맑은 고딕</vt:lpstr>
      <vt:lpstr>Arial</vt:lpstr>
      <vt:lpstr>Calibri</vt:lpstr>
      <vt:lpstr>Wingdings</vt:lpstr>
      <vt:lpstr>Office Theme</vt:lpstr>
      <vt:lpstr>ITU-T Q4/20 e/Smart services, applications and supporting platforms  </vt:lpstr>
      <vt:lpstr>Q4/2 Overview (e/Smart services, applications and supporting platforms)</vt:lpstr>
      <vt:lpstr>Q4/20 Terms of References</vt:lpstr>
      <vt:lpstr>Q4/20 – Work Programme</vt:lpstr>
      <vt:lpstr>Q4/20 Work Items – 1 </vt:lpstr>
      <vt:lpstr>Q4/20 Work Items – 2</vt:lpstr>
      <vt:lpstr>Future Plan</vt:lpstr>
      <vt:lpstr>PowerPoint 프레젠테이션</vt:lpstr>
    </vt:vector>
  </TitlesOfParts>
  <Company>Liverpool John Moores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Forum on Data Management: Transforming Data Into Value Expanding the IoT Potential with a special focus on smart cities Dubai, UAE  12 March 2017 </dc:title>
  <dc:creator>Lee, Gyu Myoung</dc:creator>
  <cp:lastModifiedBy>gmlee</cp:lastModifiedBy>
  <cp:revision>100</cp:revision>
  <dcterms:created xsi:type="dcterms:W3CDTF">2017-02-27T09:26:18Z</dcterms:created>
  <dcterms:modified xsi:type="dcterms:W3CDTF">2018-01-17T05:49:57Z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0x010100F8F53ECB765E3847BA9DE2DB84B90300</vt:lpwstr>
  </property>
</Properties>
</file>