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313" r:id="rId2"/>
    <p:sldId id="328" r:id="rId3"/>
    <p:sldId id="335" r:id="rId4"/>
    <p:sldId id="336" r:id="rId5"/>
    <p:sldId id="329" r:id="rId6"/>
    <p:sldId id="337" r:id="rId7"/>
    <p:sldId id="332" r:id="rId8"/>
    <p:sldId id="338"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yne Garfitt" initials="JG" lastIdx="5" clrIdx="0">
    <p:extLst>
      <p:ext uri="{19B8F6BF-5375-455C-9EA6-DF929625EA0E}">
        <p15:presenceInfo xmlns:p15="http://schemas.microsoft.com/office/powerpoint/2012/main" userId="1cbd19617fdeafa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8C98"/>
    <a:srgbClr val="C631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78" y="408"/>
      </p:cViewPr>
      <p:guideLst/>
    </p:cSldViewPr>
  </p:slideViewPr>
  <p:notesTextViewPr>
    <p:cViewPr>
      <p:scale>
        <a:sx n="1" d="1"/>
        <a:sy n="1" d="1"/>
      </p:scale>
      <p:origin x="0" y="0"/>
    </p:cViewPr>
  </p:notesTextViewPr>
  <p:sorterViewPr>
    <p:cViewPr>
      <p:scale>
        <a:sx n="100" d="100"/>
        <a:sy n="100" d="100"/>
      </p:scale>
      <p:origin x="0" y="-973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F551F4-7F07-400E-A03E-ADA4CCC86208}" type="datetimeFigureOut">
              <a:rPr lang="en-US" smtClean="0"/>
              <a:t>3/12/2018</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F79383-E4C0-4FC2-A15A-FDB41178610A}" type="slidenum">
              <a:rPr lang="en-US" smtClean="0"/>
              <a:t>‹#›</a:t>
            </a:fld>
            <a:endParaRPr lang="en-US" dirty="0"/>
          </a:p>
        </p:txBody>
      </p:sp>
    </p:spTree>
    <p:extLst>
      <p:ext uri="{BB962C8B-B14F-4D97-AF65-F5344CB8AC3E}">
        <p14:creationId xmlns:p14="http://schemas.microsoft.com/office/powerpoint/2010/main" val="13852058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3C3676-268C-43E7-9C5A-45E44A388936}" type="slidenum">
              <a:rPr lang="en-US" smtClean="0"/>
              <a:t>1</a:t>
            </a:fld>
            <a:endParaRPr lang="en-US" dirty="0"/>
          </a:p>
        </p:txBody>
      </p:sp>
    </p:spTree>
    <p:extLst>
      <p:ext uri="{BB962C8B-B14F-4D97-AF65-F5344CB8AC3E}">
        <p14:creationId xmlns:p14="http://schemas.microsoft.com/office/powerpoint/2010/main" val="33151816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2325DA6-4CDD-4C50-9592-EBBE853CC41E}" type="slidenum">
              <a:rPr lang="en-US" smtClean="0"/>
              <a:t>2</a:t>
            </a:fld>
            <a:endParaRPr lang="en-US" dirty="0"/>
          </a:p>
        </p:txBody>
      </p:sp>
    </p:spTree>
    <p:extLst>
      <p:ext uri="{BB962C8B-B14F-4D97-AF65-F5344CB8AC3E}">
        <p14:creationId xmlns:p14="http://schemas.microsoft.com/office/powerpoint/2010/main" val="30651928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2325DA6-4CDD-4C50-9592-EBBE853CC41E}" type="slidenum">
              <a:rPr lang="en-US" smtClean="0"/>
              <a:t>3</a:t>
            </a:fld>
            <a:endParaRPr lang="en-US" dirty="0"/>
          </a:p>
        </p:txBody>
      </p:sp>
    </p:spTree>
    <p:extLst>
      <p:ext uri="{BB962C8B-B14F-4D97-AF65-F5344CB8AC3E}">
        <p14:creationId xmlns:p14="http://schemas.microsoft.com/office/powerpoint/2010/main" val="5405729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2325DA6-4CDD-4C50-9592-EBBE853CC41E}" type="slidenum">
              <a:rPr lang="en-US" smtClean="0"/>
              <a:t>4</a:t>
            </a:fld>
            <a:endParaRPr lang="en-US" dirty="0"/>
          </a:p>
        </p:txBody>
      </p:sp>
    </p:spTree>
    <p:extLst>
      <p:ext uri="{BB962C8B-B14F-4D97-AF65-F5344CB8AC3E}">
        <p14:creationId xmlns:p14="http://schemas.microsoft.com/office/powerpoint/2010/main" val="12031565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2325DA6-4CDD-4C50-9592-EBBE853CC41E}" type="slidenum">
              <a:rPr lang="en-US" smtClean="0"/>
              <a:t>5</a:t>
            </a:fld>
            <a:endParaRPr lang="en-US" dirty="0"/>
          </a:p>
        </p:txBody>
      </p:sp>
    </p:spTree>
    <p:extLst>
      <p:ext uri="{BB962C8B-B14F-4D97-AF65-F5344CB8AC3E}">
        <p14:creationId xmlns:p14="http://schemas.microsoft.com/office/powerpoint/2010/main" val="2258871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2325DA6-4CDD-4C50-9592-EBBE853CC41E}" type="slidenum">
              <a:rPr lang="en-US" smtClean="0"/>
              <a:t>6</a:t>
            </a:fld>
            <a:endParaRPr lang="en-US" dirty="0"/>
          </a:p>
        </p:txBody>
      </p:sp>
    </p:spTree>
    <p:extLst>
      <p:ext uri="{BB962C8B-B14F-4D97-AF65-F5344CB8AC3E}">
        <p14:creationId xmlns:p14="http://schemas.microsoft.com/office/powerpoint/2010/main" val="10052788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2325DA6-4CDD-4C50-9592-EBBE853CC41E}" type="slidenum">
              <a:rPr lang="en-US" smtClean="0"/>
              <a:t>7</a:t>
            </a:fld>
            <a:endParaRPr lang="en-US" dirty="0"/>
          </a:p>
        </p:txBody>
      </p:sp>
    </p:spTree>
    <p:extLst>
      <p:ext uri="{BB962C8B-B14F-4D97-AF65-F5344CB8AC3E}">
        <p14:creationId xmlns:p14="http://schemas.microsoft.com/office/powerpoint/2010/main" val="7332895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2325DA6-4CDD-4C50-9592-EBBE853CC41E}" type="slidenum">
              <a:rPr lang="en-US" smtClean="0"/>
              <a:t>8</a:t>
            </a:fld>
            <a:endParaRPr lang="en-US" dirty="0"/>
          </a:p>
        </p:txBody>
      </p:sp>
    </p:spTree>
    <p:extLst>
      <p:ext uri="{BB962C8B-B14F-4D97-AF65-F5344CB8AC3E}">
        <p14:creationId xmlns:p14="http://schemas.microsoft.com/office/powerpoint/2010/main" val="27302434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userDrawn="1"/>
        </p:nvSpPr>
        <p:spPr>
          <a:xfrm>
            <a:off x="0" y="4285397"/>
            <a:ext cx="12192000" cy="2572603"/>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dirty="0"/>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019675"/>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1487826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5093120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userDrawn="1"/>
        </p:nvSpPr>
        <p:spPr>
          <a:xfrm>
            <a:off x="0" y="5341434"/>
            <a:ext cx="12192000" cy="1516566"/>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dirty="0"/>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847556"/>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4094554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59780" y="1233866"/>
            <a:ext cx="11296184" cy="2387600"/>
          </a:xfrm>
        </p:spPr>
        <p:txBody>
          <a:bodyPr anchor="b">
            <a:normAutofit/>
          </a:bodyPr>
          <a:lstStyle>
            <a:lvl1pPr algn="l">
              <a:defRPr sz="4800">
                <a:solidFill>
                  <a:schemeClr val="tx1"/>
                </a:solidFill>
              </a:defRPr>
            </a:lvl1pPr>
          </a:lstStyle>
          <a:p>
            <a:r>
              <a:rPr lang="en-US" dirty="0"/>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dirty="0"/>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01444" y="305687"/>
            <a:ext cx="2722432" cy="1856358"/>
          </a:xfrm>
          <a:prstGeom prst="rect">
            <a:avLst/>
          </a:prstGeom>
        </p:spPr>
      </p:pic>
      <p:sp>
        <p:nvSpPr>
          <p:cNvPr id="3" name="Subtitle 2"/>
          <p:cNvSpPr>
            <a:spLocks noGrp="1"/>
          </p:cNvSpPr>
          <p:nvPr>
            <p:ph type="subTitle" idx="1"/>
          </p:nvPr>
        </p:nvSpPr>
        <p:spPr>
          <a:xfrm>
            <a:off x="659780" y="3837899"/>
            <a:ext cx="9144000" cy="1655762"/>
          </a:xfrm>
        </p:spPr>
        <p:txBody>
          <a:bodyPr/>
          <a:lstStyle>
            <a:lvl1pPr marL="0" indent="0" algn="l">
              <a:buNone/>
              <a:defRPr sz="2400">
                <a:solidFill>
                  <a:schemeClr val="tx1">
                    <a:lumMod val="50000"/>
                    <a:lumOff val="50000"/>
                  </a:schemeClr>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07940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a:defRPr>
                <a:latin typeface="Myriad Pro" panose="020B0503030403020204" pitchFamily="34" charset="0"/>
              </a:defRPr>
            </a:lvl1pPr>
            <a:lvl2pPr>
              <a:defRPr>
                <a:latin typeface="Myriad Pro" panose="020B0503030403020204" pitchFamily="34" charset="0"/>
              </a:defRPr>
            </a:lvl2pPr>
            <a:lvl3pPr>
              <a:defRPr>
                <a:latin typeface="Myriad Pro" panose="020B0503030403020204" pitchFamily="34" charset="0"/>
              </a:defRPr>
            </a:lvl3pPr>
            <a:lvl4pPr>
              <a:defRPr>
                <a:latin typeface="Myriad Pro" panose="020B0503030403020204" pitchFamily="34" charset="0"/>
              </a:defRPr>
            </a:lvl4pPr>
            <a:lvl5pPr>
              <a:defRPr>
                <a:latin typeface="Myriad Pro" panose="020B05030304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endParaRPr lang="en-US"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dirty="0"/>
          </a:p>
        </p:txBody>
      </p:sp>
    </p:spTree>
    <p:extLst>
      <p:ext uri="{BB962C8B-B14F-4D97-AF65-F5344CB8AC3E}">
        <p14:creationId xmlns:p14="http://schemas.microsoft.com/office/powerpoint/2010/main" val="2102761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endParaRPr lang="en-US"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dirty="0"/>
          </a:p>
        </p:txBody>
      </p:sp>
    </p:spTree>
    <p:extLst>
      <p:ext uri="{BB962C8B-B14F-4D97-AF65-F5344CB8AC3E}">
        <p14:creationId xmlns:p14="http://schemas.microsoft.com/office/powerpoint/2010/main" val="1601451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endParaRPr lang="en-US" dirty="0"/>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163F5A94-8458-4F17-AD3C-1A083E20221D}" type="slidenum">
              <a:rPr lang="en-US" smtClean="0"/>
              <a:t>‹#›</a:t>
            </a:fld>
            <a:endParaRPr lang="en-US" dirty="0"/>
          </a:p>
        </p:txBody>
      </p:sp>
    </p:spTree>
    <p:extLst>
      <p:ext uri="{BB962C8B-B14F-4D97-AF65-F5344CB8AC3E}">
        <p14:creationId xmlns:p14="http://schemas.microsoft.com/office/powerpoint/2010/main" val="3893867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838200" y="6356350"/>
            <a:ext cx="2743200" cy="365125"/>
          </a:xfrm>
          <a:prstGeom prst="rect">
            <a:avLst/>
          </a:prstGeom>
        </p:spPr>
        <p:txBody>
          <a:bodyPr/>
          <a:lstStyle/>
          <a:p>
            <a:endParaRPr lang="en-US" dirty="0"/>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9" name="Slide Number Placeholder 8"/>
          <p:cNvSpPr>
            <a:spLocks noGrp="1"/>
          </p:cNvSpPr>
          <p:nvPr>
            <p:ph type="sldNum" sz="quarter" idx="12"/>
          </p:nvPr>
        </p:nvSpPr>
        <p:spPr/>
        <p:txBody>
          <a:bodyPr/>
          <a:lstStyle/>
          <a:p>
            <a:fld id="{163F5A94-8458-4F17-AD3C-1A083E20221D}" type="slidenum">
              <a:rPr lang="en-US" smtClean="0"/>
              <a:t>‹#›</a:t>
            </a:fld>
            <a:endParaRPr lang="en-US" dirty="0"/>
          </a:p>
        </p:txBody>
      </p:sp>
    </p:spTree>
    <p:extLst>
      <p:ext uri="{BB962C8B-B14F-4D97-AF65-F5344CB8AC3E}">
        <p14:creationId xmlns:p14="http://schemas.microsoft.com/office/powerpoint/2010/main" val="2961219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838200" y="6356350"/>
            <a:ext cx="2743200" cy="365125"/>
          </a:xfrm>
          <a:prstGeom prst="rect">
            <a:avLst/>
          </a:prstGeom>
        </p:spPr>
        <p:txBody>
          <a:bodyPr/>
          <a:lstStyle/>
          <a:p>
            <a:endParaRPr lang="en-US" dirty="0"/>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5" name="Slide Number Placeholder 4"/>
          <p:cNvSpPr>
            <a:spLocks noGrp="1"/>
          </p:cNvSpPr>
          <p:nvPr>
            <p:ph type="sldNum" sz="quarter" idx="12"/>
          </p:nvPr>
        </p:nvSpPr>
        <p:spPr/>
        <p:txBody>
          <a:bodyPr/>
          <a:lstStyle/>
          <a:p>
            <a:fld id="{163F5A94-8458-4F17-AD3C-1A083E20221D}" type="slidenum">
              <a:rPr lang="en-US" smtClean="0"/>
              <a:t>‹#›</a:t>
            </a:fld>
            <a:endParaRPr lang="en-US" dirty="0"/>
          </a:p>
        </p:txBody>
      </p:sp>
    </p:spTree>
    <p:extLst>
      <p:ext uri="{BB962C8B-B14F-4D97-AF65-F5344CB8AC3E}">
        <p14:creationId xmlns:p14="http://schemas.microsoft.com/office/powerpoint/2010/main" val="30015945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63F5A94-8458-4F17-AD3C-1A083E20221D}" type="slidenum">
              <a:rPr lang="en-US" smtClean="0"/>
              <a:t>‹#›</a:t>
            </a:fld>
            <a:endParaRPr lang="en-US" dirty="0"/>
          </a:p>
        </p:txBody>
      </p:sp>
    </p:spTree>
    <p:extLst>
      <p:ext uri="{BB962C8B-B14F-4D97-AF65-F5344CB8AC3E}">
        <p14:creationId xmlns:p14="http://schemas.microsoft.com/office/powerpoint/2010/main" val="4071596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34696" y="0"/>
            <a:ext cx="7850299" cy="117357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334696" y="1493919"/>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11697628" y="6492875"/>
            <a:ext cx="49437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3F5A94-8458-4F17-AD3C-1A083E20221D}" type="slidenum">
              <a:rPr lang="en-US" smtClean="0"/>
              <a:t>‹#›</a:t>
            </a:fld>
            <a:endParaRPr lang="en-US" dirty="0"/>
          </a:p>
        </p:txBody>
      </p:sp>
      <p:sp>
        <p:nvSpPr>
          <p:cNvPr id="7" name="Rectangle 6"/>
          <p:cNvSpPr/>
          <p:nvPr userDrawn="1"/>
        </p:nvSpPr>
        <p:spPr>
          <a:xfrm>
            <a:off x="0" y="1155282"/>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12" cstate="screen">
            <a:extLst>
              <a:ext uri="{28A0092B-C50C-407E-A947-70E740481C1C}">
                <a14:useLocalDpi xmlns:a14="http://schemas.microsoft.com/office/drawing/2010/main"/>
              </a:ext>
            </a:extLst>
          </a:blip>
          <a:stretch>
            <a:fillRect/>
          </a:stretch>
        </p:blipFill>
        <p:spPr>
          <a:xfrm>
            <a:off x="10748241" y="105845"/>
            <a:ext cx="1325890" cy="904091"/>
          </a:xfrm>
          <a:prstGeom prst="rect">
            <a:avLst/>
          </a:prstGeom>
        </p:spPr>
      </p:pic>
      <p:sp>
        <p:nvSpPr>
          <p:cNvPr id="9" name="Rectangle 8"/>
          <p:cNvSpPr/>
          <p:nvPr userDrawn="1"/>
        </p:nvSpPr>
        <p:spPr>
          <a:xfrm>
            <a:off x="0" y="6497638"/>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p:cNvSpPr txBox="1"/>
          <p:nvPr userDrawn="1"/>
        </p:nvSpPr>
        <p:spPr>
          <a:xfrm>
            <a:off x="5592496" y="6592129"/>
            <a:ext cx="1007007" cy="369332"/>
          </a:xfrm>
          <a:prstGeom prst="rect">
            <a:avLst/>
          </a:prstGeom>
          <a:noFill/>
        </p:spPr>
        <p:txBody>
          <a:bodyPr wrap="none" rtlCol="0">
            <a:spAutoFit/>
          </a:bodyPr>
          <a:lstStyle/>
          <a:p>
            <a:r>
              <a:rPr lang="en-US" sz="900" dirty="0">
                <a:solidFill>
                  <a:schemeClr val="bg1">
                    <a:lumMod val="75000"/>
                  </a:schemeClr>
                </a:solidFill>
                <a:latin typeface="Myriad Pro Light" panose="020B0603030403020204" pitchFamily="34" charset="0"/>
              </a:rPr>
              <a:t>© 2017 oneM2M</a:t>
            </a:r>
          </a:p>
          <a:p>
            <a:endParaRPr lang="en-US" sz="900" dirty="0">
              <a:solidFill>
                <a:schemeClr val="bg1">
                  <a:lumMod val="50000"/>
                </a:schemeClr>
              </a:solidFill>
              <a:latin typeface="Myriad Pro Light" panose="020B0603030403020204" pitchFamily="34" charset="0"/>
            </a:endParaRPr>
          </a:p>
        </p:txBody>
      </p:sp>
    </p:spTree>
    <p:extLst>
      <p:ext uri="{BB962C8B-B14F-4D97-AF65-F5344CB8AC3E}">
        <p14:creationId xmlns:p14="http://schemas.microsoft.com/office/powerpoint/2010/main" val="431894514"/>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50" r:id="rId4"/>
    <p:sldLayoutId id="2147483651" r:id="rId5"/>
    <p:sldLayoutId id="2147483652" r:id="rId6"/>
    <p:sldLayoutId id="2147483653" r:id="rId7"/>
    <p:sldLayoutId id="2147483654" r:id="rId8"/>
    <p:sldLayoutId id="2147483655" r:id="rId9"/>
    <p:sldLayoutId id="2147483662" r:id="rId10"/>
  </p:sldLayoutIdLst>
  <p:hf hdr="0" ftr="0" dt="0"/>
  <p:txStyles>
    <p:titleStyle>
      <a:lvl1pPr algn="l" defTabSz="914400" rtl="0" eaLnBrk="1" latinLnBrk="0" hangingPunct="1">
        <a:lnSpc>
          <a:spcPct val="90000"/>
        </a:lnSpc>
        <a:spcBef>
          <a:spcPct val="0"/>
        </a:spcBef>
        <a:buNone/>
        <a:defRPr sz="4400" b="1" kern="1200">
          <a:solidFill>
            <a:srgbClr val="C63133"/>
          </a:solidFill>
          <a:latin typeface="Myriad Pro" panose="020B0503030403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47908" y="1994560"/>
            <a:ext cx="11296184" cy="2387600"/>
          </a:xfrm>
        </p:spPr>
        <p:txBody>
          <a:bodyPr/>
          <a:lstStyle/>
          <a:p>
            <a:r>
              <a:rPr lang="de-DE" dirty="0"/>
              <a:t>MARCOM report – TP34</a:t>
            </a:r>
            <a:br>
              <a:rPr lang="de-DE" dirty="0"/>
            </a:br>
            <a:r>
              <a:rPr lang="en-GB" sz="2000" b="0" dirty="0"/>
              <a:t>ADDISON MARRIOTT QUORUM, Dallas, Texas</a:t>
            </a:r>
            <a:endParaRPr lang="de-DE" dirty="0"/>
          </a:p>
        </p:txBody>
      </p:sp>
      <p:sp>
        <p:nvSpPr>
          <p:cNvPr id="3" name="Subtitle 2"/>
          <p:cNvSpPr>
            <a:spLocks noGrp="1"/>
          </p:cNvSpPr>
          <p:nvPr>
            <p:ph type="subTitle" idx="1"/>
          </p:nvPr>
        </p:nvSpPr>
        <p:spPr/>
        <p:txBody>
          <a:bodyPr/>
          <a:lstStyle/>
          <a:p>
            <a:endParaRPr lang="de-DE" dirty="0"/>
          </a:p>
          <a:p>
            <a:r>
              <a:rPr lang="de-DE" dirty="0"/>
              <a:t>March 2018</a:t>
            </a:r>
          </a:p>
        </p:txBody>
      </p:sp>
    </p:spTree>
    <p:extLst>
      <p:ext uri="{BB962C8B-B14F-4D97-AF65-F5344CB8AC3E}">
        <p14:creationId xmlns:p14="http://schemas.microsoft.com/office/powerpoint/2010/main" val="18140006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Recent MARCOM Activity</a:t>
            </a:r>
          </a:p>
        </p:txBody>
      </p:sp>
      <p:sp>
        <p:nvSpPr>
          <p:cNvPr id="30" name="Slide Number Placeholder 29"/>
          <p:cNvSpPr>
            <a:spLocks noGrp="1"/>
          </p:cNvSpPr>
          <p:nvPr>
            <p:ph type="sldNum" sz="quarter" idx="12"/>
          </p:nvPr>
        </p:nvSpPr>
        <p:spPr/>
        <p:txBody>
          <a:bodyPr/>
          <a:lstStyle/>
          <a:p>
            <a:fld id="{163F5A94-8458-4F17-AD3C-1A083E20221D}" type="slidenum">
              <a:rPr lang="en-US" smtClean="0"/>
              <a:t>2</a:t>
            </a:fld>
            <a:endParaRPr lang="en-US" dirty="0"/>
          </a:p>
        </p:txBody>
      </p:sp>
      <p:sp>
        <p:nvSpPr>
          <p:cNvPr id="18" name="Content Placeholder 2">
            <a:extLst>
              <a:ext uri="{FF2B5EF4-FFF2-40B4-BE49-F238E27FC236}">
                <a16:creationId xmlns:a16="http://schemas.microsoft.com/office/drawing/2014/main" id="{C93CB627-D2FC-4058-92C9-266D0099A523}"/>
              </a:ext>
            </a:extLst>
          </p:cNvPr>
          <p:cNvSpPr>
            <a:spLocks noGrp="1"/>
          </p:cNvSpPr>
          <p:nvPr>
            <p:ph idx="1"/>
          </p:nvPr>
        </p:nvSpPr>
        <p:spPr>
          <a:xfrm>
            <a:off x="472719" y="1492748"/>
            <a:ext cx="10436767" cy="4726897"/>
          </a:xfrm>
        </p:spPr>
        <p:txBody>
          <a:bodyPr>
            <a:normAutofit fontScale="92500" lnSpcReduction="10000"/>
          </a:bodyPr>
          <a:lstStyle/>
          <a:p>
            <a:pPr>
              <a:lnSpc>
                <a:spcPct val="100000"/>
              </a:lnSpc>
              <a:spcBef>
                <a:spcPts val="0"/>
              </a:spcBef>
            </a:pPr>
            <a:r>
              <a:rPr lang="en-US" sz="2600" dirty="0"/>
              <a:t>Press releases</a:t>
            </a:r>
          </a:p>
          <a:p>
            <a:pPr lvl="1">
              <a:lnSpc>
                <a:spcPct val="100000"/>
              </a:lnSpc>
              <a:spcBef>
                <a:spcPts val="0"/>
              </a:spcBef>
            </a:pPr>
            <a:r>
              <a:rPr lang="en-US" sz="1700" dirty="0"/>
              <a:t>CES - A thought leadership PR on horizontal linking of data achieved </a:t>
            </a:r>
            <a:r>
              <a:rPr lang="en-US" sz="1700" b="1" dirty="0"/>
              <a:t>39 pieces of coverage</a:t>
            </a:r>
          </a:p>
          <a:p>
            <a:pPr lvl="1">
              <a:lnSpc>
                <a:spcPct val="100000"/>
              </a:lnSpc>
              <a:spcBef>
                <a:spcPts val="0"/>
              </a:spcBef>
            </a:pPr>
            <a:r>
              <a:rPr lang="en-US" sz="1700" dirty="0"/>
              <a:t>Promoting the LPWA white paper webinar achieved. </a:t>
            </a:r>
            <a:r>
              <a:rPr lang="en-US" sz="1700" b="1" dirty="0"/>
              <a:t>36 pieces of coverage</a:t>
            </a:r>
          </a:p>
          <a:p>
            <a:pPr lvl="1">
              <a:lnSpc>
                <a:spcPct val="100000"/>
              </a:lnSpc>
              <a:spcBef>
                <a:spcPts val="0"/>
              </a:spcBef>
            </a:pPr>
            <a:r>
              <a:rPr lang="en-US" sz="1700" dirty="0"/>
              <a:t>Promoting the IIC / oneM2M workshop achieved.</a:t>
            </a:r>
            <a:r>
              <a:rPr lang="en-US" sz="1700" b="1" dirty="0"/>
              <a:t> 33 pieces of coverage</a:t>
            </a:r>
          </a:p>
          <a:p>
            <a:pPr lvl="1">
              <a:lnSpc>
                <a:spcPct val="100000"/>
              </a:lnSpc>
              <a:spcBef>
                <a:spcPts val="0"/>
              </a:spcBef>
            </a:pPr>
            <a:r>
              <a:rPr lang="en-GB" sz="1700" dirty="0"/>
              <a:t>TTA Conformance Testing PR achieved </a:t>
            </a:r>
            <a:r>
              <a:rPr lang="en-GB" sz="1700" b="1" dirty="0"/>
              <a:t>75 pieces of coverage</a:t>
            </a:r>
            <a:r>
              <a:rPr lang="en-GB" sz="1700" dirty="0"/>
              <a:t>.</a:t>
            </a:r>
          </a:p>
          <a:p>
            <a:pPr lvl="1">
              <a:lnSpc>
                <a:spcPct val="100000"/>
              </a:lnSpc>
              <a:spcBef>
                <a:spcPts val="0"/>
              </a:spcBef>
            </a:pPr>
            <a:r>
              <a:rPr lang="en-GB" sz="1700" dirty="0"/>
              <a:t>oneM2M showcase at Mobile World Congress 2018 achieved </a:t>
            </a:r>
            <a:r>
              <a:rPr lang="en-GB" sz="1700" b="1" dirty="0"/>
              <a:t>51 pieces of coverage</a:t>
            </a:r>
            <a:r>
              <a:rPr lang="en-GB" sz="1700" dirty="0"/>
              <a:t>. </a:t>
            </a:r>
          </a:p>
          <a:p>
            <a:pPr lvl="2">
              <a:lnSpc>
                <a:spcPct val="100000"/>
              </a:lnSpc>
              <a:spcBef>
                <a:spcPts val="0"/>
              </a:spcBef>
            </a:pPr>
            <a:r>
              <a:rPr lang="en-GB" sz="1300" dirty="0"/>
              <a:t>Good input from several members highlighted within this PR</a:t>
            </a:r>
          </a:p>
          <a:p>
            <a:pPr lvl="1">
              <a:lnSpc>
                <a:spcPct val="100000"/>
              </a:lnSpc>
              <a:spcBef>
                <a:spcPts val="0"/>
              </a:spcBef>
            </a:pPr>
            <a:r>
              <a:rPr lang="en-GB" sz="1700" dirty="0"/>
              <a:t>A report of the IIC/oneM2M workshop has been drafted for the website.</a:t>
            </a:r>
          </a:p>
          <a:p>
            <a:pPr marL="457200" lvl="1" indent="0">
              <a:lnSpc>
                <a:spcPct val="100000"/>
              </a:lnSpc>
              <a:spcBef>
                <a:spcPts val="0"/>
              </a:spcBef>
              <a:buNone/>
            </a:pPr>
            <a:endParaRPr lang="en-GB" sz="1700" dirty="0"/>
          </a:p>
          <a:p>
            <a:pPr>
              <a:lnSpc>
                <a:spcPct val="100000"/>
              </a:lnSpc>
              <a:spcBef>
                <a:spcPts val="0"/>
              </a:spcBef>
            </a:pPr>
            <a:r>
              <a:rPr lang="en-US" sz="2600" dirty="0"/>
              <a:t>Webinars </a:t>
            </a:r>
          </a:p>
          <a:p>
            <a:pPr lvl="1">
              <a:lnSpc>
                <a:spcPct val="100000"/>
              </a:lnSpc>
              <a:spcBef>
                <a:spcPts val="0"/>
              </a:spcBef>
            </a:pPr>
            <a:r>
              <a:rPr lang="en-US" sz="1700" dirty="0"/>
              <a:t>The LPWA webinar was held on January 18th. Total viewings: 123 (42 live, 81 playback to date)</a:t>
            </a:r>
            <a:endParaRPr lang="en-US" sz="2600" dirty="0"/>
          </a:p>
          <a:p>
            <a:pPr marL="0" indent="0">
              <a:lnSpc>
                <a:spcPct val="100000"/>
              </a:lnSpc>
              <a:spcBef>
                <a:spcPts val="0"/>
              </a:spcBef>
              <a:buNone/>
            </a:pPr>
            <a:endParaRPr lang="en-US" sz="1700" dirty="0"/>
          </a:p>
          <a:p>
            <a:pPr>
              <a:lnSpc>
                <a:spcPct val="100000"/>
              </a:lnSpc>
              <a:spcBef>
                <a:spcPts val="0"/>
              </a:spcBef>
            </a:pPr>
            <a:r>
              <a:rPr lang="en-US" sz="2600" dirty="0"/>
              <a:t>White Papers </a:t>
            </a:r>
            <a:endParaRPr lang="en-US" sz="1700" dirty="0"/>
          </a:p>
          <a:p>
            <a:pPr lvl="1">
              <a:lnSpc>
                <a:spcPct val="100000"/>
              </a:lnSpc>
              <a:spcBef>
                <a:spcPts val="0"/>
              </a:spcBef>
            </a:pPr>
            <a:r>
              <a:rPr lang="en-GB" sz="1700" dirty="0"/>
              <a:t>An updated version of the Smart Cities white paper has been suggested by Omar, in conjunction with work with CEN CENELEC.</a:t>
            </a:r>
          </a:p>
          <a:p>
            <a:pPr lvl="1">
              <a:lnSpc>
                <a:spcPct val="100000"/>
              </a:lnSpc>
              <a:spcBef>
                <a:spcPts val="0"/>
              </a:spcBef>
            </a:pPr>
            <a:r>
              <a:rPr lang="en-GB" sz="1700" dirty="0"/>
              <a:t>A joint IIC/oneM2M white paper is planned.</a:t>
            </a:r>
          </a:p>
          <a:p>
            <a:pPr lvl="1">
              <a:lnSpc>
                <a:spcPct val="100000"/>
              </a:lnSpc>
              <a:spcBef>
                <a:spcPts val="0"/>
              </a:spcBef>
            </a:pPr>
            <a:endParaRPr lang="en-GB" sz="1700" dirty="0"/>
          </a:p>
          <a:p>
            <a:pPr marL="228600" lvl="1">
              <a:lnSpc>
                <a:spcPct val="100000"/>
              </a:lnSpc>
              <a:spcBef>
                <a:spcPts val="0"/>
              </a:spcBef>
            </a:pPr>
            <a:r>
              <a:rPr lang="en-GB" sz="2600" dirty="0"/>
              <a:t>Social Media </a:t>
            </a:r>
          </a:p>
          <a:p>
            <a:pPr lvl="1">
              <a:lnSpc>
                <a:spcPct val="100000"/>
              </a:lnSpc>
              <a:spcBef>
                <a:spcPts val="0"/>
              </a:spcBef>
            </a:pPr>
            <a:r>
              <a:rPr lang="en-GB" sz="1700" dirty="0"/>
              <a:t>Monthly  Twitter schedules are being drafted to ensure at least one post a day is sent.</a:t>
            </a:r>
          </a:p>
        </p:txBody>
      </p:sp>
    </p:spTree>
    <p:extLst>
      <p:ext uri="{BB962C8B-B14F-4D97-AF65-F5344CB8AC3E}">
        <p14:creationId xmlns:p14="http://schemas.microsoft.com/office/powerpoint/2010/main" val="6177284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Recent MARCOM Activity</a:t>
            </a:r>
          </a:p>
        </p:txBody>
      </p:sp>
      <p:sp>
        <p:nvSpPr>
          <p:cNvPr id="30" name="Slide Number Placeholder 29"/>
          <p:cNvSpPr>
            <a:spLocks noGrp="1"/>
          </p:cNvSpPr>
          <p:nvPr>
            <p:ph type="sldNum" sz="quarter" idx="12"/>
          </p:nvPr>
        </p:nvSpPr>
        <p:spPr/>
        <p:txBody>
          <a:bodyPr/>
          <a:lstStyle/>
          <a:p>
            <a:fld id="{163F5A94-8458-4F17-AD3C-1A083E20221D}" type="slidenum">
              <a:rPr lang="en-US" smtClean="0"/>
              <a:t>3</a:t>
            </a:fld>
            <a:endParaRPr lang="en-US" dirty="0"/>
          </a:p>
        </p:txBody>
      </p:sp>
      <p:sp>
        <p:nvSpPr>
          <p:cNvPr id="18" name="Content Placeholder 2">
            <a:extLst>
              <a:ext uri="{FF2B5EF4-FFF2-40B4-BE49-F238E27FC236}">
                <a16:creationId xmlns:a16="http://schemas.microsoft.com/office/drawing/2014/main" id="{C93CB627-D2FC-4058-92C9-266D0099A523}"/>
              </a:ext>
            </a:extLst>
          </p:cNvPr>
          <p:cNvSpPr>
            <a:spLocks noGrp="1"/>
          </p:cNvSpPr>
          <p:nvPr>
            <p:ph idx="1"/>
          </p:nvPr>
        </p:nvSpPr>
        <p:spPr>
          <a:xfrm>
            <a:off x="472719" y="1334765"/>
            <a:ext cx="10387937" cy="4815869"/>
          </a:xfrm>
        </p:spPr>
        <p:txBody>
          <a:bodyPr>
            <a:normAutofit/>
          </a:bodyPr>
          <a:lstStyle/>
          <a:p>
            <a:pPr>
              <a:lnSpc>
                <a:spcPct val="100000"/>
              </a:lnSpc>
              <a:spcBef>
                <a:spcPts val="0"/>
              </a:spcBef>
            </a:pPr>
            <a:r>
              <a:rPr lang="en-US" sz="2600" dirty="0"/>
              <a:t>Byline and feature placements</a:t>
            </a:r>
            <a:endParaRPr lang="en-US" sz="2000" dirty="0"/>
          </a:p>
          <a:p>
            <a:pPr marL="742950" lvl="1" indent="-285750">
              <a:lnSpc>
                <a:spcPct val="100000"/>
              </a:lnSpc>
              <a:spcBef>
                <a:spcPts val="0"/>
              </a:spcBef>
              <a:spcAft>
                <a:spcPts val="400"/>
              </a:spcAft>
              <a:buFont typeface="Symbol" panose="05050102010706020507" pitchFamily="18" charset="2"/>
              <a:buChar char=""/>
              <a:tabLst>
                <a:tab pos="180340" algn="l"/>
              </a:tabLst>
            </a:pPr>
            <a:r>
              <a:rPr lang="en-GB" sz="2000" dirty="0">
                <a:ea typeface="Times New Roman" panose="02020603050405020304" pitchFamily="18" charset="0"/>
              </a:rPr>
              <a:t>A </a:t>
            </a:r>
            <a:r>
              <a:rPr lang="en-GB" sz="2000" dirty="0" err="1">
                <a:ea typeface="Times New Roman" panose="02020603050405020304" pitchFamily="18" charset="0"/>
              </a:rPr>
              <a:t>byline</a:t>
            </a:r>
            <a:r>
              <a:rPr lang="en-GB" sz="2000" dirty="0">
                <a:ea typeface="Times New Roman" panose="02020603050405020304" pitchFamily="18" charset="0"/>
              </a:rPr>
              <a:t> on the relationship and interworking between oneM2M and </a:t>
            </a:r>
            <a:r>
              <a:rPr lang="en-GB" sz="2000" dirty="0" err="1">
                <a:ea typeface="Times New Roman" panose="02020603050405020304" pitchFamily="18" charset="0"/>
              </a:rPr>
              <a:t>GlobalPlatform</a:t>
            </a:r>
            <a:r>
              <a:rPr lang="en-GB" sz="2000" dirty="0">
                <a:ea typeface="Times New Roman" panose="02020603050405020304" pitchFamily="18" charset="0"/>
              </a:rPr>
              <a:t> has been submitted to Connect-World’s Asia-Pacific edition. </a:t>
            </a:r>
          </a:p>
          <a:p>
            <a:pPr marL="742950" lvl="1" indent="-285750">
              <a:lnSpc>
                <a:spcPct val="100000"/>
              </a:lnSpc>
              <a:spcBef>
                <a:spcPts val="0"/>
              </a:spcBef>
              <a:spcAft>
                <a:spcPts val="400"/>
              </a:spcAft>
              <a:buFont typeface="Symbol" panose="05050102010706020507" pitchFamily="18" charset="2"/>
              <a:buChar char=""/>
              <a:tabLst>
                <a:tab pos="180340" algn="l"/>
              </a:tabLst>
            </a:pPr>
            <a:r>
              <a:rPr lang="en-GB" sz="2000" dirty="0">
                <a:ea typeface="Times New Roman" panose="02020603050405020304" pitchFamily="18" charset="0"/>
              </a:rPr>
              <a:t>A </a:t>
            </a:r>
            <a:r>
              <a:rPr lang="en-GB" sz="2000" dirty="0" err="1">
                <a:ea typeface="Times New Roman" panose="02020603050405020304" pitchFamily="18" charset="0"/>
              </a:rPr>
              <a:t>byline</a:t>
            </a:r>
            <a:r>
              <a:rPr lang="en-GB" sz="2000" dirty="0">
                <a:ea typeface="Times New Roman" panose="02020603050405020304" pitchFamily="18" charset="0"/>
              </a:rPr>
              <a:t> on Artificial Intelligence has been submitted to Connect World (Asia-Pacific) for its June edition.</a:t>
            </a:r>
          </a:p>
          <a:p>
            <a:pPr marL="742950" lvl="1" indent="-285750">
              <a:lnSpc>
                <a:spcPct val="100000"/>
              </a:lnSpc>
              <a:spcBef>
                <a:spcPts val="0"/>
              </a:spcBef>
              <a:spcAft>
                <a:spcPts val="400"/>
              </a:spcAft>
              <a:buFont typeface="Symbol" panose="05050102010706020507" pitchFamily="18" charset="2"/>
              <a:buChar char=""/>
              <a:tabLst>
                <a:tab pos="180340" algn="l"/>
              </a:tabLst>
            </a:pPr>
            <a:r>
              <a:rPr lang="en-GB" sz="2000" dirty="0">
                <a:ea typeface="Times New Roman" panose="02020603050405020304" pitchFamily="18" charset="0"/>
              </a:rPr>
              <a:t>A </a:t>
            </a:r>
            <a:r>
              <a:rPr lang="en-GB" sz="2000" dirty="0" err="1">
                <a:ea typeface="Times New Roman" panose="02020603050405020304" pitchFamily="18" charset="0"/>
              </a:rPr>
              <a:t>byline</a:t>
            </a:r>
            <a:r>
              <a:rPr lang="en-GB" sz="2000" dirty="0">
                <a:ea typeface="Times New Roman" panose="02020603050405020304" pitchFamily="18" charset="0"/>
              </a:rPr>
              <a:t> how interoperability is key to building confidence in the IoT has been submitted to IoT Agenda, as part of a regular blogging series. </a:t>
            </a:r>
          </a:p>
          <a:p>
            <a:pPr marL="742950" lvl="1" indent="-285750">
              <a:lnSpc>
                <a:spcPct val="100000"/>
              </a:lnSpc>
              <a:spcBef>
                <a:spcPts val="0"/>
              </a:spcBef>
              <a:spcAft>
                <a:spcPts val="400"/>
              </a:spcAft>
              <a:buFont typeface="Symbol" panose="05050102010706020507" pitchFamily="18" charset="2"/>
              <a:buChar char=""/>
              <a:tabLst>
                <a:tab pos="180340" algn="l"/>
              </a:tabLst>
            </a:pPr>
            <a:r>
              <a:rPr lang="en-GB" sz="2000" dirty="0">
                <a:ea typeface="Times New Roman" panose="02020603050405020304" pitchFamily="18" charset="0"/>
              </a:rPr>
              <a:t>A longer version of the above is being drafted for Product Design and Development. Both pieces incorporate elements from the joint oneM2M and </a:t>
            </a:r>
            <a:r>
              <a:rPr lang="en-GB" sz="2000" dirty="0" err="1">
                <a:ea typeface="Times New Roman" panose="02020603050405020304" pitchFamily="18" charset="0"/>
              </a:rPr>
              <a:t>GlobalPlatform</a:t>
            </a:r>
            <a:r>
              <a:rPr lang="en-GB" sz="2000" dirty="0">
                <a:ea typeface="Times New Roman" panose="02020603050405020304" pitchFamily="18" charset="0"/>
              </a:rPr>
              <a:t> </a:t>
            </a:r>
            <a:r>
              <a:rPr lang="en-GB" sz="2000" dirty="0" err="1">
                <a:ea typeface="Times New Roman" panose="02020603050405020304" pitchFamily="18" charset="0"/>
              </a:rPr>
              <a:t>byline</a:t>
            </a:r>
            <a:r>
              <a:rPr lang="en-GB" sz="2000" dirty="0">
                <a:ea typeface="Times New Roman" panose="02020603050405020304" pitchFamily="18" charset="0"/>
              </a:rPr>
              <a:t> and CES PR (horizontal linking of data). </a:t>
            </a:r>
          </a:p>
          <a:p>
            <a:pPr marL="742950" lvl="1" indent="-285750">
              <a:lnSpc>
                <a:spcPct val="100000"/>
              </a:lnSpc>
              <a:spcBef>
                <a:spcPts val="0"/>
              </a:spcBef>
              <a:spcAft>
                <a:spcPts val="400"/>
              </a:spcAft>
              <a:buFont typeface="Symbol" panose="05050102010706020507" pitchFamily="18" charset="2"/>
              <a:buChar char=""/>
              <a:tabLst>
                <a:tab pos="180340" algn="l"/>
              </a:tabLst>
            </a:pPr>
            <a:r>
              <a:rPr lang="en-GB" sz="2000" dirty="0">
                <a:ea typeface="Times New Roman" panose="02020603050405020304" pitchFamily="18" charset="0"/>
              </a:rPr>
              <a:t>A </a:t>
            </a:r>
            <a:r>
              <a:rPr lang="en-GB" sz="2000" dirty="0" err="1">
                <a:ea typeface="Times New Roman" panose="02020603050405020304" pitchFamily="18" charset="0"/>
              </a:rPr>
              <a:t>byline</a:t>
            </a:r>
            <a:r>
              <a:rPr lang="en-GB" sz="2000" dirty="0">
                <a:ea typeface="Times New Roman" panose="02020603050405020304" pitchFamily="18" charset="0"/>
              </a:rPr>
              <a:t> based on the LPWA white paper for </a:t>
            </a:r>
            <a:r>
              <a:rPr lang="en-GB" sz="2000" dirty="0" err="1">
                <a:ea typeface="Times New Roman" panose="02020603050405020304" pitchFamily="18" charset="0"/>
              </a:rPr>
              <a:t>InterComms</a:t>
            </a:r>
            <a:r>
              <a:rPr lang="en-GB" sz="2000" dirty="0">
                <a:ea typeface="Times New Roman" panose="02020603050405020304" pitchFamily="18" charset="0"/>
              </a:rPr>
              <a:t> Magazine’s Spring/Summer edition is currently in approvals. </a:t>
            </a:r>
          </a:p>
          <a:p>
            <a:pPr marL="742950" lvl="1" indent="-285750">
              <a:lnSpc>
                <a:spcPct val="100000"/>
              </a:lnSpc>
              <a:spcBef>
                <a:spcPts val="0"/>
              </a:spcBef>
              <a:spcAft>
                <a:spcPts val="400"/>
              </a:spcAft>
              <a:buFont typeface="Symbol" panose="05050102010706020507" pitchFamily="18" charset="2"/>
              <a:buChar char=""/>
              <a:tabLst>
                <a:tab pos="180340" algn="l"/>
              </a:tabLst>
            </a:pPr>
            <a:r>
              <a:rPr lang="en-GB" sz="2000" dirty="0">
                <a:ea typeface="Times New Roman" panose="02020603050405020304" pitchFamily="18" charset="0"/>
              </a:rPr>
              <a:t>A </a:t>
            </a:r>
            <a:r>
              <a:rPr lang="en-GB" sz="2000" dirty="0" err="1">
                <a:ea typeface="Times New Roman" panose="02020603050405020304" pitchFamily="18" charset="0"/>
              </a:rPr>
              <a:t>byline</a:t>
            </a:r>
            <a:r>
              <a:rPr lang="en-GB" sz="2000" dirty="0">
                <a:ea typeface="Times New Roman" panose="02020603050405020304" pitchFamily="18" charset="0"/>
              </a:rPr>
              <a:t> on ensuring IoT success, whatever your access mode has been submitted to the African </a:t>
            </a:r>
            <a:r>
              <a:rPr lang="en-GB" sz="2000" dirty="0" err="1">
                <a:ea typeface="Times New Roman" panose="02020603050405020304" pitchFamily="18" charset="0"/>
              </a:rPr>
              <a:t>Wirless</a:t>
            </a:r>
            <a:r>
              <a:rPr lang="en-GB" sz="2000" dirty="0">
                <a:ea typeface="Times New Roman" panose="02020603050405020304" pitchFamily="18" charset="0"/>
              </a:rPr>
              <a:t> Communications Yearbook.</a:t>
            </a:r>
          </a:p>
        </p:txBody>
      </p:sp>
    </p:spTree>
    <p:extLst>
      <p:ext uri="{BB962C8B-B14F-4D97-AF65-F5344CB8AC3E}">
        <p14:creationId xmlns:p14="http://schemas.microsoft.com/office/powerpoint/2010/main" val="1416508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4696" y="0"/>
            <a:ext cx="7850299" cy="1173570"/>
          </a:xfrm>
        </p:spPr>
        <p:txBody>
          <a:bodyPr>
            <a:normAutofit/>
          </a:bodyPr>
          <a:lstStyle/>
          <a:p>
            <a:r>
              <a:rPr lang="en-US" sz="4000" dirty="0"/>
              <a:t>Recent MARCOM Activity</a:t>
            </a:r>
          </a:p>
        </p:txBody>
      </p:sp>
      <p:sp>
        <p:nvSpPr>
          <p:cNvPr id="30" name="Slide Number Placeholder 29"/>
          <p:cNvSpPr>
            <a:spLocks noGrp="1"/>
          </p:cNvSpPr>
          <p:nvPr>
            <p:ph type="sldNum" sz="quarter" idx="12"/>
          </p:nvPr>
        </p:nvSpPr>
        <p:spPr/>
        <p:txBody>
          <a:bodyPr/>
          <a:lstStyle/>
          <a:p>
            <a:fld id="{163F5A94-8458-4F17-AD3C-1A083E20221D}" type="slidenum">
              <a:rPr lang="en-US" smtClean="0"/>
              <a:t>4</a:t>
            </a:fld>
            <a:endParaRPr lang="en-US" dirty="0"/>
          </a:p>
        </p:txBody>
      </p:sp>
      <p:sp>
        <p:nvSpPr>
          <p:cNvPr id="18" name="Content Placeholder 2">
            <a:extLst>
              <a:ext uri="{FF2B5EF4-FFF2-40B4-BE49-F238E27FC236}">
                <a16:creationId xmlns:a16="http://schemas.microsoft.com/office/drawing/2014/main" id="{C93CB627-D2FC-4058-92C9-266D0099A523}"/>
              </a:ext>
            </a:extLst>
          </p:cNvPr>
          <p:cNvSpPr>
            <a:spLocks noGrp="1"/>
          </p:cNvSpPr>
          <p:nvPr>
            <p:ph idx="1"/>
          </p:nvPr>
        </p:nvSpPr>
        <p:spPr>
          <a:xfrm>
            <a:off x="498598" y="1372661"/>
            <a:ext cx="11362932" cy="4783015"/>
          </a:xfrm>
        </p:spPr>
        <p:txBody>
          <a:bodyPr>
            <a:normAutofit lnSpcReduction="10000"/>
          </a:bodyPr>
          <a:lstStyle/>
          <a:p>
            <a:pPr>
              <a:lnSpc>
                <a:spcPct val="120000"/>
              </a:lnSpc>
              <a:spcBef>
                <a:spcPts val="0"/>
              </a:spcBef>
            </a:pPr>
            <a:r>
              <a:rPr lang="en-GB" sz="2600" dirty="0"/>
              <a:t>Media and Analyst Interviews</a:t>
            </a:r>
          </a:p>
          <a:p>
            <a:pPr marL="715963" indent="-266700">
              <a:lnSpc>
                <a:spcPct val="120000"/>
              </a:lnSpc>
              <a:spcBef>
                <a:spcPts val="0"/>
              </a:spcBef>
            </a:pPr>
            <a:r>
              <a:rPr lang="en-GB" sz="1800" dirty="0"/>
              <a:t>A telephone briefing with RCR Wireless took place on January 18.</a:t>
            </a:r>
          </a:p>
          <a:p>
            <a:pPr marL="715963" indent="-266700">
              <a:lnSpc>
                <a:spcPct val="120000"/>
              </a:lnSpc>
              <a:spcBef>
                <a:spcPts val="0"/>
              </a:spcBef>
            </a:pPr>
            <a:r>
              <a:rPr lang="en-GB" sz="1800" dirty="0"/>
              <a:t>A briefing took place between Chris Meering and the IoT M2M Council Briefing at Mobile World Congress.</a:t>
            </a:r>
          </a:p>
          <a:p>
            <a:pPr marL="715963" indent="-266700">
              <a:lnSpc>
                <a:spcPct val="120000"/>
              </a:lnSpc>
              <a:spcBef>
                <a:spcPts val="0"/>
              </a:spcBef>
            </a:pPr>
            <a:endParaRPr lang="en-GB" sz="1800" dirty="0"/>
          </a:p>
          <a:p>
            <a:pPr>
              <a:lnSpc>
                <a:spcPct val="120000"/>
              </a:lnSpc>
              <a:spcBef>
                <a:spcPts val="0"/>
              </a:spcBef>
            </a:pPr>
            <a:r>
              <a:rPr lang="en-GB" sz="2600" dirty="0"/>
              <a:t>Speaking Slots </a:t>
            </a:r>
          </a:p>
          <a:p>
            <a:pPr marL="735013" indent="-285750">
              <a:lnSpc>
                <a:spcPct val="120000"/>
              </a:lnSpc>
              <a:spcBef>
                <a:spcPts val="0"/>
              </a:spcBef>
            </a:pPr>
            <a:r>
              <a:rPr lang="en-GB" sz="1800" dirty="0"/>
              <a:t>Syed Zaeem </a:t>
            </a:r>
            <a:r>
              <a:rPr lang="en-GB" sz="1800" dirty="0" err="1"/>
              <a:t>Hosain</a:t>
            </a:r>
            <a:r>
              <a:rPr lang="en-GB" sz="1800" dirty="0"/>
              <a:t>, of </a:t>
            </a:r>
            <a:r>
              <a:rPr lang="en-GB" sz="1800" dirty="0" err="1"/>
              <a:t>Aeris</a:t>
            </a:r>
            <a:r>
              <a:rPr lang="en-GB" sz="1800" dirty="0"/>
              <a:t>, spoke on To Open Smart City Data or Not? At the 2</a:t>
            </a:r>
            <a:r>
              <a:rPr lang="en-GB" sz="1800" baseline="30000" dirty="0"/>
              <a:t>nd</a:t>
            </a:r>
            <a:r>
              <a:rPr lang="en-GB" sz="1800" dirty="0"/>
              <a:t> Annual Smart Cities International Symposium and Exhibition on Thursday, January 18.</a:t>
            </a:r>
          </a:p>
          <a:p>
            <a:pPr marL="735013" indent="-285750">
              <a:lnSpc>
                <a:spcPct val="120000"/>
              </a:lnSpc>
              <a:spcBef>
                <a:spcPts val="0"/>
              </a:spcBef>
            </a:pPr>
            <a:r>
              <a:rPr lang="en-GB" sz="1800" dirty="0"/>
              <a:t>Ken Figueredo, of </a:t>
            </a:r>
            <a:r>
              <a:rPr lang="en-GB" sz="1800" dirty="0" err="1"/>
              <a:t>InterDigital</a:t>
            </a:r>
            <a:r>
              <a:rPr lang="en-GB" sz="1800" dirty="0"/>
              <a:t>, spoke on ‘Standards from Edge to Cloud’  at IoT Evolution Expo, in Florida, on Tuesday, January 23.</a:t>
            </a:r>
          </a:p>
          <a:p>
            <a:pPr marL="735013" indent="-285750">
              <a:lnSpc>
                <a:spcPct val="120000"/>
              </a:lnSpc>
              <a:spcBef>
                <a:spcPts val="0"/>
              </a:spcBef>
            </a:pPr>
            <a:r>
              <a:rPr lang="en-GB" sz="1800" dirty="0"/>
              <a:t>A speaking slot at Industry 4.0 Summit, in Manchester, was secured but turned down due to it clashing with Mobile World Congress.</a:t>
            </a:r>
          </a:p>
          <a:p>
            <a:pPr marL="449263" indent="0">
              <a:lnSpc>
                <a:spcPct val="120000"/>
              </a:lnSpc>
              <a:spcBef>
                <a:spcPts val="0"/>
              </a:spcBef>
              <a:buNone/>
            </a:pPr>
            <a:r>
              <a:rPr lang="en-GB" sz="1800" dirty="0"/>
              <a:t> </a:t>
            </a:r>
          </a:p>
          <a:p>
            <a:pPr>
              <a:lnSpc>
                <a:spcPct val="120000"/>
              </a:lnSpc>
              <a:spcBef>
                <a:spcPts val="0"/>
              </a:spcBef>
            </a:pPr>
            <a:r>
              <a:rPr lang="en-GB" sz="2600" dirty="0"/>
              <a:t>Industry Mentions</a:t>
            </a:r>
          </a:p>
          <a:p>
            <a:pPr lvl="1">
              <a:lnSpc>
                <a:spcPct val="120000"/>
              </a:lnSpc>
              <a:spcBef>
                <a:spcPts val="0"/>
              </a:spcBef>
            </a:pPr>
            <a:r>
              <a:rPr lang="en-GB" sz="1700" dirty="0"/>
              <a:t>oneM2M has achieved a total of 674 industry mentions in the two months of January and February 2018 </a:t>
            </a:r>
          </a:p>
          <a:p>
            <a:pPr marL="457200" lvl="1" indent="0">
              <a:lnSpc>
                <a:spcPct val="120000"/>
              </a:lnSpc>
              <a:spcBef>
                <a:spcPts val="0"/>
              </a:spcBef>
              <a:buNone/>
            </a:pPr>
            <a:endParaRPr lang="en-GB" sz="1700" dirty="0"/>
          </a:p>
          <a:p>
            <a:pPr marL="0" indent="0">
              <a:lnSpc>
                <a:spcPct val="120000"/>
              </a:lnSpc>
              <a:spcBef>
                <a:spcPts val="0"/>
              </a:spcBef>
              <a:buNone/>
            </a:pPr>
            <a:endParaRPr lang="en-US" sz="4300" i="1" dirty="0"/>
          </a:p>
        </p:txBody>
      </p:sp>
    </p:spTree>
    <p:extLst>
      <p:ext uri="{BB962C8B-B14F-4D97-AF65-F5344CB8AC3E}">
        <p14:creationId xmlns:p14="http://schemas.microsoft.com/office/powerpoint/2010/main" val="27587583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4696" y="0"/>
            <a:ext cx="9178420" cy="1173570"/>
          </a:xfrm>
        </p:spPr>
        <p:txBody>
          <a:bodyPr>
            <a:normAutofit fontScale="90000"/>
          </a:bodyPr>
          <a:lstStyle/>
          <a:p>
            <a:r>
              <a:rPr lang="en-US" dirty="0"/>
              <a:t>Ongoing &amp; Upcoming MARCOM Activity</a:t>
            </a:r>
          </a:p>
        </p:txBody>
      </p:sp>
      <p:sp>
        <p:nvSpPr>
          <p:cNvPr id="3" name="Content Placeholder 2"/>
          <p:cNvSpPr>
            <a:spLocks noGrp="1"/>
          </p:cNvSpPr>
          <p:nvPr>
            <p:ph idx="1"/>
          </p:nvPr>
        </p:nvSpPr>
        <p:spPr>
          <a:xfrm>
            <a:off x="485143" y="1288620"/>
            <a:ext cx="11535572" cy="5094928"/>
          </a:xfrm>
        </p:spPr>
        <p:txBody>
          <a:bodyPr>
            <a:normAutofit fontScale="92500" lnSpcReduction="20000"/>
          </a:bodyPr>
          <a:lstStyle/>
          <a:p>
            <a:pPr>
              <a:lnSpc>
                <a:spcPct val="100000"/>
              </a:lnSpc>
              <a:spcBef>
                <a:spcPts val="600"/>
              </a:spcBef>
            </a:pPr>
            <a:r>
              <a:rPr lang="en-US" sz="2600" dirty="0"/>
              <a:t>Press releases</a:t>
            </a:r>
          </a:p>
          <a:p>
            <a:pPr lvl="1">
              <a:lnSpc>
                <a:spcPct val="100000"/>
              </a:lnSpc>
              <a:spcBef>
                <a:spcPts val="600"/>
              </a:spcBef>
            </a:pPr>
            <a:r>
              <a:rPr lang="en-US" sz="1700" dirty="0"/>
              <a:t>Hyundai membership announcement – drafted and in approvals</a:t>
            </a:r>
          </a:p>
          <a:p>
            <a:pPr lvl="1">
              <a:lnSpc>
                <a:spcPct val="100000"/>
              </a:lnSpc>
              <a:spcBef>
                <a:spcPts val="600"/>
              </a:spcBef>
            </a:pPr>
            <a:r>
              <a:rPr lang="en-US" sz="1700" dirty="0"/>
              <a:t>Possible press release on Release 2A</a:t>
            </a:r>
          </a:p>
          <a:p>
            <a:pPr lvl="1">
              <a:lnSpc>
                <a:spcPct val="100000"/>
              </a:lnSpc>
              <a:spcBef>
                <a:spcPts val="600"/>
              </a:spcBef>
            </a:pPr>
            <a:r>
              <a:rPr lang="en-GB" sz="1700" dirty="0"/>
              <a:t>Proactive PR has drafted a questionnaire to help content gathering for future press releases.  </a:t>
            </a:r>
            <a:endParaRPr lang="en-US" sz="1700" dirty="0"/>
          </a:p>
          <a:p>
            <a:pPr marL="457200" lvl="1" indent="0">
              <a:lnSpc>
                <a:spcPct val="100000"/>
              </a:lnSpc>
              <a:spcBef>
                <a:spcPts val="600"/>
              </a:spcBef>
              <a:buNone/>
            </a:pPr>
            <a:endParaRPr lang="en-US" sz="1900" dirty="0"/>
          </a:p>
          <a:p>
            <a:pPr lvl="0">
              <a:lnSpc>
                <a:spcPct val="100000"/>
              </a:lnSpc>
              <a:spcBef>
                <a:spcPts val="600"/>
              </a:spcBef>
            </a:pPr>
            <a:r>
              <a:rPr lang="en-US" sz="2600" dirty="0">
                <a:solidFill>
                  <a:srgbClr val="545054"/>
                </a:solidFill>
              </a:rPr>
              <a:t>Webinars</a:t>
            </a:r>
          </a:p>
          <a:p>
            <a:pPr lvl="1">
              <a:lnSpc>
                <a:spcPct val="100000"/>
              </a:lnSpc>
              <a:spcBef>
                <a:spcPts val="600"/>
              </a:spcBef>
            </a:pPr>
            <a:r>
              <a:rPr lang="en-GB" sz="1700" dirty="0"/>
              <a:t>A webinar involving Deutsche Telekom and Orange on the topic of the Smart Device Template is tentatively scheduled for Q1 2018. </a:t>
            </a:r>
          </a:p>
          <a:p>
            <a:pPr lvl="1">
              <a:lnSpc>
                <a:spcPct val="100000"/>
              </a:lnSpc>
              <a:spcBef>
                <a:spcPts val="600"/>
              </a:spcBef>
            </a:pPr>
            <a:r>
              <a:rPr lang="en-GB" sz="1700" dirty="0"/>
              <a:t>Three further webinars have been suggested for 2018 – a general oneM2M update, a discussion on Industry 4.0 and one with HPE is in discussion for the end of summer. </a:t>
            </a:r>
          </a:p>
          <a:p>
            <a:pPr lvl="1">
              <a:lnSpc>
                <a:spcPct val="100000"/>
              </a:lnSpc>
              <a:spcBef>
                <a:spcPts val="600"/>
              </a:spcBef>
            </a:pPr>
            <a:r>
              <a:rPr lang="en-GB" sz="1700" dirty="0"/>
              <a:t>A webinar on Release 3 will be organized following its publication, which will also include a general update on oneM2M.</a:t>
            </a:r>
          </a:p>
          <a:p>
            <a:pPr marL="457200" lvl="1" indent="0">
              <a:lnSpc>
                <a:spcPct val="100000"/>
              </a:lnSpc>
              <a:spcBef>
                <a:spcPts val="600"/>
              </a:spcBef>
              <a:buNone/>
            </a:pPr>
            <a:r>
              <a:rPr lang="en-US" sz="1500" dirty="0"/>
              <a:t> </a:t>
            </a:r>
          </a:p>
          <a:p>
            <a:pPr>
              <a:lnSpc>
                <a:spcPct val="100000"/>
              </a:lnSpc>
              <a:spcBef>
                <a:spcPts val="600"/>
              </a:spcBef>
            </a:pPr>
            <a:r>
              <a:rPr lang="en-GB" sz="2600" dirty="0">
                <a:solidFill>
                  <a:srgbClr val="545054"/>
                </a:solidFill>
              </a:rPr>
              <a:t>White papers</a:t>
            </a:r>
          </a:p>
          <a:p>
            <a:pPr lvl="1">
              <a:lnSpc>
                <a:spcPct val="100000"/>
              </a:lnSpc>
              <a:spcBef>
                <a:spcPts val="600"/>
              </a:spcBef>
            </a:pPr>
            <a:r>
              <a:rPr lang="en-GB" sz="1700" dirty="0"/>
              <a:t>We believe there is budget for another white paper to be produced if a new topic can be identified.</a:t>
            </a:r>
          </a:p>
          <a:p>
            <a:pPr lvl="1">
              <a:lnSpc>
                <a:spcPct val="100000"/>
              </a:lnSpc>
              <a:spcBef>
                <a:spcPts val="600"/>
              </a:spcBef>
            </a:pPr>
            <a:endParaRPr lang="en-US" sz="2400" dirty="0"/>
          </a:p>
          <a:p>
            <a:pPr>
              <a:lnSpc>
                <a:spcPct val="100000"/>
              </a:lnSpc>
              <a:spcBef>
                <a:spcPts val="600"/>
              </a:spcBef>
            </a:pPr>
            <a:r>
              <a:rPr lang="en-US" sz="2600" dirty="0"/>
              <a:t>Bylines </a:t>
            </a:r>
          </a:p>
          <a:p>
            <a:pPr lvl="1">
              <a:lnSpc>
                <a:spcPct val="100000"/>
              </a:lnSpc>
              <a:spcBef>
                <a:spcPts val="600"/>
              </a:spcBef>
            </a:pPr>
            <a:r>
              <a:rPr lang="en-GB" sz="1700" dirty="0"/>
              <a:t>The second IoT Agenda blog will be based around Industry 4.0, using information provided by Ken.</a:t>
            </a:r>
          </a:p>
        </p:txBody>
      </p:sp>
      <p:sp>
        <p:nvSpPr>
          <p:cNvPr id="9" name="Slide Number Placeholder 8"/>
          <p:cNvSpPr>
            <a:spLocks noGrp="1"/>
          </p:cNvSpPr>
          <p:nvPr>
            <p:ph type="sldNum" sz="quarter" idx="12"/>
          </p:nvPr>
        </p:nvSpPr>
        <p:spPr/>
        <p:txBody>
          <a:bodyPr/>
          <a:lstStyle/>
          <a:p>
            <a:fld id="{163F5A94-8458-4F17-AD3C-1A083E20221D}" type="slidenum">
              <a:rPr lang="en-US" smtClean="0"/>
              <a:pPr/>
              <a:t>5</a:t>
            </a:fld>
            <a:endParaRPr lang="en-US" dirty="0"/>
          </a:p>
        </p:txBody>
      </p:sp>
    </p:spTree>
    <p:extLst>
      <p:ext uri="{BB962C8B-B14F-4D97-AF65-F5344CB8AC3E}">
        <p14:creationId xmlns:p14="http://schemas.microsoft.com/office/powerpoint/2010/main" val="31587997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4696" y="0"/>
            <a:ext cx="9178420" cy="1173570"/>
          </a:xfrm>
        </p:spPr>
        <p:txBody>
          <a:bodyPr>
            <a:normAutofit fontScale="90000"/>
          </a:bodyPr>
          <a:lstStyle/>
          <a:p>
            <a:r>
              <a:rPr lang="en-US" dirty="0"/>
              <a:t>Ongoing &amp; Upcoming MARCOM Activity</a:t>
            </a:r>
          </a:p>
        </p:txBody>
      </p:sp>
      <p:sp>
        <p:nvSpPr>
          <p:cNvPr id="3" name="Content Placeholder 2"/>
          <p:cNvSpPr>
            <a:spLocks noGrp="1"/>
          </p:cNvSpPr>
          <p:nvPr>
            <p:ph idx="1"/>
          </p:nvPr>
        </p:nvSpPr>
        <p:spPr>
          <a:xfrm>
            <a:off x="477003" y="1320212"/>
            <a:ext cx="11535572" cy="4959811"/>
          </a:xfrm>
        </p:spPr>
        <p:txBody>
          <a:bodyPr>
            <a:normAutofit lnSpcReduction="10000"/>
          </a:bodyPr>
          <a:lstStyle/>
          <a:p>
            <a:pPr>
              <a:lnSpc>
                <a:spcPct val="120000"/>
              </a:lnSpc>
              <a:spcBef>
                <a:spcPts val="0"/>
              </a:spcBef>
            </a:pPr>
            <a:r>
              <a:rPr lang="en-GB" sz="2600" dirty="0"/>
              <a:t>Media Interviews</a:t>
            </a:r>
          </a:p>
          <a:p>
            <a:pPr marL="715963" indent="-266700">
              <a:lnSpc>
                <a:spcPct val="120000"/>
              </a:lnSpc>
              <a:spcBef>
                <a:spcPts val="0"/>
              </a:spcBef>
            </a:pPr>
            <a:r>
              <a:rPr lang="en-GB" sz="1800" dirty="0"/>
              <a:t>A telephone interview with De </a:t>
            </a:r>
            <a:r>
              <a:rPr lang="en-GB" sz="1800" dirty="0" err="1"/>
              <a:t>Tijd</a:t>
            </a:r>
            <a:r>
              <a:rPr lang="en-GB" sz="1800" dirty="0"/>
              <a:t> and </a:t>
            </a:r>
            <a:r>
              <a:rPr lang="en-GB" sz="1800" dirty="0" err="1"/>
              <a:t>L’Echo</a:t>
            </a:r>
            <a:r>
              <a:rPr lang="en-GB" sz="1800" dirty="0"/>
              <a:t> will take place on Wednesday, March 14 for an article on ‘Connected 2025, how technology shapes our world’</a:t>
            </a:r>
          </a:p>
          <a:p>
            <a:pPr marL="715963" indent="-266700">
              <a:lnSpc>
                <a:spcPct val="120000"/>
              </a:lnSpc>
              <a:spcBef>
                <a:spcPts val="0"/>
              </a:spcBef>
            </a:pPr>
            <a:r>
              <a:rPr lang="en-GB" sz="1800" dirty="0"/>
              <a:t>Alex Davies, of Rethink Technology Research, will have a telephone briefing on Release 2A/Release 3.</a:t>
            </a:r>
          </a:p>
          <a:p>
            <a:pPr marL="0" indent="0">
              <a:lnSpc>
                <a:spcPct val="120000"/>
              </a:lnSpc>
              <a:spcBef>
                <a:spcPts val="0"/>
              </a:spcBef>
              <a:buNone/>
            </a:pPr>
            <a:endParaRPr lang="en-GB" sz="1800" dirty="0"/>
          </a:p>
          <a:p>
            <a:pPr>
              <a:lnSpc>
                <a:spcPct val="120000"/>
              </a:lnSpc>
              <a:spcBef>
                <a:spcPts val="0"/>
              </a:spcBef>
            </a:pPr>
            <a:r>
              <a:rPr lang="en-GB" sz="2600" dirty="0"/>
              <a:t>Speaking slots</a:t>
            </a:r>
            <a:endParaRPr lang="en-GB" sz="1800" dirty="0"/>
          </a:p>
          <a:p>
            <a:pPr lvl="1">
              <a:lnSpc>
                <a:spcPct val="120000"/>
              </a:lnSpc>
              <a:spcBef>
                <a:spcPts val="0"/>
              </a:spcBef>
            </a:pPr>
            <a:r>
              <a:rPr lang="en-GB" sz="1800" dirty="0"/>
              <a:t>Chris Meering (HPE) will speak at Internet of Things at Cloud Expo, in London, on March 21-22, and moderate a Smart Cities panel at the event.</a:t>
            </a:r>
          </a:p>
          <a:p>
            <a:pPr lvl="1">
              <a:lnSpc>
                <a:spcPct val="120000"/>
              </a:lnSpc>
              <a:spcBef>
                <a:spcPts val="0"/>
              </a:spcBef>
            </a:pPr>
            <a:r>
              <a:rPr lang="en-GB" sz="1800" dirty="0"/>
              <a:t>Rouzbeh Farhoumand (Huawei) will speak at Internet of Things North America in the IoT Standards Track on May 31-June 1. </a:t>
            </a:r>
            <a:endParaRPr lang="en-US" sz="2600" dirty="0"/>
          </a:p>
          <a:p>
            <a:pPr lvl="1"/>
            <a:r>
              <a:rPr lang="en-GB" sz="1700" dirty="0"/>
              <a:t>A Smart Cities panel slot at the Internet of Things Applications in Berlin, in April has been secured.</a:t>
            </a:r>
          </a:p>
          <a:p>
            <a:pPr lvl="1"/>
            <a:r>
              <a:rPr lang="en-GB" sz="1700" dirty="0"/>
              <a:t>A panel slot at the Smart to Future Cities in April in London has been secured. This will be based on the IoT in mobility and transport and will refer to the </a:t>
            </a:r>
            <a:r>
              <a:rPr lang="en-GB" sz="1700" dirty="0" err="1"/>
              <a:t>oneTRANSPORT</a:t>
            </a:r>
            <a:r>
              <a:rPr lang="en-GB" sz="1700" dirty="0"/>
              <a:t> study. </a:t>
            </a:r>
          </a:p>
          <a:p>
            <a:pPr lvl="1"/>
            <a:r>
              <a:rPr lang="en-GB" sz="1700" dirty="0"/>
              <a:t>A panel slot on the ‘IoT Connectivity Options: Licensed or Unlicensed?’ at IoT World has been secured.</a:t>
            </a:r>
          </a:p>
          <a:p>
            <a:pPr lvl="1"/>
            <a:r>
              <a:rPr lang="en-GB" sz="1700" dirty="0"/>
              <a:t>A speaking proposal for the 3rd IoT Global Innovation Forum is being drafted. </a:t>
            </a:r>
            <a:endParaRPr lang="en-GB" sz="2000" dirty="0"/>
          </a:p>
          <a:p>
            <a:pPr lvl="1"/>
            <a:endParaRPr lang="en-US" sz="2400" dirty="0"/>
          </a:p>
          <a:p>
            <a:endParaRPr lang="en-US" sz="2400" dirty="0"/>
          </a:p>
        </p:txBody>
      </p:sp>
      <p:sp>
        <p:nvSpPr>
          <p:cNvPr id="9" name="Slide Number Placeholder 8"/>
          <p:cNvSpPr>
            <a:spLocks noGrp="1"/>
          </p:cNvSpPr>
          <p:nvPr>
            <p:ph type="sldNum" sz="quarter" idx="12"/>
          </p:nvPr>
        </p:nvSpPr>
        <p:spPr/>
        <p:txBody>
          <a:bodyPr/>
          <a:lstStyle/>
          <a:p>
            <a:fld id="{163F5A94-8458-4F17-AD3C-1A083E20221D}" type="slidenum">
              <a:rPr lang="en-US" smtClean="0"/>
              <a:pPr/>
              <a:t>6</a:t>
            </a:fld>
            <a:endParaRPr lang="en-US" dirty="0"/>
          </a:p>
        </p:txBody>
      </p:sp>
    </p:spTree>
    <p:extLst>
      <p:ext uri="{BB962C8B-B14F-4D97-AF65-F5344CB8AC3E}">
        <p14:creationId xmlns:p14="http://schemas.microsoft.com/office/powerpoint/2010/main" val="19150907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How The TP Can Help</a:t>
            </a:r>
          </a:p>
        </p:txBody>
      </p:sp>
      <p:sp>
        <p:nvSpPr>
          <p:cNvPr id="9" name="Slide Number Placeholder 8"/>
          <p:cNvSpPr>
            <a:spLocks noGrp="1"/>
          </p:cNvSpPr>
          <p:nvPr>
            <p:ph type="sldNum" sz="quarter" idx="12"/>
          </p:nvPr>
        </p:nvSpPr>
        <p:spPr/>
        <p:txBody>
          <a:bodyPr/>
          <a:lstStyle/>
          <a:p>
            <a:fld id="{163F5A94-8458-4F17-AD3C-1A083E20221D}" type="slidenum">
              <a:rPr lang="en-US" smtClean="0"/>
              <a:pPr/>
              <a:t>7</a:t>
            </a:fld>
            <a:endParaRPr lang="en-US" dirty="0"/>
          </a:p>
        </p:txBody>
      </p:sp>
      <p:sp>
        <p:nvSpPr>
          <p:cNvPr id="10" name="Content Placeholder 2">
            <a:extLst>
              <a:ext uri="{FF2B5EF4-FFF2-40B4-BE49-F238E27FC236}">
                <a16:creationId xmlns:a16="http://schemas.microsoft.com/office/drawing/2014/main" id="{016DBE93-FA2D-4972-87AC-E827157910FC}"/>
              </a:ext>
            </a:extLst>
          </p:cNvPr>
          <p:cNvSpPr txBox="1">
            <a:spLocks/>
          </p:cNvSpPr>
          <p:nvPr/>
        </p:nvSpPr>
        <p:spPr>
          <a:xfrm>
            <a:off x="465218" y="1240899"/>
            <a:ext cx="10947739" cy="5289300"/>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Myriad Pro" panose="020B0503030403020204" pitchFamily="34" charset="0"/>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Myriad Pro" panose="020B0503030403020204" pitchFamily="34" charset="0"/>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Myriad Pro" panose="020B0503030403020204" pitchFamily="34" charset="0"/>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yriad Pro" panose="020B0503030403020204" pitchFamily="34" charset="0"/>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yriad Pro" panose="020B0503030403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20000"/>
              </a:lnSpc>
              <a:spcBef>
                <a:spcPts val="0"/>
              </a:spcBef>
            </a:pPr>
            <a:r>
              <a:rPr lang="en-US" sz="2600" dirty="0"/>
              <a:t>Provide information on how Release 2A differs to Release 2 </a:t>
            </a:r>
          </a:p>
          <a:p>
            <a:pPr marL="715963" indent="-266700"/>
            <a:r>
              <a:rPr lang="en-US" sz="1700" dirty="0"/>
              <a:t>Including any new business benefits / security enhancements etc. </a:t>
            </a:r>
          </a:p>
          <a:p>
            <a:pPr>
              <a:lnSpc>
                <a:spcPct val="120000"/>
              </a:lnSpc>
              <a:spcBef>
                <a:spcPts val="0"/>
              </a:spcBef>
            </a:pPr>
            <a:r>
              <a:rPr lang="en-US" sz="2600" dirty="0"/>
              <a:t>Provide regular updates on Release 3 progress </a:t>
            </a:r>
          </a:p>
          <a:p>
            <a:pPr lvl="1"/>
            <a:r>
              <a:rPr lang="en-US" sz="1700" dirty="0"/>
              <a:t>This will ensure that effective PR campaign can be prepared well in advance of the announcement of Release 3</a:t>
            </a:r>
          </a:p>
          <a:p>
            <a:r>
              <a:rPr lang="en-US" sz="2600" dirty="0"/>
              <a:t>Help progress the upcoming webinars</a:t>
            </a:r>
          </a:p>
          <a:p>
            <a:r>
              <a:rPr lang="en-US" sz="2600" dirty="0"/>
              <a:t>Provide a topic for the next white paper and keep us updated on progress of the IIC / CEN CENELEC ones. </a:t>
            </a:r>
          </a:p>
          <a:p>
            <a:r>
              <a:rPr lang="en-US" sz="2600" dirty="0"/>
              <a:t>Take advantage of available speaking slots</a:t>
            </a:r>
          </a:p>
          <a:p>
            <a:pPr marL="228600" lvl="1">
              <a:lnSpc>
                <a:spcPct val="100000"/>
              </a:lnSpc>
              <a:spcBef>
                <a:spcPts val="1000"/>
              </a:spcBef>
            </a:pPr>
            <a:r>
              <a:rPr lang="en-US" sz="2600" dirty="0"/>
              <a:t>Share relevant exposure of oneM2M-related content</a:t>
            </a:r>
          </a:p>
          <a:p>
            <a:pPr marL="228600" lvl="1">
              <a:lnSpc>
                <a:spcPct val="100000"/>
              </a:lnSpc>
              <a:spcBef>
                <a:spcPts val="1000"/>
              </a:spcBef>
            </a:pPr>
            <a:r>
              <a:rPr lang="en-US" sz="2600" dirty="0"/>
              <a:t>Let us know when member companies are speaking about oneM2M at events</a:t>
            </a:r>
          </a:p>
          <a:p>
            <a:pPr marL="228600" lvl="1">
              <a:lnSpc>
                <a:spcPct val="100000"/>
              </a:lnSpc>
              <a:spcBef>
                <a:spcPts val="1000"/>
              </a:spcBef>
            </a:pPr>
            <a:r>
              <a:rPr lang="en-US" sz="2600" dirty="0"/>
              <a:t>If you have a news story or event you would like to promote, fill in our PR questionnaire.</a:t>
            </a:r>
            <a:endParaRPr lang="en-US" sz="2000" dirty="0"/>
          </a:p>
        </p:txBody>
      </p:sp>
    </p:spTree>
    <p:extLst>
      <p:ext uri="{BB962C8B-B14F-4D97-AF65-F5344CB8AC3E}">
        <p14:creationId xmlns:p14="http://schemas.microsoft.com/office/powerpoint/2010/main" val="2719336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Additional Item For TP Attention </a:t>
            </a:r>
          </a:p>
        </p:txBody>
      </p:sp>
      <p:sp>
        <p:nvSpPr>
          <p:cNvPr id="9" name="Slide Number Placeholder 8"/>
          <p:cNvSpPr>
            <a:spLocks noGrp="1"/>
          </p:cNvSpPr>
          <p:nvPr>
            <p:ph type="sldNum" sz="quarter" idx="12"/>
          </p:nvPr>
        </p:nvSpPr>
        <p:spPr/>
        <p:txBody>
          <a:bodyPr/>
          <a:lstStyle/>
          <a:p>
            <a:fld id="{163F5A94-8458-4F17-AD3C-1A083E20221D}" type="slidenum">
              <a:rPr lang="en-US" smtClean="0"/>
              <a:pPr/>
              <a:t>8</a:t>
            </a:fld>
            <a:endParaRPr lang="en-US" dirty="0"/>
          </a:p>
        </p:txBody>
      </p:sp>
      <p:sp>
        <p:nvSpPr>
          <p:cNvPr id="10" name="Content Placeholder 2">
            <a:extLst>
              <a:ext uri="{FF2B5EF4-FFF2-40B4-BE49-F238E27FC236}">
                <a16:creationId xmlns:a16="http://schemas.microsoft.com/office/drawing/2014/main" id="{016DBE93-FA2D-4972-87AC-E827157910FC}"/>
              </a:ext>
            </a:extLst>
          </p:cNvPr>
          <p:cNvSpPr txBox="1">
            <a:spLocks/>
          </p:cNvSpPr>
          <p:nvPr/>
        </p:nvSpPr>
        <p:spPr>
          <a:xfrm>
            <a:off x="534229" y="1706726"/>
            <a:ext cx="10947739" cy="442665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Myriad Pro" panose="020B0503030403020204" pitchFamily="34" charset="0"/>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Myriad Pro" panose="020B0503030403020204" pitchFamily="34" charset="0"/>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Myriad Pro" panose="020B0503030403020204" pitchFamily="34" charset="0"/>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yriad Pro" panose="020B0503030403020204" pitchFamily="34" charset="0"/>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yriad Pro" panose="020B0503030403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20000"/>
              </a:lnSpc>
              <a:spcBef>
                <a:spcPts val="0"/>
              </a:spcBef>
            </a:pPr>
            <a:r>
              <a:rPr lang="en-US" sz="2400" dirty="0"/>
              <a:t>On October 12, 2017, a briefing with </a:t>
            </a:r>
            <a:r>
              <a:rPr lang="en-GB" sz="2400" dirty="0"/>
              <a:t>Bill Ray and Ganesh </a:t>
            </a:r>
            <a:r>
              <a:rPr lang="en-GB" sz="2400" dirty="0" err="1"/>
              <a:t>Ramamoorthy</a:t>
            </a:r>
            <a:r>
              <a:rPr lang="en-GB" sz="2400" dirty="0"/>
              <a:t>, of </a:t>
            </a:r>
            <a:r>
              <a:rPr lang="en-US" sz="2400" dirty="0"/>
              <a:t>Gartner, was held with a view to gathering more information about the Hype Cycle. </a:t>
            </a:r>
          </a:p>
          <a:p>
            <a:pPr marL="0" indent="0">
              <a:lnSpc>
                <a:spcPct val="120000"/>
              </a:lnSpc>
              <a:spcBef>
                <a:spcPts val="0"/>
              </a:spcBef>
              <a:buNone/>
            </a:pPr>
            <a:endParaRPr lang="en-US" sz="2400" dirty="0"/>
          </a:p>
          <a:p>
            <a:pPr>
              <a:lnSpc>
                <a:spcPct val="120000"/>
              </a:lnSpc>
              <a:spcBef>
                <a:spcPts val="0"/>
              </a:spcBef>
            </a:pPr>
            <a:r>
              <a:rPr lang="en-US" sz="2400" dirty="0"/>
              <a:t>The Hype Cycle Process begins in April and it was requested that oneM2M send over up-to-date information about deployments, activity and general information before April to be considered for inclusion. </a:t>
            </a:r>
          </a:p>
          <a:p>
            <a:pPr>
              <a:lnSpc>
                <a:spcPct val="120000"/>
              </a:lnSpc>
              <a:spcBef>
                <a:spcPts val="0"/>
              </a:spcBef>
            </a:pPr>
            <a:endParaRPr lang="en-US" sz="2400" dirty="0"/>
          </a:p>
          <a:p>
            <a:pPr>
              <a:lnSpc>
                <a:spcPct val="120000"/>
              </a:lnSpc>
              <a:spcBef>
                <a:spcPts val="0"/>
              </a:spcBef>
            </a:pPr>
            <a:r>
              <a:rPr lang="en-US" sz="2400" dirty="0"/>
              <a:t>Please see accompanying call notes and let us know if we can support this in any way.</a:t>
            </a:r>
          </a:p>
          <a:p>
            <a:pPr>
              <a:lnSpc>
                <a:spcPct val="120000"/>
              </a:lnSpc>
              <a:spcBef>
                <a:spcPts val="0"/>
              </a:spcBef>
            </a:pPr>
            <a:endParaRPr lang="en-US" sz="2000" dirty="0"/>
          </a:p>
        </p:txBody>
      </p:sp>
    </p:spTree>
    <p:extLst>
      <p:ext uri="{BB962C8B-B14F-4D97-AF65-F5344CB8AC3E}">
        <p14:creationId xmlns:p14="http://schemas.microsoft.com/office/powerpoint/2010/main" val="1238106011"/>
      </p:ext>
    </p:extLst>
  </p:cSld>
  <p:clrMapOvr>
    <a:masterClrMapping/>
  </p:clrMapOvr>
</p:sld>
</file>

<file path=ppt/theme/theme1.xml><?xml version="1.0" encoding="utf-8"?>
<a:theme xmlns:a="http://schemas.openxmlformats.org/drawingml/2006/main" name="Office Theme">
  <a:themeElements>
    <a:clrScheme name="one2m">
      <a:dk1>
        <a:srgbClr val="545054"/>
      </a:dk1>
      <a:lt1>
        <a:sysClr val="window" lastClr="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44546A"/>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1980</TotalTime>
  <Words>1054</Words>
  <Application>Microsoft Office PowerPoint</Application>
  <PresentationFormat>Widescreen</PresentationFormat>
  <Paragraphs>102</Paragraphs>
  <Slides>8</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Myriad Pro</vt:lpstr>
      <vt:lpstr>Myriad Pro Light</vt:lpstr>
      <vt:lpstr>Symbol</vt:lpstr>
      <vt:lpstr>Times New Roman</vt:lpstr>
      <vt:lpstr>Office Theme</vt:lpstr>
      <vt:lpstr>MARCOM report – TP34 ADDISON MARRIOTT QUORUM, Dallas, Texas</vt:lpstr>
      <vt:lpstr>Recent MARCOM Activity</vt:lpstr>
      <vt:lpstr>Recent MARCOM Activity</vt:lpstr>
      <vt:lpstr>Recent MARCOM Activity</vt:lpstr>
      <vt:lpstr>Ongoing &amp; Upcoming MARCOM Activity</vt:lpstr>
      <vt:lpstr>Ongoing &amp; Upcoming MARCOM Activity</vt:lpstr>
      <vt:lpstr>How The TP Can Help</vt:lpstr>
      <vt:lpstr>Additional Item For TP Attention </vt:lpstr>
    </vt:vector>
  </TitlesOfParts>
  <Company>iconectiv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Swedlund, Nils</dc:creator>
  <cp:lastModifiedBy>Karen Hughes</cp:lastModifiedBy>
  <cp:revision>102</cp:revision>
  <dcterms:created xsi:type="dcterms:W3CDTF">2017-09-21T15:46:31Z</dcterms:created>
  <dcterms:modified xsi:type="dcterms:W3CDTF">2018-03-12T00:12:00Z</dcterms:modified>
</cp:coreProperties>
</file>