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6" r:id="rId1"/>
  </p:sldMasterIdLst>
  <p:notesMasterIdLst>
    <p:notesMasterId r:id="rId17"/>
  </p:notesMasterIdLst>
  <p:sldIdLst>
    <p:sldId id="256" r:id="rId2"/>
    <p:sldId id="259" r:id="rId3"/>
    <p:sldId id="257" r:id="rId4"/>
    <p:sldId id="289" r:id="rId5"/>
    <p:sldId id="283" r:id="rId6"/>
    <p:sldId id="285" r:id="rId7"/>
    <p:sldId id="287" r:id="rId8"/>
    <p:sldId id="260" r:id="rId9"/>
    <p:sldId id="284" r:id="rId10"/>
    <p:sldId id="275" r:id="rId11"/>
    <p:sldId id="261" r:id="rId12"/>
    <p:sldId id="286" r:id="rId13"/>
    <p:sldId id="291" r:id="rId14"/>
    <p:sldId id="290" r:id="rId15"/>
    <p:sldId id="293" r:id="rId16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67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61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1753693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Shape 65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159392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Shape 118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644069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Shape 103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891724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Shape 73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896854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Shape 20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993065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Shape 20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517021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Shape 111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582044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Shape 20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114499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Shape 244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908484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Shape 118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547978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 type="title">
  <p:cSld name="TITL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/>
        </p:nvSpPr>
        <p:spPr>
          <a:xfrm>
            <a:off x="0" y="0"/>
            <a:ext cx="12192000" cy="217448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Shape 19"/>
          <p:cNvSpPr/>
          <p:nvPr/>
        </p:nvSpPr>
        <p:spPr>
          <a:xfrm>
            <a:off x="0" y="5341434"/>
            <a:ext cx="12192000" cy="1516566"/>
          </a:xfrm>
          <a:prstGeom prst="rect">
            <a:avLst/>
          </a:prstGeom>
          <a:solidFill>
            <a:srgbClr val="A7A9A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Shape 20"/>
          <p:cNvSpPr txBox="1">
            <a:spLocks noGrp="1"/>
          </p:cNvSpPr>
          <p:nvPr>
            <p:ph type="ctrTitle"/>
          </p:nvPr>
        </p:nvSpPr>
        <p:spPr>
          <a:xfrm>
            <a:off x="401444" y="1122363"/>
            <a:ext cx="11296184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63133"/>
              </a:buClr>
              <a:buSzPts val="6000"/>
              <a:buFont typeface="PT Sans"/>
              <a:buNone/>
              <a:defRPr sz="6000" b="1" i="0" u="none" strike="noStrike" cap="none">
                <a:solidFill>
                  <a:srgbClr val="C63133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sldNum" idx="12"/>
          </p:nvPr>
        </p:nvSpPr>
        <p:spPr>
          <a:xfrm>
            <a:off x="11697628" y="6492875"/>
            <a:ext cx="4943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7959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7959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7959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7959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7959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7959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7959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7959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7959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2" name="Shape 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525860" y="194184"/>
            <a:ext cx="2722432" cy="1856358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Shape 23"/>
          <p:cNvSpPr txBox="1">
            <a:spLocks noGrp="1"/>
          </p:cNvSpPr>
          <p:nvPr>
            <p:ph type="subTitle" idx="1"/>
          </p:nvPr>
        </p:nvSpPr>
        <p:spPr>
          <a:xfrm>
            <a:off x="1524000" y="5847556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334696" y="0"/>
            <a:ext cx="7850299" cy="1173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63133"/>
              </a:buClr>
              <a:buSzPts val="4400"/>
              <a:buFont typeface="PT Sans"/>
              <a:buNone/>
              <a:defRPr sz="4400" b="1" i="0" u="none" strike="noStrike" cap="none">
                <a:solidFill>
                  <a:srgbClr val="C63133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334696" y="1493919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11697628" y="6492875"/>
            <a:ext cx="4943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7959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7959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7959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7959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7959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7959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7959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7959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7959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8" name="Shape 28"/>
          <p:cNvSpPr txBox="1"/>
          <p:nvPr/>
        </p:nvSpPr>
        <p:spPr>
          <a:xfrm>
            <a:off x="5532625" y="6513900"/>
            <a:ext cx="817200" cy="365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334696" y="0"/>
            <a:ext cx="7850299" cy="1173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63133"/>
              </a:buClr>
              <a:buSzPts val="4400"/>
              <a:buFont typeface="PT Sans"/>
              <a:buNone/>
              <a:defRPr sz="4400" b="1" i="0" u="none" strike="noStrike" cap="none">
                <a:solidFill>
                  <a:srgbClr val="C63133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11697628" y="6492875"/>
            <a:ext cx="4943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7959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7959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7959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7959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7959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7959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7959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7959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7959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Shape 37" descr="C:\Documents and Settings\mcauley\Local Settings\Temp\wz83a6\oneM2M\oneM2M-Logo.gif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195984" y="0"/>
            <a:ext cx="1996016" cy="1022350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609600" y="130175"/>
            <a:ext cx="9586384" cy="762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63133"/>
              </a:buClr>
              <a:buSzPts val="4000"/>
              <a:buFont typeface="PT Sans"/>
              <a:buNone/>
              <a:defRPr sz="4000" b="1" i="0" u="none" strike="noStrike" cap="none">
                <a:solidFill>
                  <a:srgbClr val="C63133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609600" y="1112837"/>
            <a:ext cx="10972800" cy="5113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title"/>
          </p:nvPr>
        </p:nvSpPr>
        <p:spPr>
          <a:xfrm>
            <a:off x="334696" y="0"/>
            <a:ext cx="7850299" cy="1173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63133"/>
              </a:buClr>
              <a:buSzPts val="4400"/>
              <a:buFont typeface="PT Sans"/>
              <a:buNone/>
              <a:defRPr sz="4400" b="1" i="0" u="none" strike="noStrike" cap="none">
                <a:solidFill>
                  <a:srgbClr val="C63133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sldNum" idx="12"/>
          </p:nvPr>
        </p:nvSpPr>
        <p:spPr>
          <a:xfrm>
            <a:off x="11697628" y="6492875"/>
            <a:ext cx="4943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7959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7959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7959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7959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7959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7959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7959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7959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7959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63133"/>
              </a:buClr>
              <a:buSzPts val="6000"/>
              <a:buFont typeface="PT Sans"/>
              <a:buNone/>
              <a:defRPr sz="6000" b="1" i="0" u="none" strike="noStrike" cap="none">
                <a:solidFill>
                  <a:srgbClr val="C63133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97959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97959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97959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97959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97959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79597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97959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79597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97959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79597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97959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79597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97959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11697628" y="6492875"/>
            <a:ext cx="4943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7959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7959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7959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7959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7959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7959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7959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7959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7959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63133"/>
              </a:buClr>
              <a:buSzPts val="4400"/>
              <a:buFont typeface="PT Sans"/>
              <a:buNone/>
              <a:defRPr sz="4400" b="1" i="0" u="none" strike="noStrike" cap="none">
                <a:solidFill>
                  <a:srgbClr val="C63133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00000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00000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00000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00000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sldNum" idx="12"/>
          </p:nvPr>
        </p:nvSpPr>
        <p:spPr>
          <a:xfrm>
            <a:off x="11697628" y="6492875"/>
            <a:ext cx="4943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7959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7959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7959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7959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7959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7959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7959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7959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7959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334696" y="0"/>
            <a:ext cx="7850299" cy="1173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63133"/>
              </a:buClr>
              <a:buSzPts val="4400"/>
              <a:buFont typeface="PT Sans"/>
              <a:buNone/>
              <a:defRPr sz="4400" b="1" i="0" u="none" strike="noStrike" cap="none">
                <a:solidFill>
                  <a:srgbClr val="C63133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334696" y="1493919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11697628" y="6492875"/>
            <a:ext cx="4943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7959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7959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7959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7959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7959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7959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7959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7959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7959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" name="Shape 13"/>
          <p:cNvSpPr/>
          <p:nvPr/>
        </p:nvSpPr>
        <p:spPr>
          <a:xfrm>
            <a:off x="0" y="1155282"/>
            <a:ext cx="12192000" cy="18288"/>
          </a:xfrm>
          <a:prstGeom prst="rect">
            <a:avLst/>
          </a:prstGeom>
          <a:solidFill>
            <a:srgbClr val="A7A9A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" name="Shape 14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0748241" y="105845"/>
            <a:ext cx="1325890" cy="904091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Shape 15"/>
          <p:cNvSpPr/>
          <p:nvPr/>
        </p:nvSpPr>
        <p:spPr>
          <a:xfrm>
            <a:off x="0" y="6497638"/>
            <a:ext cx="12192000" cy="18288"/>
          </a:xfrm>
          <a:prstGeom prst="rect">
            <a:avLst/>
          </a:prstGeom>
          <a:solidFill>
            <a:srgbClr val="A7A9A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Shape 16"/>
          <p:cNvSpPr txBox="1"/>
          <p:nvPr/>
        </p:nvSpPr>
        <p:spPr>
          <a:xfrm>
            <a:off x="5592496" y="6592129"/>
            <a:ext cx="100700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0" i="0" u="none" strike="noStrike" cap="none">
                <a:solidFill>
                  <a:srgbClr val="BFBFB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© 2017 oneM2M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rgbClr val="7F7F7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ackster.io/onem2m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ctrTitle"/>
          </p:nvPr>
        </p:nvSpPr>
        <p:spPr>
          <a:xfrm>
            <a:off x="401444" y="1122363"/>
            <a:ext cx="11296184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63133"/>
              </a:buClr>
              <a:buSzPts val="6000"/>
              <a:buFont typeface="PT Sans"/>
              <a:buNone/>
            </a:pPr>
            <a:r>
              <a:rPr lang="en-US"/>
              <a:t>Report on </a:t>
            </a:r>
            <a:r>
              <a:rPr lang="en-US" sz="6000" b="1" i="0" u="none" strike="noStrike" cap="none">
                <a:solidFill>
                  <a:srgbClr val="C63133"/>
                </a:solidFill>
                <a:latin typeface="PT Sans"/>
                <a:ea typeface="PT Sans"/>
                <a:cs typeface="PT Sans"/>
                <a:sym typeface="PT Sans"/>
              </a:rPr>
              <a:t>oneM2M Hackathon</a:t>
            </a:r>
            <a:r>
              <a:rPr lang="en-US"/>
              <a:t> Mar 9 - 10, in Dallas, TX</a:t>
            </a:r>
            <a:endParaRPr sz="6000" b="1" i="0" u="none" strike="noStrike" cap="none">
              <a:solidFill>
                <a:srgbClr val="C63133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68" name="Shape 68"/>
          <p:cNvSpPr txBox="1">
            <a:spLocks noGrp="1"/>
          </p:cNvSpPr>
          <p:nvPr>
            <p:ph type="sldNum" idx="12"/>
          </p:nvPr>
        </p:nvSpPr>
        <p:spPr>
          <a:xfrm>
            <a:off x="11697628" y="6492875"/>
            <a:ext cx="4943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979597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200" b="0" i="0" u="none" strike="noStrike" cap="none">
              <a:solidFill>
                <a:srgbClr val="97959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" name="Shape 69"/>
          <p:cNvSpPr txBox="1">
            <a:spLocks noGrp="1"/>
          </p:cNvSpPr>
          <p:nvPr>
            <p:ph type="subTitle" idx="1"/>
          </p:nvPr>
        </p:nvSpPr>
        <p:spPr>
          <a:xfrm>
            <a:off x="1524000" y="5847556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onem2m.org</a:t>
            </a:r>
            <a:endParaRPr sz="2400" b="0" i="0" u="none" strike="noStrike" cap="none">
              <a:solidFill>
                <a:schemeClr val="lt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 txBox="1">
            <a:spLocks noGrp="1"/>
          </p:cNvSpPr>
          <p:nvPr>
            <p:ph type="title"/>
          </p:nvPr>
        </p:nvSpPr>
        <p:spPr>
          <a:xfrm>
            <a:off x="334696" y="0"/>
            <a:ext cx="7850299" cy="1173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63133"/>
              </a:buClr>
              <a:buSzPts val="4400"/>
              <a:buFont typeface="PT Sans"/>
              <a:buNone/>
            </a:pPr>
            <a:r>
              <a:rPr lang="en-US" sz="4400" b="1" i="0" u="none" strike="noStrike" cap="none">
                <a:solidFill>
                  <a:srgbClr val="C63133"/>
                </a:solidFill>
                <a:latin typeface="PT Sans"/>
                <a:ea typeface="PT Sans"/>
                <a:cs typeface="PT Sans"/>
                <a:sym typeface="PT Sans"/>
              </a:rPr>
              <a:t>Judging Criteria</a:t>
            </a:r>
            <a:endParaRPr/>
          </a:p>
        </p:txBody>
      </p:sp>
      <p:sp>
        <p:nvSpPr>
          <p:cNvPr id="247" name="Shape 247"/>
          <p:cNvSpPr txBox="1">
            <a:spLocks noGrp="1"/>
          </p:cNvSpPr>
          <p:nvPr>
            <p:ph type="body" idx="1"/>
          </p:nvPr>
        </p:nvSpPr>
        <p:spPr>
          <a:xfrm>
            <a:off x="1157921" y="1087170"/>
            <a:ext cx="8305800" cy="48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"/>
              <a:buChar char="•"/>
            </a:pPr>
            <a:r>
              <a:rPr lang="en-US" sz="2000" dirty="0"/>
              <a:t>Innovative </a:t>
            </a:r>
            <a:r>
              <a:rPr lang="en-US" sz="2000" dirty="0" smtClean="0"/>
              <a:t>scenario </a:t>
            </a:r>
            <a:endParaRPr sz="2000" dirty="0"/>
          </a:p>
          <a:p>
            <a: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"/>
              <a:buChar char="•"/>
            </a:pPr>
            <a:r>
              <a:rPr lang="en-US" sz="2000" dirty="0"/>
              <a:t>Quality of the presentation</a:t>
            </a:r>
            <a:endParaRPr sz="2000" dirty="0"/>
          </a:p>
          <a:p>
            <a: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"/>
              <a:buChar char="•"/>
            </a:pPr>
            <a:r>
              <a:rPr lang="en-US" sz="2000" dirty="0"/>
              <a:t>Quality of the demo</a:t>
            </a:r>
            <a:endParaRPr sz="2000" dirty="0"/>
          </a:p>
          <a:p>
            <a: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"/>
              <a:buChar char="•"/>
            </a:pPr>
            <a:r>
              <a:rPr lang="en-US" sz="2000" dirty="0"/>
              <a:t>A creative oneM2M </a:t>
            </a:r>
            <a:r>
              <a:rPr lang="en-US" sz="2000" u="sng" dirty="0"/>
              <a:t>device</a:t>
            </a:r>
            <a:r>
              <a:rPr lang="en-US" sz="2000" dirty="0"/>
              <a:t> application that supports sensors and actuators</a:t>
            </a:r>
          </a:p>
          <a:p>
            <a:pPr lvl="0"/>
            <a:r>
              <a:rPr lang="en-US" sz="2000" dirty="0" smtClean="0"/>
              <a:t>oneM2M </a:t>
            </a:r>
            <a:r>
              <a:rPr lang="en-US" sz="2000" u="sng" dirty="0" smtClean="0"/>
              <a:t>user</a:t>
            </a:r>
            <a:r>
              <a:rPr lang="en-US" sz="2000" dirty="0" smtClean="0"/>
              <a:t> </a:t>
            </a:r>
            <a:r>
              <a:rPr lang="en-US" sz="2000" dirty="0"/>
              <a:t>application that </a:t>
            </a:r>
            <a:r>
              <a:rPr lang="en-US" sz="2000" dirty="0" smtClean="0"/>
              <a:t>supports</a:t>
            </a:r>
            <a:endParaRPr lang="en-US" sz="2400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800" dirty="0" smtClean="0"/>
              <a:t>Interaction </a:t>
            </a:r>
            <a:r>
              <a:rPr lang="en-US" sz="1800" dirty="0"/>
              <a:t>with the sensor data </a:t>
            </a:r>
            <a:r>
              <a:rPr lang="en-US" sz="1800" dirty="0" smtClean="0"/>
              <a:t>from originating </a:t>
            </a:r>
            <a:r>
              <a:rPr lang="en-US" sz="1800" dirty="0"/>
              <a:t>from the </a:t>
            </a:r>
            <a:r>
              <a:rPr lang="en-US" sz="1800" dirty="0" err="1"/>
              <a:t>nodeMCU</a:t>
            </a:r>
            <a:r>
              <a:rPr lang="en-US" sz="1800" dirty="0"/>
              <a:t> device and stored in the oneM2M Service Layer</a:t>
            </a:r>
            <a:endParaRPr lang="en-US" sz="2000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800" dirty="0"/>
              <a:t>Interaction with the actuators connected to the </a:t>
            </a:r>
            <a:r>
              <a:rPr lang="en-US" sz="1800" dirty="0" err="1"/>
              <a:t>nodeMCU</a:t>
            </a:r>
            <a:r>
              <a:rPr lang="en-US" sz="1800" dirty="0"/>
              <a:t> device via the oneM2M Service Layer</a:t>
            </a:r>
            <a:endParaRPr lang="en-US" sz="2000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800" dirty="0"/>
              <a:t>Analysis of the pre-installed data sets in the oneM2M Service </a:t>
            </a:r>
            <a:r>
              <a:rPr lang="en-US" sz="1800" dirty="0" smtClean="0"/>
              <a:t>Layer</a:t>
            </a:r>
            <a:endParaRPr lang="en-US" sz="2000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800" dirty="0"/>
              <a:t>Graphical display of data analysis </a:t>
            </a:r>
            <a:r>
              <a:rPr lang="en-US" sz="1800" dirty="0" smtClean="0"/>
              <a:t>results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800" dirty="0" smtClean="0"/>
              <a:t>The </a:t>
            </a:r>
            <a:r>
              <a:rPr lang="en-US" sz="1800" dirty="0"/>
              <a:t>capability to trigger device actuators based on the analysis of the pre-installed data set</a:t>
            </a:r>
            <a:endParaRPr lang="en-US" sz="2000" dirty="0"/>
          </a:p>
          <a:p>
            <a: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"/>
              <a:buChar char="•"/>
            </a:pPr>
            <a:endParaRPr lang="en-US" sz="2400" b="0" i="0" u="none" strike="noStrike" cap="none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"/>
              <a:buChar char="•"/>
            </a:pP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>
            <a:spLocks noGrp="1"/>
          </p:cNvSpPr>
          <p:nvPr>
            <p:ph type="title"/>
          </p:nvPr>
        </p:nvSpPr>
        <p:spPr>
          <a:xfrm>
            <a:off x="334701" y="0"/>
            <a:ext cx="10065600" cy="117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The winners</a:t>
            </a:r>
            <a:endParaRPr dirty="0"/>
          </a:p>
        </p:txBody>
      </p:sp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334700" y="1343725"/>
            <a:ext cx="11688300" cy="49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064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 b="1" dirty="0">
                <a:solidFill>
                  <a:srgbClr val="C63133"/>
                </a:solidFill>
                <a:latin typeface="Arial"/>
                <a:ea typeface="Arial"/>
                <a:cs typeface="Arial"/>
                <a:sym typeface="Arial"/>
              </a:rPr>
              <a:t>1st Prize: The Jetsons, Park Smart</a:t>
            </a:r>
            <a:r>
              <a:rPr lang="en-US" dirty="0">
                <a:solidFill>
                  <a:srgbClr val="C6313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- optimized, distributed system for parking occupancy identification, reservation and analytics - </a:t>
            </a:r>
            <a:r>
              <a:rPr lang="en-US" b="1" dirty="0">
                <a:solidFill>
                  <a:srgbClr val="C63133"/>
                </a:solidFill>
                <a:latin typeface="Arial"/>
                <a:ea typeface="Arial"/>
                <a:cs typeface="Arial"/>
                <a:sym typeface="Arial"/>
              </a:rPr>
              <a:t>$1200</a:t>
            </a:r>
            <a:endParaRPr b="1" dirty="0">
              <a:solidFill>
                <a:srgbClr val="C631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4064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 b="1" dirty="0">
                <a:solidFill>
                  <a:srgbClr val="C63133"/>
                </a:solidFill>
                <a:latin typeface="Arial"/>
                <a:ea typeface="Arial"/>
                <a:cs typeface="Arial"/>
                <a:sym typeface="Arial"/>
              </a:rPr>
              <a:t>2nd Prize: Mask It, Intelligent Air Quality Detection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- machine learning approach for scoring pollution levels based on inexpensive sensors - </a:t>
            </a:r>
            <a:r>
              <a:rPr lang="en-US" b="1" dirty="0">
                <a:solidFill>
                  <a:srgbClr val="C63133"/>
                </a:solidFill>
                <a:latin typeface="Arial"/>
                <a:ea typeface="Arial"/>
                <a:cs typeface="Arial"/>
                <a:sym typeface="Arial"/>
              </a:rPr>
              <a:t>$800</a:t>
            </a:r>
            <a:endParaRPr b="1" dirty="0">
              <a:solidFill>
                <a:srgbClr val="C631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4064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 b="1" dirty="0">
                <a:solidFill>
                  <a:srgbClr val="C63133"/>
                </a:solidFill>
                <a:latin typeface="Arial"/>
                <a:ea typeface="Arial"/>
                <a:cs typeface="Arial"/>
                <a:sym typeface="Arial"/>
              </a:rPr>
              <a:t>3rd Prize: Smart traffic system for safe and quick travel 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- collaborative traffic monitoring systems for traffic optimization - </a:t>
            </a:r>
            <a:r>
              <a:rPr lang="en-US" b="1" dirty="0">
                <a:solidFill>
                  <a:srgbClr val="C63133"/>
                </a:solidFill>
                <a:latin typeface="Arial"/>
                <a:ea typeface="Arial"/>
                <a:cs typeface="Arial"/>
                <a:sym typeface="Arial"/>
              </a:rPr>
              <a:t>$500</a:t>
            </a:r>
            <a:r>
              <a:rPr lang="en-US" sz="3000" dirty="0"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3000" dirty="0">
                <a:latin typeface="Arial"/>
                <a:ea typeface="Arial"/>
                <a:cs typeface="Arial"/>
                <a:sym typeface="Arial"/>
              </a:rPr>
            </a:br>
            <a:r>
              <a:rPr lang="en-US" sz="3000" dirty="0"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3000" dirty="0">
                <a:latin typeface="Arial"/>
                <a:ea typeface="Arial"/>
                <a:cs typeface="Arial"/>
                <a:sym typeface="Arial"/>
              </a:rPr>
            </a:br>
            <a:endParaRPr dirty="0"/>
          </a:p>
        </p:txBody>
      </p:sp>
      <p:sp>
        <p:nvSpPr>
          <p:cNvPr id="122" name="Shape 122"/>
          <p:cNvSpPr txBox="1">
            <a:spLocks noGrp="1"/>
          </p:cNvSpPr>
          <p:nvPr>
            <p:ph type="sldNum" idx="12"/>
          </p:nvPr>
        </p:nvSpPr>
        <p:spPr>
          <a:xfrm>
            <a:off x="11697628" y="6492875"/>
            <a:ext cx="4944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>
            <a:spLocks noGrp="1"/>
          </p:cNvSpPr>
          <p:nvPr>
            <p:ph type="title"/>
          </p:nvPr>
        </p:nvSpPr>
        <p:spPr>
          <a:xfrm>
            <a:off x="334701" y="0"/>
            <a:ext cx="10065600" cy="117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sz="3600" dirty="0" smtClean="0"/>
              <a:t>The </a:t>
            </a:r>
            <a:r>
              <a:rPr lang="en-US" sz="3600" dirty="0" smtClean="0"/>
              <a:t>winning team: </a:t>
            </a:r>
            <a:r>
              <a:rPr lang="en-US" sz="3600" dirty="0">
                <a:latin typeface="Arial"/>
                <a:ea typeface="Arial"/>
                <a:cs typeface="Arial"/>
                <a:sym typeface="Arial"/>
              </a:rPr>
              <a:t>The </a:t>
            </a:r>
            <a:r>
              <a:rPr lang="en-US" sz="3600" dirty="0" smtClean="0">
                <a:latin typeface="Arial"/>
                <a:ea typeface="Arial"/>
                <a:cs typeface="Arial"/>
                <a:sym typeface="Arial"/>
              </a:rPr>
              <a:t>Jetsons</a:t>
            </a:r>
            <a:br>
              <a:rPr lang="en-US" sz="3600" dirty="0" smtClean="0">
                <a:latin typeface="Arial"/>
                <a:ea typeface="Arial"/>
                <a:cs typeface="Arial"/>
                <a:sym typeface="Arial"/>
              </a:rPr>
            </a:br>
            <a:r>
              <a:rPr lang="en-US" sz="3600" dirty="0" smtClean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dirty="0" smtClean="0">
                <a:latin typeface="Arial"/>
                <a:ea typeface="Arial"/>
                <a:cs typeface="Arial"/>
                <a:sym typeface="Arial"/>
              </a:rPr>
              <a:t>Project: “Park Smart“ </a:t>
            </a:r>
            <a:endParaRPr sz="3600" dirty="0"/>
          </a:p>
        </p:txBody>
      </p:sp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334700" y="1343725"/>
            <a:ext cx="11688300" cy="49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064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endParaRPr dirty="0"/>
          </a:p>
        </p:txBody>
      </p:sp>
      <p:sp>
        <p:nvSpPr>
          <p:cNvPr id="122" name="Shape 122"/>
          <p:cNvSpPr txBox="1">
            <a:spLocks noGrp="1"/>
          </p:cNvSpPr>
          <p:nvPr>
            <p:ph type="sldNum" idx="12"/>
          </p:nvPr>
        </p:nvSpPr>
        <p:spPr>
          <a:xfrm>
            <a:off x="11697628" y="6492875"/>
            <a:ext cx="4944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9347" y="1173599"/>
            <a:ext cx="7092367" cy="531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607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Some</a:t>
            </a:r>
            <a:r>
              <a:rPr lang="fr-FR" dirty="0" smtClean="0"/>
              <a:t> of the </a:t>
            </a:r>
            <a:r>
              <a:rPr lang="fr-FR" dirty="0" err="1" smtClean="0"/>
              <a:t>projects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818" y="998728"/>
            <a:ext cx="10058400" cy="5676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4218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Some</a:t>
            </a:r>
            <a:r>
              <a:rPr lang="fr-FR" dirty="0" smtClean="0"/>
              <a:t> of the </a:t>
            </a:r>
            <a:r>
              <a:rPr lang="fr-FR" dirty="0" err="1" smtClean="0"/>
              <a:t>projects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402" y="998728"/>
            <a:ext cx="10058400" cy="5676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2162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Thanks</a:t>
            </a:r>
            <a:r>
              <a:rPr lang="fr-FR" dirty="0"/>
              <a:t> to all participants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27" y="1224623"/>
            <a:ext cx="11307778" cy="5497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926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title"/>
          </p:nvPr>
        </p:nvSpPr>
        <p:spPr>
          <a:xfrm>
            <a:off x="334696" y="0"/>
            <a:ext cx="7850400" cy="117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Event details</a:t>
            </a:r>
            <a:endParaRPr dirty="0"/>
          </a:p>
        </p:txBody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596775" y="1173600"/>
            <a:ext cx="11185200" cy="50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fr-FR" sz="2400" dirty="0" smtClean="0">
                <a:latin typeface="Arial"/>
                <a:ea typeface="Arial"/>
                <a:cs typeface="Arial"/>
                <a:sym typeface="Arial"/>
              </a:rPr>
              <a:t>Dates: 9-10 March 2018</a:t>
            </a:r>
          </a:p>
          <a:p>
            <a:pPr marL="457200" lvl="0" indent="-3810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fr-FR" sz="2400" dirty="0" smtClean="0">
                <a:latin typeface="Arial"/>
                <a:ea typeface="Arial"/>
                <a:cs typeface="Arial"/>
                <a:sym typeface="Arial"/>
              </a:rPr>
              <a:t>Location: </a:t>
            </a:r>
            <a:r>
              <a:rPr lang="fr-FR" sz="2400" dirty="0" err="1" smtClean="0">
                <a:latin typeface="Arial"/>
                <a:ea typeface="Arial"/>
                <a:cs typeface="Arial"/>
                <a:sym typeface="Arial"/>
              </a:rPr>
              <a:t>University</a:t>
            </a:r>
            <a:r>
              <a:rPr lang="fr-FR" sz="2400" dirty="0" smtClean="0">
                <a:latin typeface="Arial"/>
                <a:ea typeface="Arial"/>
                <a:cs typeface="Arial"/>
                <a:sym typeface="Arial"/>
              </a:rPr>
              <a:t> of Texas at Dallas (UTD)</a:t>
            </a:r>
            <a:endParaRPr lang="fr-FR" sz="2400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3810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fr-FR" sz="2400" dirty="0" smtClean="0">
                <a:latin typeface="Arial"/>
                <a:ea typeface="Arial"/>
                <a:cs typeface="Arial"/>
                <a:sym typeface="Arial"/>
              </a:rPr>
              <a:t>Participation: 55 </a:t>
            </a:r>
            <a:r>
              <a:rPr lang="fr-FR" sz="2400" dirty="0" err="1" smtClean="0">
                <a:latin typeface="Arial"/>
                <a:ea typeface="Arial"/>
                <a:cs typeface="Arial"/>
                <a:sym typeface="Arial"/>
              </a:rPr>
              <a:t>persons</a:t>
            </a:r>
            <a:endParaRPr sz="240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Shape 107"/>
          <p:cNvSpPr txBox="1">
            <a:spLocks noGrp="1"/>
          </p:cNvSpPr>
          <p:nvPr>
            <p:ph type="sldNum" idx="12"/>
          </p:nvPr>
        </p:nvSpPr>
        <p:spPr>
          <a:xfrm>
            <a:off x="11697628" y="6492875"/>
            <a:ext cx="4944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3656" y="2911959"/>
            <a:ext cx="7595857" cy="36927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>
            <a:off x="334696" y="0"/>
            <a:ext cx="7850400" cy="11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63133"/>
              </a:buClr>
              <a:buSzPts val="4400"/>
              <a:buFont typeface="PT Sans"/>
              <a:buNone/>
            </a:pPr>
            <a:r>
              <a:rPr lang="en-US" sz="4400" b="1" i="0" u="none" strike="noStrike" cap="none">
                <a:solidFill>
                  <a:srgbClr val="C63133"/>
                </a:solidFill>
                <a:latin typeface="PT Sans"/>
                <a:ea typeface="PT Sans"/>
                <a:cs typeface="PT Sans"/>
                <a:sym typeface="PT Sans"/>
              </a:rPr>
              <a:t>The Organizations</a:t>
            </a:r>
            <a:endParaRPr sz="4400" b="1" i="0" u="none" strike="noStrike" cap="none">
              <a:solidFill>
                <a:srgbClr val="C63133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76" name="Shape 76"/>
          <p:cNvSpPr txBox="1">
            <a:spLocks noGrp="1"/>
          </p:cNvSpPr>
          <p:nvPr>
            <p:ph type="sldNum" idx="12"/>
          </p:nvPr>
        </p:nvSpPr>
        <p:spPr>
          <a:xfrm>
            <a:off x="11697628" y="6492875"/>
            <a:ext cx="494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979597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sz="1200" b="0" i="0" u="none" strike="noStrike" cap="none">
              <a:solidFill>
                <a:srgbClr val="97959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7" name="Shape 7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25200" y="4693537"/>
            <a:ext cx="2351150" cy="969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Shape 7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58974" y="4693537"/>
            <a:ext cx="2159102" cy="969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Shape 7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154325" y="4673650"/>
            <a:ext cx="2505870" cy="1009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Shape 8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297213" y="3312799"/>
            <a:ext cx="2407125" cy="865463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Shape 8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717175" y="1671967"/>
            <a:ext cx="3038175" cy="649418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Shape 8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946925" y="3522659"/>
            <a:ext cx="3971150" cy="445717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Shape 83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727425" y="3312690"/>
            <a:ext cx="2038350" cy="865656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Shape 84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689075" y="1409876"/>
            <a:ext cx="2038358" cy="117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Shape 85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9517250" y="2321375"/>
            <a:ext cx="2159100" cy="655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Shape 86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619675" y="4718661"/>
            <a:ext cx="3229900" cy="919002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Shape 87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2713325" y="1537176"/>
            <a:ext cx="2787376" cy="91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Shape 88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8971825" y="1669159"/>
            <a:ext cx="2787374" cy="655032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Shape 89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863750" y="3241013"/>
            <a:ext cx="1535495" cy="10090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Agenda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696" y="1173570"/>
            <a:ext cx="10515600" cy="4351338"/>
          </a:xfrm>
        </p:spPr>
        <p:txBody>
          <a:bodyPr/>
          <a:lstStyle/>
          <a:p>
            <a:pPr marL="50800" indent="0">
              <a:buNone/>
            </a:pPr>
            <a:r>
              <a:rPr lang="en-US" sz="1800" b="1" dirty="0" smtClean="0">
                <a:latin typeface="Calibri" panose="020F0502020204030204" pitchFamily="34" charset="0"/>
                <a:ea typeface="MS PMincho" panose="02020600040205080304" pitchFamily="18" charset="-128"/>
                <a:cs typeface="Calibri" panose="020F0502020204030204" pitchFamily="34" charset="0"/>
              </a:rPr>
              <a:t>Day </a:t>
            </a:r>
            <a:r>
              <a:rPr lang="en-US" sz="1800" b="1" dirty="0">
                <a:latin typeface="Calibri" panose="020F0502020204030204" pitchFamily="34" charset="0"/>
                <a:ea typeface="MS PMincho" panose="02020600040205080304" pitchFamily="18" charset="-128"/>
                <a:cs typeface="Calibri" panose="020F0502020204030204" pitchFamily="34" charset="0"/>
              </a:rPr>
              <a:t>#1 (Friday, March 9th, 08:00 am - 07:00 pm </a:t>
            </a:r>
            <a:r>
              <a:rPr lang="en-US" sz="1800" b="1" dirty="0" smtClean="0">
                <a:latin typeface="Calibri" panose="020F0502020204030204" pitchFamily="34" charset="0"/>
                <a:ea typeface="MS PMincho" panose="02020600040205080304" pitchFamily="18" charset="-128"/>
                <a:cs typeface="Calibri" panose="020F0502020204030204" pitchFamily="34" charset="0"/>
              </a:rPr>
              <a:t>)</a:t>
            </a:r>
            <a:endParaRPr lang="en-US" sz="1800" dirty="0">
              <a:latin typeface="Calibri" panose="020F0502020204030204" pitchFamily="34" charset="0"/>
              <a:ea typeface="MS PMincho" panose="02020600040205080304" pitchFamily="18" charset="-128"/>
              <a:cs typeface="Calibri" panose="020F0502020204030204" pitchFamily="34" charset="0"/>
            </a:endParaRPr>
          </a:p>
          <a:p>
            <a:r>
              <a:rPr lang="en-US" sz="1600" dirty="0">
                <a:latin typeface="Calibri" panose="020F0502020204030204" pitchFamily="34" charset="0"/>
                <a:ea typeface="MS PMincho" panose="02020600040205080304" pitchFamily="18" charset="-128"/>
                <a:cs typeface="Calibri" panose="020F0502020204030204" pitchFamily="34" charset="0"/>
              </a:rPr>
              <a:t>Morning</a:t>
            </a:r>
          </a:p>
          <a:p>
            <a:pPr lvl="1"/>
            <a:r>
              <a:rPr lang="en-US" sz="1400" dirty="0" smtClean="0">
                <a:latin typeface="Calibri" panose="020F0502020204030204" pitchFamily="34" charset="0"/>
                <a:ea typeface="MS PMincho" panose="02020600040205080304" pitchFamily="18" charset="-128"/>
                <a:cs typeface="Calibri" panose="020F0502020204030204" pitchFamily="34" charset="0"/>
              </a:rPr>
              <a:t>Tutorial </a:t>
            </a:r>
            <a:r>
              <a:rPr lang="en-US" sz="1400" dirty="0">
                <a:latin typeface="Calibri" panose="020F0502020204030204" pitchFamily="34" charset="0"/>
                <a:ea typeface="MS PMincho" panose="02020600040205080304" pitchFamily="18" charset="-128"/>
                <a:cs typeface="Calibri" panose="020F0502020204030204" pitchFamily="34" charset="0"/>
              </a:rPr>
              <a:t>on oneM2M: oneM2M Common Architecture for IoT</a:t>
            </a:r>
          </a:p>
          <a:p>
            <a:pPr lvl="1"/>
            <a:r>
              <a:rPr lang="en-US" sz="1400" dirty="0" smtClean="0">
                <a:latin typeface="Calibri" panose="020F0502020204030204" pitchFamily="34" charset="0"/>
                <a:ea typeface="MS PMincho" panose="02020600040205080304" pitchFamily="18" charset="-128"/>
                <a:cs typeface="Calibri" panose="020F0502020204030204" pitchFamily="34" charset="0"/>
              </a:rPr>
              <a:t>Examples </a:t>
            </a:r>
            <a:r>
              <a:rPr lang="en-US" sz="1400" dirty="0">
                <a:latin typeface="Calibri" panose="020F0502020204030204" pitchFamily="34" charset="0"/>
                <a:ea typeface="MS PMincho" panose="02020600040205080304" pitchFamily="18" charset="-128"/>
                <a:cs typeface="Calibri" panose="020F0502020204030204" pitchFamily="34" charset="0"/>
              </a:rPr>
              <a:t>of projects using HW provided</a:t>
            </a:r>
          </a:p>
          <a:p>
            <a:r>
              <a:rPr lang="en-US" sz="1600" dirty="0" smtClean="0">
                <a:latin typeface="Calibri" panose="020F0502020204030204" pitchFamily="34" charset="0"/>
                <a:ea typeface="MS PMincho" panose="02020600040205080304" pitchFamily="18" charset="-128"/>
                <a:cs typeface="Calibri" panose="020F0502020204030204" pitchFamily="34" charset="0"/>
              </a:rPr>
              <a:t>Afternoon</a:t>
            </a:r>
          </a:p>
          <a:p>
            <a:pPr marL="819150" lvl="1" indent="-342900">
              <a:lnSpc>
                <a:spcPct val="100000"/>
              </a:lnSpc>
            </a:pPr>
            <a:r>
              <a:rPr lang="en-US" sz="1400" dirty="0">
                <a:latin typeface="Calibri" panose="020F0502020204030204" pitchFamily="34" charset="0"/>
                <a:ea typeface="MS PMincho" panose="02020600040205080304" pitchFamily="18" charset="-128"/>
                <a:cs typeface="Calibri" panose="020F0502020204030204" pitchFamily="34" charset="0"/>
              </a:rPr>
              <a:t>Hackathon rules and challenge overview</a:t>
            </a:r>
          </a:p>
          <a:p>
            <a:pPr marL="819150" lvl="1" indent="-342900">
              <a:lnSpc>
                <a:spcPct val="100000"/>
              </a:lnSpc>
            </a:pPr>
            <a:r>
              <a:rPr lang="en-US" sz="1400" dirty="0" smtClean="0">
                <a:latin typeface="Calibri" panose="020F0502020204030204" pitchFamily="34" charset="0"/>
                <a:ea typeface="MS PMincho" panose="02020600040205080304" pitchFamily="18" charset="-128"/>
                <a:cs typeface="Calibri" panose="020F0502020204030204" pitchFamily="34" charset="0"/>
              </a:rPr>
              <a:t>Hands </a:t>
            </a:r>
            <a:r>
              <a:rPr lang="en-US" sz="1400" dirty="0">
                <a:latin typeface="Calibri" panose="020F0502020204030204" pitchFamily="34" charset="0"/>
                <a:ea typeface="MS PMincho" panose="02020600040205080304" pitchFamily="18" charset="-128"/>
                <a:cs typeface="Calibri" panose="020F0502020204030204" pitchFamily="34" charset="0"/>
              </a:rPr>
              <a:t>on </a:t>
            </a:r>
            <a:r>
              <a:rPr lang="en-US" sz="1400" dirty="0" smtClean="0">
                <a:latin typeface="Calibri" panose="020F0502020204030204" pitchFamily="34" charset="0"/>
                <a:ea typeface="MS PMincho" panose="02020600040205080304" pitchFamily="18" charset="-128"/>
                <a:cs typeface="Calibri" panose="020F0502020204030204" pitchFamily="34" charset="0"/>
              </a:rPr>
              <a:t>exercise </a:t>
            </a:r>
            <a:r>
              <a:rPr lang="en-US" sz="1400" dirty="0">
                <a:latin typeface="Calibri" panose="020F0502020204030204" pitchFamily="34" charset="0"/>
                <a:ea typeface="MS PMincho" panose="02020600040205080304" pitchFamily="18" charset="-128"/>
                <a:cs typeface="Calibri" panose="020F0502020204030204" pitchFamily="34" charset="0"/>
              </a:rPr>
              <a:t>: Lighting control based on luminosity level using oneM2M platform.</a:t>
            </a:r>
          </a:p>
          <a:p>
            <a:pPr marL="819150" lvl="1" indent="-342900">
              <a:lnSpc>
                <a:spcPct val="100000"/>
              </a:lnSpc>
            </a:pPr>
            <a:r>
              <a:rPr lang="en-US" sz="1400" dirty="0">
                <a:latin typeface="Calibri" panose="020F0502020204030204" pitchFamily="34" charset="0"/>
                <a:ea typeface="MS PMincho" panose="02020600040205080304" pitchFamily="18" charset="-128"/>
                <a:cs typeface="Calibri" panose="020F0502020204030204" pitchFamily="34" charset="0"/>
              </a:rPr>
              <a:t>Form teams</a:t>
            </a:r>
          </a:p>
          <a:p>
            <a:pPr marL="819150" lvl="1" indent="-342900">
              <a:lnSpc>
                <a:spcPct val="100000"/>
              </a:lnSpc>
            </a:pPr>
            <a:r>
              <a:rPr lang="en-US" sz="1400" dirty="0">
                <a:latin typeface="Calibri" panose="020F0502020204030204" pitchFamily="34" charset="0"/>
                <a:ea typeface="MS PMincho" panose="02020600040205080304" pitchFamily="18" charset="-128"/>
                <a:cs typeface="Calibri" panose="020F0502020204030204" pitchFamily="34" charset="0"/>
              </a:rPr>
              <a:t>The teams develop their projects until Saturday </a:t>
            </a:r>
            <a:r>
              <a:rPr lang="en-US" sz="1400" dirty="0" smtClean="0">
                <a:latin typeface="Calibri" panose="020F0502020204030204" pitchFamily="34" charset="0"/>
                <a:ea typeface="MS PMincho" panose="02020600040205080304" pitchFamily="18" charset="-128"/>
                <a:cs typeface="Calibri" panose="020F0502020204030204" pitchFamily="34" charset="0"/>
              </a:rPr>
              <a:t>15:00.</a:t>
            </a:r>
          </a:p>
          <a:p>
            <a:pPr marL="819150" lvl="1" indent="-342900">
              <a:lnSpc>
                <a:spcPct val="100000"/>
              </a:lnSpc>
            </a:pPr>
            <a:endParaRPr lang="en-US" sz="1400" dirty="0">
              <a:latin typeface="Calibri" panose="020F0502020204030204" pitchFamily="34" charset="0"/>
              <a:ea typeface="MS PMincho" panose="02020600040205080304" pitchFamily="18" charset="-128"/>
              <a:cs typeface="Calibri" panose="020F0502020204030204" pitchFamily="34" charset="0"/>
            </a:endParaRPr>
          </a:p>
          <a:p>
            <a:pPr marL="50800" indent="0">
              <a:buNone/>
            </a:pPr>
            <a:r>
              <a:rPr lang="en-US" sz="1800" b="1" dirty="0" smtClean="0">
                <a:latin typeface="Calibri" panose="020F0502020204030204" pitchFamily="34" charset="0"/>
                <a:ea typeface="MS PMincho" panose="02020600040205080304" pitchFamily="18" charset="-128"/>
                <a:cs typeface="Calibri" panose="020F0502020204030204" pitchFamily="34" charset="0"/>
              </a:rPr>
              <a:t>Day </a:t>
            </a:r>
            <a:r>
              <a:rPr lang="en-US" sz="1800" b="1" dirty="0">
                <a:latin typeface="Calibri" panose="020F0502020204030204" pitchFamily="34" charset="0"/>
                <a:ea typeface="MS PMincho" panose="02020600040205080304" pitchFamily="18" charset="-128"/>
                <a:cs typeface="Calibri" panose="020F0502020204030204" pitchFamily="34" charset="0"/>
              </a:rPr>
              <a:t>#2 (Saturday, March 10th, 08:00 am - </a:t>
            </a:r>
            <a:r>
              <a:rPr lang="en-US" sz="1800" b="1" dirty="0" smtClean="0">
                <a:latin typeface="Calibri" panose="020F0502020204030204" pitchFamily="34" charset="0"/>
                <a:ea typeface="MS PMincho" panose="02020600040205080304" pitchFamily="18" charset="-128"/>
                <a:cs typeface="Calibri" panose="020F0502020204030204" pitchFamily="34" charset="0"/>
              </a:rPr>
              <a:t>06:00 </a:t>
            </a:r>
            <a:r>
              <a:rPr lang="en-US" sz="1800" b="1" dirty="0">
                <a:latin typeface="Calibri" panose="020F0502020204030204" pitchFamily="34" charset="0"/>
                <a:ea typeface="MS PMincho" panose="02020600040205080304" pitchFamily="18" charset="-128"/>
                <a:cs typeface="Calibri" panose="020F0502020204030204" pitchFamily="34" charset="0"/>
              </a:rPr>
              <a:t>pm</a:t>
            </a:r>
            <a:r>
              <a:rPr lang="en-US" sz="1800" b="1" dirty="0" smtClean="0">
                <a:latin typeface="Calibri" panose="020F0502020204030204" pitchFamily="34" charset="0"/>
                <a:ea typeface="MS PMincho" panose="02020600040205080304" pitchFamily="18" charset="-128"/>
                <a:cs typeface="Calibri" panose="020F0502020204030204" pitchFamily="34" charset="0"/>
              </a:rPr>
              <a:t>)</a:t>
            </a:r>
            <a:endParaRPr lang="en-US" sz="1800" dirty="0">
              <a:latin typeface="Calibri" panose="020F0502020204030204" pitchFamily="34" charset="0"/>
              <a:ea typeface="MS PMincho" panose="02020600040205080304" pitchFamily="18" charset="-128"/>
              <a:cs typeface="Calibri" panose="020F0502020204030204" pitchFamily="34" charset="0"/>
            </a:endParaRPr>
          </a:p>
          <a:p>
            <a:r>
              <a:rPr lang="en-US" sz="1800" dirty="0">
                <a:latin typeface="Calibri" panose="020F0502020204030204" pitchFamily="34" charset="0"/>
                <a:ea typeface="MS PMincho" panose="02020600040205080304" pitchFamily="18" charset="-128"/>
                <a:cs typeface="Calibri" panose="020F0502020204030204" pitchFamily="34" charset="0"/>
              </a:rPr>
              <a:t>Morning</a:t>
            </a:r>
          </a:p>
          <a:p>
            <a:pPr marL="819150" lvl="1" indent="-342900">
              <a:lnSpc>
                <a:spcPct val="100000"/>
              </a:lnSpc>
            </a:pPr>
            <a:r>
              <a:rPr lang="en-US" sz="1400" dirty="0">
                <a:latin typeface="Calibri" panose="020F0502020204030204" pitchFamily="34" charset="0"/>
                <a:ea typeface="MS PMincho" panose="02020600040205080304" pitchFamily="18" charset="-128"/>
                <a:cs typeface="Calibri" panose="020F0502020204030204" pitchFamily="34" charset="0"/>
              </a:rPr>
              <a:t>The teams develop and finalize their projects.</a:t>
            </a:r>
          </a:p>
          <a:p>
            <a:pPr marL="457200" lvl="1" indent="-406400">
              <a:spcBef>
                <a:spcPts val="1000"/>
              </a:spcBef>
              <a:buSzPts val="2800"/>
            </a:pPr>
            <a:r>
              <a:rPr lang="en-US" sz="1800" dirty="0">
                <a:latin typeface="Calibri" panose="020F0502020204030204" pitchFamily="34" charset="0"/>
                <a:ea typeface="MS PMincho" panose="02020600040205080304" pitchFamily="18" charset="-128"/>
                <a:cs typeface="Calibri" panose="020F0502020204030204" pitchFamily="34" charset="0"/>
              </a:rPr>
              <a:t>Afternoon</a:t>
            </a:r>
          </a:p>
          <a:p>
            <a:pPr marL="819150" lvl="1" indent="-342900">
              <a:lnSpc>
                <a:spcPct val="100000"/>
              </a:lnSpc>
            </a:pPr>
            <a:r>
              <a:rPr lang="en-US" sz="1400" dirty="0">
                <a:latin typeface="Calibri" panose="020F0502020204030204" pitchFamily="34" charset="0"/>
                <a:ea typeface="MS PMincho" panose="02020600040205080304" pitchFamily="18" charset="-128"/>
                <a:cs typeface="Calibri" panose="020F0502020204030204" pitchFamily="34" charset="0"/>
              </a:rPr>
              <a:t>Presentation of each project</a:t>
            </a:r>
          </a:p>
          <a:p>
            <a:pPr marL="819150" lvl="1" indent="-342900">
              <a:lnSpc>
                <a:spcPct val="100000"/>
              </a:lnSpc>
            </a:pPr>
            <a:r>
              <a:rPr lang="en-US" sz="1400" dirty="0">
                <a:latin typeface="Calibri" panose="020F0502020204030204" pitchFamily="34" charset="0"/>
                <a:ea typeface="MS PMincho" panose="02020600040205080304" pitchFamily="18" charset="-128"/>
                <a:cs typeface="Calibri" panose="020F0502020204030204" pitchFamily="34" charset="0"/>
              </a:rPr>
              <a:t>Projects are reviewed by the judges</a:t>
            </a:r>
          </a:p>
          <a:p>
            <a:pPr marL="819150" lvl="1" indent="-342900">
              <a:lnSpc>
                <a:spcPct val="100000"/>
              </a:lnSpc>
            </a:pPr>
            <a:r>
              <a:rPr lang="en-US" sz="1400" dirty="0">
                <a:latin typeface="Calibri" panose="020F0502020204030204" pitchFamily="34" charset="0"/>
                <a:ea typeface="MS PMincho" panose="02020600040205080304" pitchFamily="18" charset="-128"/>
                <a:cs typeface="Calibri" panose="020F0502020204030204" pitchFamily="34" charset="0"/>
              </a:rPr>
              <a:t>Awards and certificates</a:t>
            </a:r>
          </a:p>
          <a:p>
            <a:pPr marL="50800" indent="0">
              <a:buNone/>
            </a:pP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0940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 txBox="1">
            <a:spLocks noGrp="1"/>
          </p:cNvSpPr>
          <p:nvPr>
            <p:ph type="body" idx="1"/>
          </p:nvPr>
        </p:nvSpPr>
        <p:spPr>
          <a:xfrm>
            <a:off x="685800" y="1295400"/>
            <a:ext cx="10972800" cy="518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42900">
              <a:lnSpc>
                <a:spcPct val="100000"/>
              </a:lnSpc>
              <a:buFont typeface="Arial"/>
              <a:buAutoNum type="arabicPeriod"/>
            </a:pPr>
            <a:endParaRPr lang="en-US" sz="2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The </a:t>
            </a:r>
            <a:r>
              <a:rPr lang="fr-FR" dirty="0" err="1" smtClean="0"/>
              <a:t>device</a:t>
            </a:r>
            <a:r>
              <a:rPr lang="fr-FR" dirty="0" smtClean="0"/>
              <a:t> kit 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4550" y="1109444"/>
            <a:ext cx="5390445" cy="5367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267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 txBox="1">
            <a:spLocks noGrp="1"/>
          </p:cNvSpPr>
          <p:nvPr>
            <p:ph type="body" idx="1"/>
          </p:nvPr>
        </p:nvSpPr>
        <p:spPr>
          <a:xfrm>
            <a:off x="479834" y="1295400"/>
            <a:ext cx="11178766" cy="518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61950" indent="-342900">
              <a:lnSpc>
                <a:spcPct val="100000"/>
              </a:lnSpc>
            </a:pPr>
            <a:r>
              <a:rPr lang="en-US" sz="2000" dirty="0"/>
              <a:t>Lighting control based </a:t>
            </a:r>
            <a:r>
              <a:rPr lang="en-US" sz="2000" dirty="0" smtClean="0"/>
              <a:t>on </a:t>
            </a:r>
            <a:r>
              <a:rPr lang="en-US" sz="2000" dirty="0"/>
              <a:t>luminosity level </a:t>
            </a:r>
            <a:endParaRPr lang="en-US" sz="2000" dirty="0" smtClean="0"/>
          </a:p>
          <a:p>
            <a:pPr marL="0" indent="0" defTabSz="361950">
              <a:lnSpc>
                <a:spcPct val="100000"/>
              </a:lnSpc>
              <a:buNone/>
            </a:pPr>
            <a:r>
              <a:rPr lang="en-US" sz="2000" dirty="0" smtClean="0"/>
              <a:t>	using </a:t>
            </a:r>
            <a:r>
              <a:rPr lang="en-US" sz="2000" dirty="0"/>
              <a:t>oneM2M platform</a:t>
            </a:r>
            <a:r>
              <a:rPr lang="en-US" sz="2000" dirty="0" smtClean="0"/>
              <a:t>.</a:t>
            </a:r>
          </a:p>
          <a:p>
            <a:pPr marL="0" indent="0" defTabSz="361950">
              <a:lnSpc>
                <a:spcPct val="100000"/>
              </a:lnSpc>
              <a:buNone/>
            </a:pPr>
            <a:endParaRPr lang="en-US" sz="2000" dirty="0"/>
          </a:p>
          <a:p>
            <a:pPr marL="361950" indent="-342900">
              <a:lnSpc>
                <a:spcPct val="100000"/>
              </a:lnSpc>
            </a:pPr>
            <a:r>
              <a:rPr lang="en-US" sz="2000" dirty="0"/>
              <a:t>oneM2M demonstration using ESP8266 </a:t>
            </a:r>
          </a:p>
          <a:p>
            <a:pPr marL="19050" indent="0" defTabSz="361950">
              <a:lnSpc>
                <a:spcPct val="100000"/>
              </a:lnSpc>
              <a:buFont typeface="Arial"/>
              <a:buNone/>
            </a:pPr>
            <a:r>
              <a:rPr lang="en-US" sz="2000" dirty="0" smtClean="0"/>
              <a:t>	</a:t>
            </a:r>
            <a:r>
              <a:rPr lang="en-US" sz="2000" dirty="0" err="1" smtClean="0"/>
              <a:t>NodeMCU</a:t>
            </a:r>
            <a:r>
              <a:rPr lang="en-US" sz="2000" dirty="0" smtClean="0"/>
              <a:t> </a:t>
            </a:r>
            <a:r>
              <a:rPr lang="en-US" sz="2000" dirty="0"/>
              <a:t>board and </a:t>
            </a:r>
            <a:r>
              <a:rPr lang="en-US" sz="2000" dirty="0" err="1"/>
              <a:t>NodeJS</a:t>
            </a:r>
            <a:r>
              <a:rPr lang="en-US" sz="2000" dirty="0"/>
              <a:t> </a:t>
            </a:r>
            <a:r>
              <a:rPr lang="en-US" sz="2000" dirty="0" smtClean="0"/>
              <a:t>application</a:t>
            </a:r>
          </a:p>
          <a:p>
            <a:pPr marL="19050" indent="0" defTabSz="361950">
              <a:lnSpc>
                <a:spcPct val="100000"/>
              </a:lnSpc>
              <a:buFont typeface="Arial"/>
              <a:buNone/>
            </a:pPr>
            <a:endParaRPr lang="en-US" sz="2000" dirty="0"/>
          </a:p>
          <a:p>
            <a:pPr marL="19050" indent="0" defTabSz="361950">
              <a:lnSpc>
                <a:spcPct val="100000"/>
              </a:lnSpc>
              <a:buFont typeface="Arial"/>
              <a:buNone/>
            </a:pPr>
            <a:endParaRPr lang="en-US" sz="2000" dirty="0"/>
          </a:p>
          <a:p>
            <a:pPr marL="0" indent="0" defTabSz="361950">
              <a:lnSpc>
                <a:spcPct val="100000"/>
              </a:lnSpc>
              <a:buNone/>
            </a:pPr>
            <a:r>
              <a:rPr lang="en-US" sz="2000" dirty="0"/>
              <a:t>https://www.hackster.io/onem2m/onem2m-demo-57022e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The Tutorial use case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0728" y="1449026"/>
            <a:ext cx="5214167" cy="391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829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Hands on exercice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7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445" y="1173570"/>
            <a:ext cx="10761959" cy="5231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7735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>
            <a:spLocks noGrp="1"/>
          </p:cNvSpPr>
          <p:nvPr>
            <p:ph type="title"/>
          </p:nvPr>
        </p:nvSpPr>
        <p:spPr>
          <a:xfrm>
            <a:off x="334696" y="0"/>
            <a:ext cx="7850299" cy="1173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63133"/>
              </a:buClr>
              <a:buSzPts val="4400"/>
              <a:buFont typeface="PT Sans"/>
              <a:buNone/>
            </a:pPr>
            <a:r>
              <a:rPr lang="en-US" sz="4400" b="1" i="0" u="none" strike="noStrike" cap="none">
                <a:solidFill>
                  <a:srgbClr val="C63133"/>
                </a:solidFill>
                <a:latin typeface="PT Sans"/>
                <a:ea typeface="PT Sans"/>
                <a:cs typeface="PT Sans"/>
                <a:sym typeface="PT Sans"/>
              </a:rPr>
              <a:t>Award Rules</a:t>
            </a:r>
            <a:endParaRPr/>
          </a:p>
        </p:txBody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685800" y="1073100"/>
            <a:ext cx="10659600" cy="547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080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"/>
              <a:buNone/>
            </a:pPr>
            <a:r>
              <a:rPr lang="en-US" sz="2400" b="1" i="0" u="none" strike="noStrike" cap="none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ALL PRIZES WILL BE GIVEN AS AMAZON GIFT CERTIFICATES</a:t>
            </a:r>
            <a:endParaRPr dirty="0"/>
          </a:p>
          <a:p>
            <a:pPr marL="5080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"/>
              <a:buNone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Total Prize Money:</a:t>
            </a:r>
            <a:endParaRPr dirty="0"/>
          </a:p>
          <a:p>
            <a:pPr lvl="0"/>
            <a:r>
              <a:rPr lang="en-US" sz="24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Hackathon 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Prize </a:t>
            </a:r>
            <a:r>
              <a:rPr lang="en-US" sz="2400" dirty="0" smtClean="0"/>
              <a:t>from organizer budget $2500</a:t>
            </a:r>
            <a:endParaRPr sz="2400" dirty="0"/>
          </a:p>
          <a:p>
            <a:pPr marL="50800" marR="0" lvl="0" indent="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"/>
              <a:buNone/>
            </a:pPr>
            <a:r>
              <a:rPr lang="en-US" sz="2400" b="1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Prizes </a:t>
            </a:r>
            <a: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will be awarded to the top 3 teams as follows:</a:t>
            </a:r>
            <a:endParaRPr dirty="0"/>
          </a:p>
          <a:p>
            <a: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1st Prize	$</a:t>
            </a:r>
            <a:r>
              <a:rPr lang="en-US" sz="24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1200</a:t>
            </a:r>
            <a:endParaRPr dirty="0" smtClean="0"/>
          </a:p>
          <a:p>
            <a: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"/>
              <a:buChar char="•"/>
            </a:pPr>
            <a:r>
              <a:rPr lang="en-US" sz="24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2nd Prize	$800 </a:t>
            </a:r>
          </a:p>
          <a:p>
            <a: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"/>
              <a:buChar char="•"/>
            </a:pPr>
            <a:r>
              <a:rPr dirty="0" smtClean="0"/>
              <a:t> 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3rd Prize	$500 </a:t>
            </a:r>
            <a:endParaRPr dirty="0"/>
          </a:p>
          <a:p>
            <a:pPr marL="50800" marR="0" lvl="0" indent="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"/>
              <a:buNone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$50 Amazon GC - 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will also send individual $50 Amazon GC to the first ten (10) individuals who post their completed project to the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Hackster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Web Site by March 31</a:t>
            </a:r>
            <a:r>
              <a:rPr lang="en-US" sz="24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pPr lvl="0">
              <a:spcBef>
                <a:spcPts val="1600"/>
              </a:spcBef>
              <a:buFont typeface="Wingdings" panose="05000000000000000000" pitchFamily="2" charset="2"/>
              <a:buChar char="è"/>
            </a:pPr>
            <a:r>
              <a:rPr lang="en-US" sz="2400" dirty="0" smtClean="0">
                <a:sym typeface="Wingdings" panose="05000000000000000000" pitchFamily="2" charset="2"/>
                <a:hlinkClick r:id="rId3"/>
              </a:rPr>
              <a:t>https</a:t>
            </a:r>
            <a:r>
              <a:rPr lang="en-US" sz="2400" dirty="0">
                <a:sym typeface="Wingdings" panose="05000000000000000000" pitchFamily="2" charset="2"/>
                <a:hlinkClick r:id="rId3"/>
              </a:rPr>
              <a:t>://</a:t>
            </a:r>
            <a:r>
              <a:rPr lang="en-US" sz="2400" dirty="0" smtClean="0">
                <a:sym typeface="Wingdings" panose="05000000000000000000" pitchFamily="2" charset="2"/>
                <a:hlinkClick r:id="rId3"/>
              </a:rPr>
              <a:t>www.hackster.io/onem2m</a:t>
            </a:r>
            <a:endParaRPr lang="en-US" sz="2400" dirty="0" smtClean="0">
              <a:sym typeface="Wingdings" panose="05000000000000000000" pitchFamily="2" charset="2"/>
            </a:endParaRPr>
          </a:p>
          <a:p>
            <a:pPr lvl="0">
              <a:spcBef>
                <a:spcPts val="1600"/>
              </a:spcBef>
              <a:buFont typeface="Wingdings" panose="05000000000000000000" pitchFamily="2" charset="2"/>
              <a:buChar char="è"/>
            </a:pPr>
            <a:endParaRPr dirty="0"/>
          </a:p>
          <a:p>
            <a:pPr marL="457200" marR="0" lvl="1" indent="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Arial"/>
              <a:buNone/>
            </a:pPr>
            <a:endParaRPr sz="2400" b="0" i="1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marR="0" lvl="1" indent="-1333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Arial"/>
              <a:buNone/>
            </a:pPr>
            <a:endParaRPr sz="1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 txBox="1">
            <a:spLocks noGrp="1"/>
          </p:cNvSpPr>
          <p:nvPr>
            <p:ph type="title"/>
          </p:nvPr>
        </p:nvSpPr>
        <p:spPr>
          <a:xfrm>
            <a:off x="334696" y="0"/>
            <a:ext cx="7850299" cy="1173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63133"/>
              </a:buClr>
              <a:buSzPts val="4400"/>
              <a:buFont typeface="PT Sans"/>
              <a:buNone/>
            </a:pPr>
            <a:r>
              <a:rPr lang="en-US" sz="4400" b="1" i="0" u="none" strike="noStrike" cap="none">
                <a:solidFill>
                  <a:srgbClr val="C63133"/>
                </a:solidFill>
                <a:latin typeface="PT Sans"/>
                <a:ea typeface="PT Sans"/>
                <a:cs typeface="PT Sans"/>
                <a:sym typeface="PT Sans"/>
              </a:rPr>
              <a:t>The Teams</a:t>
            </a:r>
            <a:endParaRPr/>
          </a:p>
        </p:txBody>
      </p:sp>
      <p:sp>
        <p:nvSpPr>
          <p:cNvPr id="206" name="Shape 206"/>
          <p:cNvSpPr txBox="1">
            <a:spLocks noGrp="1"/>
          </p:cNvSpPr>
          <p:nvPr>
            <p:ph type="body" idx="1"/>
          </p:nvPr>
        </p:nvSpPr>
        <p:spPr>
          <a:xfrm>
            <a:off x="685800" y="1295400"/>
            <a:ext cx="10972800" cy="518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42900">
              <a:lnSpc>
                <a:spcPct val="100000"/>
              </a:lnSpc>
              <a:buFont typeface="Arial"/>
              <a:buAutoNum type="arabicPeriod"/>
            </a:pPr>
            <a:r>
              <a:rPr lang="en-US" sz="2000" b="1" dirty="0">
                <a:latin typeface="Arial"/>
                <a:ea typeface="Arial"/>
                <a:cs typeface="Arial"/>
                <a:sym typeface="Arial"/>
              </a:rPr>
              <a:t>UTD Parking Locator </a:t>
            </a: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- Johnathan </a:t>
            </a:r>
            <a:r>
              <a:rPr lang="en-US" sz="2000" dirty="0" err="1">
                <a:latin typeface="Arial"/>
                <a:ea typeface="Arial"/>
                <a:cs typeface="Arial"/>
                <a:sym typeface="Arial"/>
              </a:rPr>
              <a:t>Hottell</a:t>
            </a: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, Scott </a:t>
            </a:r>
            <a:r>
              <a:rPr lang="en-US" sz="2000" dirty="0" err="1">
                <a:latin typeface="Arial"/>
                <a:ea typeface="Arial"/>
                <a:cs typeface="Arial"/>
                <a:sym typeface="Arial"/>
              </a:rPr>
              <a:t>Sawicki</a:t>
            </a: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 *</a:t>
            </a:r>
            <a:endParaRPr lang="en-US" sz="2000" dirty="0"/>
          </a:p>
          <a:p>
            <a:pPr marL="342900" lvl="0" indent="-342900">
              <a:lnSpc>
                <a:spcPct val="100000"/>
              </a:lnSpc>
              <a:buFont typeface="Arial"/>
              <a:buAutoNum type="arabicPeriod"/>
            </a:pPr>
            <a:r>
              <a:rPr lang="en-US" sz="2000" b="1" dirty="0">
                <a:latin typeface="Arial"/>
                <a:ea typeface="Arial"/>
                <a:cs typeface="Arial"/>
                <a:sym typeface="Arial"/>
              </a:rPr>
              <a:t>S3: Smarter Safer Schools </a:t>
            </a: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- Praveen </a:t>
            </a:r>
            <a:r>
              <a:rPr lang="en-US" sz="2000" dirty="0" err="1">
                <a:latin typeface="Arial"/>
                <a:ea typeface="Arial"/>
                <a:cs typeface="Arial"/>
                <a:sym typeface="Arial"/>
              </a:rPr>
              <a:t>Javali</a:t>
            </a: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000" dirty="0" err="1">
                <a:latin typeface="Arial"/>
                <a:ea typeface="Arial"/>
                <a:cs typeface="Arial"/>
                <a:sym typeface="Arial"/>
              </a:rPr>
              <a:t>Nandish</a:t>
            </a: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 M, Suresh </a:t>
            </a:r>
            <a:r>
              <a:rPr lang="en-US" sz="2000" dirty="0" err="1">
                <a:latin typeface="Arial"/>
                <a:ea typeface="Arial"/>
                <a:cs typeface="Arial"/>
                <a:sym typeface="Arial"/>
              </a:rPr>
              <a:t>Kolguri</a:t>
            </a: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, Ishaan *</a:t>
            </a:r>
            <a:endParaRPr lang="en-US" sz="2000" dirty="0"/>
          </a:p>
          <a:p>
            <a:pPr marL="342900" lvl="0" indent="-342900">
              <a:lnSpc>
                <a:spcPct val="100000"/>
              </a:lnSpc>
              <a:buFont typeface="Arial"/>
              <a:buAutoNum type="arabicPeriod"/>
            </a:pPr>
            <a:r>
              <a:rPr lang="en-US" sz="2000" b="1" dirty="0" err="1">
                <a:latin typeface="Arial"/>
                <a:ea typeface="Arial"/>
                <a:cs typeface="Arial"/>
                <a:sym typeface="Arial"/>
              </a:rPr>
              <a:t>SafeDrop</a:t>
            </a:r>
            <a:r>
              <a:rPr lang="en-US" sz="2000" b="1" dirty="0">
                <a:latin typeface="Arial"/>
                <a:ea typeface="Arial"/>
                <a:cs typeface="Arial"/>
                <a:sym typeface="Arial"/>
              </a:rPr>
              <a:t> - Make your package delivery Intelligent and secure </a:t>
            </a: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-- </a:t>
            </a:r>
            <a:r>
              <a:rPr lang="en-US" sz="2000" dirty="0" err="1">
                <a:latin typeface="Arial"/>
                <a:ea typeface="Arial"/>
                <a:cs typeface="Arial"/>
                <a:sym typeface="Arial"/>
              </a:rPr>
              <a:t>Trusit</a:t>
            </a: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 Shah, </a:t>
            </a:r>
            <a:r>
              <a:rPr lang="en-US" sz="2000" dirty="0" err="1">
                <a:latin typeface="Arial"/>
                <a:ea typeface="Arial"/>
                <a:cs typeface="Arial"/>
                <a:sym typeface="Arial"/>
              </a:rPr>
              <a:t>Sabarish</a:t>
            </a: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latin typeface="Arial"/>
                <a:ea typeface="Arial"/>
                <a:cs typeface="Arial"/>
                <a:sym typeface="Arial"/>
              </a:rPr>
              <a:t>nadarajan</a:t>
            </a: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000" dirty="0" err="1">
                <a:latin typeface="Arial"/>
                <a:ea typeface="Arial"/>
                <a:cs typeface="Arial"/>
                <a:sym typeface="Arial"/>
              </a:rPr>
              <a:t>Vignesh</a:t>
            </a: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000" dirty="0" err="1">
                <a:latin typeface="Arial"/>
                <a:ea typeface="Arial"/>
                <a:cs typeface="Arial"/>
                <a:sym typeface="Arial"/>
              </a:rPr>
              <a:t>Shoaib</a:t>
            </a: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 Ur </a:t>
            </a:r>
            <a:r>
              <a:rPr lang="en-US" sz="2000" dirty="0" err="1">
                <a:latin typeface="Arial"/>
                <a:ea typeface="Arial"/>
                <a:cs typeface="Arial"/>
                <a:sym typeface="Arial"/>
              </a:rPr>
              <a:t>Rehman</a:t>
            </a: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000" dirty="0" err="1">
                <a:latin typeface="Arial"/>
                <a:ea typeface="Arial"/>
                <a:cs typeface="Arial"/>
                <a:sym typeface="Arial"/>
              </a:rPr>
              <a:t>Kavitha</a:t>
            </a: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latin typeface="Arial"/>
                <a:ea typeface="Arial"/>
                <a:cs typeface="Arial"/>
                <a:sym typeface="Arial"/>
              </a:rPr>
              <a:t>Rajendran</a:t>
            </a: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. </a:t>
            </a:r>
            <a:endParaRPr lang="en-US" sz="2000" dirty="0"/>
          </a:p>
          <a:p>
            <a:pPr marL="342900" lvl="0" indent="-342900">
              <a:lnSpc>
                <a:spcPct val="100000"/>
              </a:lnSpc>
              <a:buFont typeface="Arial"/>
              <a:buAutoNum type="arabicPeriod"/>
            </a:pPr>
            <a:r>
              <a:rPr lang="en-US" sz="2000" b="1" dirty="0">
                <a:latin typeface="Arial"/>
                <a:ea typeface="Arial"/>
                <a:cs typeface="Arial"/>
                <a:sym typeface="Arial"/>
              </a:rPr>
              <a:t>Smart traffic system for safe and quick travel </a:t>
            </a: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en-US" sz="2000" dirty="0" err="1">
                <a:latin typeface="Arial"/>
                <a:ea typeface="Arial"/>
                <a:cs typeface="Arial"/>
                <a:sym typeface="Arial"/>
              </a:rPr>
              <a:t>Sourav</a:t>
            </a: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latin typeface="Arial"/>
                <a:ea typeface="Arial"/>
                <a:cs typeface="Arial"/>
                <a:sym typeface="Arial"/>
              </a:rPr>
              <a:t>Basak</a:t>
            </a: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, Chris Martin, </a:t>
            </a:r>
            <a:r>
              <a:rPr lang="en-US" sz="2000" dirty="0" err="1">
                <a:latin typeface="Arial"/>
                <a:ea typeface="Arial"/>
                <a:cs typeface="Arial"/>
                <a:sym typeface="Arial"/>
              </a:rPr>
              <a:t>Adithya</a:t>
            </a: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latin typeface="Arial"/>
                <a:ea typeface="Arial"/>
                <a:cs typeface="Arial"/>
                <a:sym typeface="Arial"/>
              </a:rPr>
              <a:t>Yaganti</a:t>
            </a: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000" dirty="0" err="1">
                <a:latin typeface="Arial"/>
                <a:ea typeface="Arial"/>
                <a:cs typeface="Arial"/>
                <a:sym typeface="Arial"/>
              </a:rPr>
              <a:t>Rizwan</a:t>
            </a: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 Syed, </a:t>
            </a:r>
            <a:r>
              <a:rPr lang="en-US" sz="2000" dirty="0" err="1">
                <a:latin typeface="Arial"/>
                <a:ea typeface="Arial"/>
                <a:cs typeface="Arial"/>
                <a:sym typeface="Arial"/>
              </a:rPr>
              <a:t>Charu</a:t>
            </a: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latin typeface="Arial"/>
                <a:ea typeface="Arial"/>
                <a:cs typeface="Arial"/>
                <a:sym typeface="Arial"/>
              </a:rPr>
              <a:t>Pande</a:t>
            </a: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US" sz="2000" dirty="0" err="1">
                <a:latin typeface="Arial"/>
                <a:ea typeface="Arial"/>
                <a:cs typeface="Arial"/>
                <a:sym typeface="Arial"/>
              </a:rPr>
              <a:t>Abhilash</a:t>
            </a: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latin typeface="Arial"/>
                <a:ea typeface="Arial"/>
                <a:cs typeface="Arial"/>
                <a:sym typeface="Arial"/>
              </a:rPr>
              <a:t>Gudasi</a:t>
            </a: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000" dirty="0" err="1">
                <a:latin typeface="Arial"/>
                <a:ea typeface="Arial"/>
                <a:cs typeface="Arial"/>
                <a:sym typeface="Arial"/>
              </a:rPr>
              <a:t>Avinash</a:t>
            </a: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latin typeface="Arial"/>
                <a:ea typeface="Arial"/>
                <a:cs typeface="Arial"/>
                <a:sym typeface="Arial"/>
              </a:rPr>
              <a:t>Chandrashekaran</a:t>
            </a: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 *</a:t>
            </a:r>
            <a:endParaRPr lang="en-US" sz="2000" dirty="0"/>
          </a:p>
          <a:p>
            <a:pPr marL="342900" lvl="0" indent="-342900">
              <a:lnSpc>
                <a:spcPct val="100000"/>
              </a:lnSpc>
              <a:buFont typeface="Arial"/>
              <a:buAutoNum type="arabicPeriod"/>
            </a:pPr>
            <a:r>
              <a:rPr lang="en-US" sz="2000" b="1" dirty="0">
                <a:latin typeface="Arial"/>
                <a:ea typeface="Arial"/>
                <a:cs typeface="Arial"/>
                <a:sym typeface="Arial"/>
              </a:rPr>
              <a:t>Mask It: Intelligent Air Quality Detection </a:t>
            </a: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en-US" sz="2000" dirty="0" err="1">
                <a:latin typeface="Arial"/>
                <a:ea typeface="Arial"/>
                <a:cs typeface="Arial"/>
                <a:sym typeface="Arial"/>
              </a:rPr>
              <a:t>Mehak</a:t>
            </a: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latin typeface="Arial"/>
                <a:ea typeface="Arial"/>
                <a:cs typeface="Arial"/>
                <a:sym typeface="Arial"/>
              </a:rPr>
              <a:t>Beri</a:t>
            </a: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, Lucia </a:t>
            </a:r>
            <a:r>
              <a:rPr lang="en-US" sz="2000" dirty="0" err="1">
                <a:latin typeface="Arial"/>
                <a:ea typeface="Arial"/>
                <a:cs typeface="Arial"/>
                <a:sym typeface="Arial"/>
              </a:rPr>
              <a:t>Botiquin</a:t>
            </a: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 *</a:t>
            </a:r>
            <a:endParaRPr lang="en-US" sz="2000" dirty="0"/>
          </a:p>
          <a:p>
            <a:pPr marL="342900" lvl="0" indent="-342900">
              <a:lnSpc>
                <a:spcPct val="100000"/>
              </a:lnSpc>
              <a:buFont typeface="Arial"/>
              <a:buAutoNum type="arabicPeriod"/>
            </a:pPr>
            <a:r>
              <a:rPr lang="en-US" sz="2000" b="1" dirty="0">
                <a:latin typeface="Arial"/>
                <a:ea typeface="Arial"/>
                <a:cs typeface="Arial"/>
                <a:sym typeface="Arial"/>
              </a:rPr>
              <a:t>The Jetsons: Park Smart </a:t>
            </a: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-- Chandra Kiran </a:t>
            </a:r>
            <a:r>
              <a:rPr lang="en-US" sz="2000" dirty="0" err="1">
                <a:latin typeface="Arial"/>
                <a:ea typeface="Arial"/>
                <a:cs typeface="Arial"/>
                <a:sym typeface="Arial"/>
              </a:rPr>
              <a:t>Saladi</a:t>
            </a: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000" dirty="0" err="1">
                <a:latin typeface="Arial"/>
                <a:ea typeface="Arial"/>
                <a:cs typeface="Arial"/>
                <a:sym typeface="Arial"/>
              </a:rPr>
              <a:t>Shubham</a:t>
            </a: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 Kothari, </a:t>
            </a:r>
            <a:r>
              <a:rPr lang="en-US" sz="2000" dirty="0" err="1">
                <a:latin typeface="Arial"/>
                <a:ea typeface="Arial"/>
                <a:cs typeface="Arial"/>
                <a:sym typeface="Arial"/>
              </a:rPr>
              <a:t>Yaswanth</a:t>
            </a: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latin typeface="Arial"/>
                <a:ea typeface="Arial"/>
                <a:cs typeface="Arial"/>
                <a:sym typeface="Arial"/>
              </a:rPr>
              <a:t>Yadlapalli</a:t>
            </a: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 and Priyanka Joshi *</a:t>
            </a:r>
            <a:endParaRPr lang="en-US" sz="2000" dirty="0"/>
          </a:p>
          <a:p>
            <a:pPr marL="342900" lvl="0" indent="-342900">
              <a:lnSpc>
                <a:spcPct val="100000"/>
              </a:lnSpc>
              <a:buFont typeface="Arial"/>
              <a:buAutoNum type="arabicPeriod"/>
            </a:pPr>
            <a:r>
              <a:rPr lang="en-US" sz="2000" b="1" dirty="0" err="1">
                <a:latin typeface="Arial"/>
                <a:ea typeface="Arial"/>
                <a:cs typeface="Arial"/>
                <a:sym typeface="Arial"/>
              </a:rPr>
              <a:t>LazyMe</a:t>
            </a: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 - Resident behavior oriented smart homes - </a:t>
            </a:r>
            <a:r>
              <a:rPr lang="en-US" sz="2000" dirty="0" err="1">
                <a:latin typeface="Arial"/>
                <a:ea typeface="Arial"/>
                <a:cs typeface="Arial"/>
                <a:sym typeface="Arial"/>
              </a:rPr>
              <a:t>Vivek</a:t>
            </a: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 Shah, </a:t>
            </a:r>
            <a:r>
              <a:rPr lang="en-US" sz="2000" dirty="0" err="1">
                <a:latin typeface="Arial"/>
                <a:ea typeface="Arial"/>
                <a:cs typeface="Arial"/>
                <a:sym typeface="Arial"/>
              </a:rPr>
              <a:t>Ujjawal</a:t>
            </a: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 Mishra</a:t>
            </a:r>
            <a:endParaRPr lang="en-US" sz="2000" dirty="0"/>
          </a:p>
          <a:p>
            <a:pPr marL="342900" lvl="0" indent="-342900">
              <a:lnSpc>
                <a:spcPct val="100000"/>
              </a:lnSpc>
              <a:buFont typeface="Arial"/>
              <a:buAutoNum type="arabicPeriod"/>
            </a:pPr>
            <a:r>
              <a:rPr lang="en-US" sz="2000" b="1" dirty="0">
                <a:latin typeface="Arial"/>
                <a:ea typeface="Arial"/>
                <a:cs typeface="Arial"/>
                <a:sym typeface="Arial"/>
              </a:rPr>
              <a:t>Smart Chain </a:t>
            </a: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en-US" sz="2000" dirty="0" err="1">
                <a:latin typeface="Arial"/>
                <a:ea typeface="Arial"/>
                <a:cs typeface="Arial"/>
                <a:sym typeface="Arial"/>
              </a:rPr>
              <a:t>Karthik</a:t>
            </a: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000" dirty="0" err="1">
                <a:latin typeface="Arial"/>
                <a:ea typeface="Arial"/>
                <a:cs typeface="Arial"/>
                <a:sym typeface="Arial"/>
              </a:rPr>
              <a:t>Xiuli</a:t>
            </a: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latin typeface="Arial"/>
                <a:ea typeface="Arial"/>
                <a:cs typeface="Arial"/>
                <a:sym typeface="Arial"/>
              </a:rPr>
              <a:t>Gu</a:t>
            </a: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 *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68686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ne2m">
      <a:dk1>
        <a:srgbClr val="545054"/>
      </a:dk1>
      <a:lt1>
        <a:srgbClr val="FFFFFF"/>
      </a:lt1>
      <a:dk2>
        <a:srgbClr val="000000"/>
      </a:dk2>
      <a:lt2>
        <a:srgbClr val="E7E6E6"/>
      </a:lt2>
      <a:accent1>
        <a:srgbClr val="C00000"/>
      </a:accent1>
      <a:accent2>
        <a:srgbClr val="545054"/>
      </a:accent2>
      <a:accent3>
        <a:srgbClr val="A5A5A5"/>
      </a:accent3>
      <a:accent4>
        <a:srgbClr val="F6921E"/>
      </a:accent4>
      <a:accent5>
        <a:srgbClr val="716896"/>
      </a:accent5>
      <a:accent6>
        <a:srgbClr val="005480"/>
      </a:accent6>
      <a:hlink>
        <a:srgbClr val="668C97"/>
      </a:hlink>
      <a:folHlink>
        <a:srgbClr val="44546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</TotalTime>
  <Words>524</Words>
  <Application>Microsoft Office PowerPoint</Application>
  <PresentationFormat>Widescreen</PresentationFormat>
  <Paragraphs>93</Paragraphs>
  <Slides>15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MS PMincho</vt:lpstr>
      <vt:lpstr>Arial</vt:lpstr>
      <vt:lpstr>Calibri</vt:lpstr>
      <vt:lpstr>Courier New</vt:lpstr>
      <vt:lpstr>Open Sans Light</vt:lpstr>
      <vt:lpstr>PT Sans</vt:lpstr>
      <vt:lpstr>Wingdings</vt:lpstr>
      <vt:lpstr>Office Theme</vt:lpstr>
      <vt:lpstr>Report on oneM2M Hackathon Mar 9 - 10, in Dallas, TX</vt:lpstr>
      <vt:lpstr>Event details</vt:lpstr>
      <vt:lpstr>The Organizations</vt:lpstr>
      <vt:lpstr>Agenda</vt:lpstr>
      <vt:lpstr>The device kit </vt:lpstr>
      <vt:lpstr>The Tutorial use case</vt:lpstr>
      <vt:lpstr>Hands on exercice</vt:lpstr>
      <vt:lpstr>Award Rules</vt:lpstr>
      <vt:lpstr>The Teams</vt:lpstr>
      <vt:lpstr>Judging Criteria</vt:lpstr>
      <vt:lpstr>The winners</vt:lpstr>
      <vt:lpstr>The winning team: The Jetsons  Project: “Park Smart“ </vt:lpstr>
      <vt:lpstr>Some of the projects</vt:lpstr>
      <vt:lpstr>Some of the projects</vt:lpstr>
      <vt:lpstr>Thanks to all participants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Report on oneM2M Hackathon Mar 9 - 10, in Dallas, TX</dc:title>
  <dc:creator>Laurent Velez</dc:creator>
  <cp:lastModifiedBy>Laurent Velez</cp:lastModifiedBy>
  <cp:revision>37</cp:revision>
  <dcterms:modified xsi:type="dcterms:W3CDTF">2018-03-14T03:36:17Z</dcterms:modified>
</cp:coreProperties>
</file>