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7" r:id="rId4"/>
    <p:sldId id="278" r:id="rId5"/>
    <p:sldId id="279" r:id="rId6"/>
    <p:sldId id="275" r:id="rId7"/>
    <p:sldId id="280" r:id="rId8"/>
    <p:sldId id="28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cumentinfo/?documentId=26039&amp;fromList=Y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2.png"/><Relationship Id="rId5" Type="http://schemas.openxmlformats.org/officeDocument/2006/relationships/tags" Target="../tags/tag5.xml"/><Relationship Id="rId10" Type="http://schemas.openxmlformats.org/officeDocument/2006/relationships/slideLayout" Target="../slideLayouts/slideLayout8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WPM status </a:t>
            </a:r>
            <a:r>
              <a:rPr lang="en-US" dirty="0" smtClean="0"/>
              <a:t>report TP#34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WPM convenor, Roland Hechwartner, roland.hechwartner@t-mobile.at</a:t>
            </a:r>
          </a:p>
          <a:p>
            <a:r>
              <a:rPr lang="en-US" dirty="0" smtClean="0"/>
              <a:t>2018-03-16</a:t>
            </a:r>
            <a:endParaRPr lang="en-US" dirty="0"/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659780" y="5525150"/>
            <a:ext cx="943803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 smtClean="0"/>
              <a:t>TP-2018-0094R02-WPM </a:t>
            </a:r>
            <a:r>
              <a:rPr lang="en-US" altLang="de-DE" dirty="0"/>
              <a:t>status report </a:t>
            </a:r>
            <a:r>
              <a:rPr lang="en-US" altLang="de-DE" dirty="0" smtClean="0"/>
              <a:t>TP#34 </a:t>
            </a:r>
            <a:br>
              <a:rPr lang="en-US" altLang="de-DE" dirty="0" smtClean="0"/>
            </a:br>
            <a:r>
              <a:rPr lang="en-US" altLang="de-DE" sz="1100" dirty="0" smtClean="0">
                <a:solidFill>
                  <a:srgbClr val="FF0000"/>
                </a:solidFill>
              </a:rPr>
              <a:t>– revision clarifies timing of R3 i.e. TP 37.1 for ratification of R3. changes to slides 5 and 6</a:t>
            </a:r>
            <a:endParaRPr lang="de-AT" altLang="de-DE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TP 34 - WI Snapshot*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44 active work items </a:t>
            </a:r>
            <a:r>
              <a:rPr lang="en-US" altLang="de-DE" sz="1200" i="1" dirty="0">
                <a:solidFill>
                  <a:prstClr val="black"/>
                </a:solidFill>
              </a:rPr>
              <a:t>of which</a:t>
            </a:r>
            <a:endParaRPr lang="en-US" altLang="de-DE" sz="1800" i="1" dirty="0">
              <a:solidFill>
                <a:prstClr val="black"/>
              </a:solidFill>
            </a:endParaRPr>
          </a:p>
          <a:p>
            <a:pPr marL="342900" lvl="1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9 work items @ 100% </a:t>
            </a:r>
            <a:r>
              <a:rPr lang="en-US" altLang="de-DE" sz="1400" i="1" dirty="0">
                <a:solidFill>
                  <a:prstClr val="black"/>
                </a:solidFill>
              </a:rPr>
              <a:t>(to be closed)</a:t>
            </a:r>
            <a:endParaRPr lang="en-US" altLang="de-DE" sz="1800" i="1" dirty="0">
              <a:solidFill>
                <a:srgbClr val="C00000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WI-0030 - M2M Appl. &amp; Field Domain Comp. </a:t>
            </a:r>
            <a:r>
              <a:rPr lang="en-US" altLang="de-DE" sz="1400" dirty="0" err="1">
                <a:solidFill>
                  <a:srgbClr val="C00000"/>
                </a:solidFill>
              </a:rPr>
              <a:t>config</a:t>
            </a:r>
            <a:r>
              <a:rPr lang="en-US" altLang="de-DE" sz="1400" dirty="0">
                <a:solidFill>
                  <a:srgbClr val="C00000"/>
                </a:solidFill>
              </a:rPr>
              <a:t>.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WI-0032 - Conformance Test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WI-0051 - Security Functions Conformance Testing 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WI-0052 - LWM2M DM &amp; Interworking Enhancements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WI-0055 – Product Profiles and oneM2M Features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WI-0057 – TEF Interface 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WI-0059 – OPC-UA Interworking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WI-0061 - Distributed Authorization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WI-0062 - Service Layer Forwarding 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Work Item Milestones reached at TP#34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 1 WIs / their deliverables </a:t>
            </a:r>
            <a:r>
              <a:rPr lang="en-US" altLang="de-DE" sz="1400" b="1" dirty="0">
                <a:solidFill>
                  <a:srgbClr val="C00000"/>
                </a:solidFill>
              </a:rPr>
              <a:t>reach</a:t>
            </a:r>
            <a:r>
              <a:rPr lang="en-US" altLang="de-DE" sz="1400" dirty="0">
                <a:solidFill>
                  <a:srgbClr val="C00000"/>
                </a:solidFill>
              </a:rPr>
              <a:t> </a:t>
            </a:r>
            <a:r>
              <a:rPr lang="en-US" altLang="de-DE" sz="1400" b="1" dirty="0">
                <a:solidFill>
                  <a:srgbClr val="C00000"/>
                </a:solidFill>
              </a:rPr>
              <a:t>freeze date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 1 WIs / their deliverables </a:t>
            </a:r>
            <a:r>
              <a:rPr lang="en-US" altLang="de-DE" sz="1400" b="1" dirty="0">
                <a:solidFill>
                  <a:srgbClr val="C00000"/>
                </a:solidFill>
              </a:rPr>
              <a:t>reach</a:t>
            </a:r>
            <a:r>
              <a:rPr lang="en-US" altLang="de-DE" sz="1400" dirty="0">
                <a:solidFill>
                  <a:srgbClr val="C00000"/>
                </a:solidFill>
              </a:rPr>
              <a:t> </a:t>
            </a:r>
            <a:r>
              <a:rPr lang="en-US" altLang="de-DE" sz="1400" b="1" dirty="0">
                <a:solidFill>
                  <a:srgbClr val="C00000"/>
                </a:solidFill>
              </a:rPr>
              <a:t>approval date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b="1" dirty="0">
                <a:solidFill>
                  <a:srgbClr val="C00000"/>
                </a:solidFill>
              </a:rPr>
              <a:t>15</a:t>
            </a:r>
            <a:r>
              <a:rPr lang="en-US" altLang="de-DE" sz="1400" dirty="0">
                <a:solidFill>
                  <a:srgbClr val="C00000"/>
                </a:solidFill>
              </a:rPr>
              <a:t> WIs / their deliverables </a:t>
            </a:r>
            <a:r>
              <a:rPr lang="en-US" altLang="de-DE" sz="1400" b="1" dirty="0">
                <a:solidFill>
                  <a:srgbClr val="C00000"/>
                </a:solidFill>
              </a:rPr>
              <a:t>missed</a:t>
            </a:r>
            <a:r>
              <a:rPr lang="en-US" altLang="de-DE" sz="1400" dirty="0">
                <a:solidFill>
                  <a:srgbClr val="C00000"/>
                </a:solidFill>
              </a:rPr>
              <a:t> their earlier </a:t>
            </a:r>
            <a:r>
              <a:rPr lang="en-US" altLang="de-DE" sz="1400" b="1" dirty="0">
                <a:solidFill>
                  <a:srgbClr val="C00000"/>
                </a:solidFill>
              </a:rPr>
              <a:t>approval </a:t>
            </a:r>
            <a:r>
              <a:rPr lang="en-US" altLang="de-DE" sz="1400" dirty="0">
                <a:solidFill>
                  <a:srgbClr val="C00000"/>
                </a:solidFill>
              </a:rPr>
              <a:t>dates</a:t>
            </a:r>
          </a:p>
          <a:p>
            <a:pPr marL="34290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1 new work item proposed at TP34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 err="1" smtClean="0">
                <a:solidFill>
                  <a:srgbClr val="C00000"/>
                </a:solidFill>
              </a:rPr>
              <a:t>SDT_based_Information_Model_and_Mapping_for_Vertical_Industries</a:t>
            </a:r>
            <a:r>
              <a:rPr lang="en-US" altLang="de-DE" sz="1400" dirty="0" smtClean="0">
                <a:solidFill>
                  <a:srgbClr val="C00000"/>
                </a:solidFill>
              </a:rPr>
              <a:t> – </a:t>
            </a:r>
            <a:r>
              <a:rPr lang="en-US" altLang="de-DE" sz="1400" i="1" dirty="0" smtClean="0">
                <a:solidFill>
                  <a:srgbClr val="C00000"/>
                </a:solidFill>
              </a:rPr>
              <a:t>approved at the mid-week TP34</a:t>
            </a:r>
            <a:endParaRPr lang="en-US" altLang="de-DE" sz="1400" i="1" dirty="0">
              <a:solidFill>
                <a:srgbClr val="C00000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Release 3 planning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stage 3  freeze @ </a:t>
            </a:r>
            <a:r>
              <a:rPr lang="en-US" altLang="de-DE" sz="1400" dirty="0" smtClean="0">
                <a:solidFill>
                  <a:srgbClr val="C00000"/>
                </a:solidFill>
              </a:rPr>
              <a:t>TP35</a:t>
            </a:r>
            <a:endParaRPr lang="en-US" altLang="de-DE" sz="1400" dirty="0">
              <a:solidFill>
                <a:srgbClr val="C00000"/>
              </a:solidFill>
            </a:endParaRPr>
          </a:p>
          <a:p>
            <a:pPr marL="34290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Release 2A ratification at TP34 opening</a:t>
            </a:r>
          </a:p>
          <a:p>
            <a:endParaRPr lang="en-US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86947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See </a:t>
            </a:r>
            <a:r>
              <a:rPr lang="de-AT" altLang="de-DE" sz="1400" dirty="0" err="1"/>
              <a:t>work</a:t>
            </a:r>
            <a:r>
              <a:rPr lang="de-AT" altLang="de-DE" sz="1400" dirty="0"/>
              <a:t>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</a:t>
            </a:r>
            <a:r>
              <a:rPr lang="de-AT" altLang="de-DE" sz="1400" dirty="0" err="1"/>
              <a:t>including</a:t>
            </a:r>
            <a:r>
              <a:rPr lang="de-AT" altLang="de-DE" sz="1400" dirty="0"/>
              <a:t> </a:t>
            </a:r>
            <a:r>
              <a:rPr lang="de-AT" altLang="de-DE" sz="1400" dirty="0" err="1"/>
              <a:t>progress</a:t>
            </a:r>
            <a:r>
              <a:rPr lang="de-AT" altLang="de-DE" sz="1400" dirty="0"/>
              <a:t> </a:t>
            </a:r>
            <a:r>
              <a:rPr lang="de-AT" altLang="de-DE" sz="1400" dirty="0" err="1"/>
              <a:t>made</a:t>
            </a:r>
            <a:r>
              <a:rPr lang="de-AT" altLang="de-DE" sz="1400" dirty="0"/>
              <a:t> </a:t>
            </a:r>
            <a:r>
              <a:rPr lang="de-AT" altLang="de-DE" sz="1400" dirty="0" err="1"/>
              <a:t>during</a:t>
            </a:r>
            <a:r>
              <a:rPr lang="de-AT" altLang="de-DE" sz="1400" dirty="0"/>
              <a:t> TP34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v34.0.0.  </a:t>
            </a:r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44 active WIs*</a:t>
            </a:r>
          </a:p>
        </p:txBody>
      </p:sp>
      <p:sp>
        <p:nvSpPr>
          <p:cNvPr id="4" name="Textfeld 6"/>
          <p:cNvSpPr txBox="1">
            <a:spLocks noChangeArrowheads="1"/>
          </p:cNvSpPr>
          <p:nvPr/>
        </p:nvSpPr>
        <p:spPr bwMode="auto">
          <a:xfrm>
            <a:off x="774623" y="1185825"/>
            <a:ext cx="5093537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/>
              <a:t>WI-0079 - Rel-4 Small Technical Enhancements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/>
              <a:t>WI-0046 – Vehicular domain enablement</a:t>
            </a:r>
          </a:p>
          <a:p>
            <a:r>
              <a:rPr lang="en-US" altLang="de-DE" sz="1200" dirty="0"/>
              <a:t>WI-0073 - App-ID Registry Function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ARC 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dirty="0"/>
              <a:t>WI-0034 – Study of re-usable service layer </a:t>
            </a:r>
            <a:r>
              <a:rPr lang="en-US" altLang="de-DE" sz="1200" dirty="0" err="1"/>
              <a:t>contxt&amp;Trnsct</a:t>
            </a:r>
            <a:r>
              <a:rPr lang="en-US" altLang="de-DE" sz="1200" dirty="0"/>
              <a:t>.</a:t>
            </a:r>
          </a:p>
          <a:p>
            <a:r>
              <a:rPr lang="en-US" altLang="de-DE" sz="1200" dirty="0"/>
              <a:t>WI-0035 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dirty="0"/>
              <a:t>WI-0048 - </a:t>
            </a:r>
            <a:r>
              <a:rPr lang="en-US" altLang="de-DE" sz="1200" dirty="0" err="1"/>
              <a:t>OSGi</a:t>
            </a:r>
            <a:r>
              <a:rPr lang="en-US" altLang="de-DE" sz="1200" dirty="0"/>
              <a:t> Interworking </a:t>
            </a:r>
          </a:p>
          <a:p>
            <a:r>
              <a:rPr lang="en-US" altLang="de-DE" sz="1200" dirty="0"/>
              <a:t>WI-0056 -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WI-0059 - OPC-UA Interworking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WI-0062 - Service Layer Forwarding</a:t>
            </a:r>
          </a:p>
          <a:p>
            <a:r>
              <a:rPr lang="en-US" altLang="de-DE" sz="1200" dirty="0"/>
              <a:t>WI-0064 - Adaptation of oneM2M for Smart City</a:t>
            </a:r>
          </a:p>
          <a:p>
            <a:r>
              <a:rPr lang="en-US" altLang="de-DE" sz="1200" dirty="0"/>
              <a:t>WI-0069 – </a:t>
            </a:r>
            <a:r>
              <a:rPr lang="en-US" altLang="de-DE" sz="1200" dirty="0" err="1"/>
              <a:t>Heterogen</a:t>
            </a:r>
            <a:r>
              <a:rPr lang="en-US" altLang="de-DE" sz="1200" dirty="0"/>
              <a:t>. </a:t>
            </a:r>
            <a:r>
              <a:rPr lang="en-US" altLang="de-DE" sz="1200" dirty="0" err="1"/>
              <a:t>identificat</a:t>
            </a:r>
            <a:r>
              <a:rPr lang="en-US" altLang="de-DE" sz="1200" dirty="0"/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/>
              <a:t>WI-0076 - Lightweight oneM2M Services</a:t>
            </a:r>
          </a:p>
          <a:p>
            <a:r>
              <a:rPr lang="en-US" altLang="de-DE" sz="1200" dirty="0"/>
              <a:t>WI-0080 - Edge and Fog Computing</a:t>
            </a:r>
          </a:p>
          <a:p>
            <a:r>
              <a:rPr lang="en-US" altLang="de-DE" sz="1200" dirty="0"/>
              <a:t>WI-0082 - 3GPP V2X Interworking</a:t>
            </a:r>
          </a:p>
          <a:p>
            <a:r>
              <a:rPr lang="en-US" altLang="de-DE" sz="1200" dirty="0"/>
              <a:t>WI-0083 - oneM2M Service Subscribers and Users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PRO WG</a:t>
            </a:r>
          </a:p>
          <a:p>
            <a:r>
              <a:rPr lang="en-US" altLang="de-DE" sz="1200" dirty="0"/>
              <a:t>-</a:t>
            </a:r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5868160" y="1185825"/>
            <a:ext cx="5595294" cy="497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/>
              <a:t>SEC 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WI-0057 - TEF Interface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WI-0061 - Distributed Authorization</a:t>
            </a:r>
          </a:p>
          <a:p>
            <a:r>
              <a:rPr lang="en-US" altLang="de-DE" sz="1200" dirty="0"/>
              <a:t>WI-0065 -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/>
              <a:t>WI-0068 - </a:t>
            </a:r>
            <a:r>
              <a:rPr lang="en-US" altLang="de-DE" sz="1200" dirty="0" err="1"/>
              <a:t>GlobalPlatform</a:t>
            </a:r>
            <a:r>
              <a:rPr lang="en-US" altLang="de-DE" sz="1200" dirty="0"/>
              <a:t> Interworking</a:t>
            </a:r>
          </a:p>
          <a:p>
            <a:r>
              <a:rPr lang="en-US" altLang="de-DE" sz="1200" dirty="0"/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WI-0030 – M2M Appl. &amp; Field Domain Comp.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config</a:t>
            </a:r>
            <a:r>
              <a:rPr lang="en-US" altLang="de-DE" sz="1200" i="1" dirty="0">
                <a:solidFill>
                  <a:srgbClr val="00B050"/>
                </a:solidFill>
              </a:rPr>
              <a:t>.</a:t>
            </a:r>
            <a:r>
              <a:rPr lang="en-US" altLang="de-DE" sz="12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WI-0052 - LWM2M DM &amp; Interworking Enhancements</a:t>
            </a:r>
          </a:p>
          <a:p>
            <a:r>
              <a:rPr lang="en-US" altLang="de-DE" sz="1200" dirty="0"/>
              <a:t>WI-0053 - </a:t>
            </a:r>
            <a:r>
              <a:rPr lang="en-US" altLang="de-DE" sz="1200" dirty="0" smtClean="0"/>
              <a:t>Enhancements </a:t>
            </a:r>
            <a:r>
              <a:rPr lang="en-US" altLang="de-DE" sz="1200" dirty="0"/>
              <a:t>on Semantic </a:t>
            </a:r>
            <a:r>
              <a:rPr lang="en-US" altLang="de-DE" sz="1200" dirty="0" smtClean="0"/>
              <a:t>Support </a:t>
            </a:r>
            <a:r>
              <a:rPr lang="en-US" altLang="de-DE" sz="1200" i="1" dirty="0" smtClean="0"/>
              <a:t>(R3 =&gt; R4)</a:t>
            </a:r>
            <a:endParaRPr lang="en-US" altLang="de-DE" sz="1200" i="1" dirty="0"/>
          </a:p>
          <a:p>
            <a:r>
              <a:rPr lang="en-US" altLang="de-DE" sz="1200" dirty="0"/>
              <a:t>WI-0063 – R3 </a:t>
            </a:r>
            <a:r>
              <a:rPr lang="en-US" altLang="de-DE" sz="1200" dirty="0" err="1"/>
              <a:t>Enh</a:t>
            </a:r>
            <a:r>
              <a:rPr lang="en-US" altLang="de-DE" sz="1200" dirty="0"/>
              <a:t>. on Base Ontology &amp; Generic IWK</a:t>
            </a:r>
          </a:p>
          <a:p>
            <a:r>
              <a:rPr lang="en-US" altLang="de-DE" sz="1200" dirty="0"/>
              <a:t>WI-0070 - Disaster Alert Service Enabler</a:t>
            </a:r>
          </a:p>
          <a:p>
            <a:r>
              <a:rPr lang="en-US" altLang="de-DE" sz="1200" dirty="0"/>
              <a:t>WI-0071 - oneM2M and W3C Web of Things </a:t>
            </a:r>
            <a:r>
              <a:rPr lang="en-US" altLang="de-DE" sz="1200" dirty="0" err="1"/>
              <a:t>Iwk</a:t>
            </a:r>
            <a:endParaRPr lang="en-US" altLang="de-DE" sz="1200" dirty="0"/>
          </a:p>
          <a:p>
            <a:r>
              <a:rPr lang="en-US" altLang="de-DE" sz="1200" dirty="0"/>
              <a:t>WI-0075 – Ind. Dom. Inf. Model </a:t>
            </a:r>
            <a:r>
              <a:rPr lang="en-US" altLang="de-DE" sz="1200" dirty="0" err="1"/>
              <a:t>Mapg</a:t>
            </a:r>
            <a:r>
              <a:rPr lang="en-US" altLang="de-DE" sz="1200" dirty="0"/>
              <a:t>. &amp; Sem. Spt.</a:t>
            </a:r>
          </a:p>
          <a:p>
            <a:r>
              <a:rPr lang="en-US" altLang="de-DE" sz="1200" dirty="0"/>
              <a:t>WI-0081 - Smart Device Template 4.0</a:t>
            </a:r>
          </a:p>
          <a:p>
            <a:endParaRPr lang="en-US" altLang="de-DE" sz="1200" dirty="0"/>
          </a:p>
          <a:p>
            <a:r>
              <a:rPr lang="en-US" altLang="de-DE" sz="1200" b="1" dirty="0"/>
              <a:t>TST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WI-0032 - Conformance Test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WI-0051 -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WI-0055 - Product Profiles &amp; Feature Catalog </a:t>
            </a:r>
          </a:p>
          <a:p>
            <a:r>
              <a:rPr lang="en-US" altLang="de-DE" sz="1200" dirty="0"/>
              <a:t>WI-0060 -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501053" y="6186450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/>
              <a:t>* status in ADM-0001-Work Program Management v34.0.0.  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since TP#33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  <a:defRPr/>
            </a:pPr>
            <a:r>
              <a:rPr lang="en-US" altLang="de-DE" sz="2400" dirty="0">
                <a:solidFill>
                  <a:prstClr val="black"/>
                </a:solidFill>
              </a:rPr>
              <a:t>WPM 33.1 CC  &amp;  WPM 34 f2f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000" dirty="0">
                <a:solidFill>
                  <a:prstClr val="black"/>
                </a:solidFill>
              </a:rPr>
              <a:t>provided work program status 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800" dirty="0">
                <a:solidFill>
                  <a:srgbClr val="C00000"/>
                </a:solidFill>
              </a:rPr>
              <a:t>ADM-0001-oneM2M Work Program  V33.1.0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000" dirty="0">
                <a:solidFill>
                  <a:prstClr val="black"/>
                </a:solidFill>
              </a:rPr>
              <a:t>Release 3 milestones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800" dirty="0">
                <a:solidFill>
                  <a:srgbClr val="C00000"/>
                </a:solidFill>
              </a:rPr>
              <a:t>Discussed and propose to </a:t>
            </a:r>
            <a:r>
              <a:rPr lang="en-US" altLang="de-DE" sz="1800" dirty="0" smtClean="0">
                <a:solidFill>
                  <a:srgbClr val="C00000"/>
                </a:solidFill>
              </a:rPr>
              <a:t>freeze Stage </a:t>
            </a:r>
            <a:r>
              <a:rPr lang="en-US" altLang="de-DE" sz="1800" dirty="0">
                <a:solidFill>
                  <a:srgbClr val="C00000"/>
                </a:solidFill>
              </a:rPr>
              <a:t>3 </a:t>
            </a:r>
            <a:r>
              <a:rPr lang="en-US" altLang="de-DE" sz="1800" dirty="0" smtClean="0">
                <a:solidFill>
                  <a:srgbClr val="C00000"/>
                </a:solidFill>
              </a:rPr>
              <a:t>at TP34, if needed allow exceptions to be solved by TP35</a:t>
            </a:r>
            <a:endParaRPr lang="en-US" altLang="de-DE" sz="1800" dirty="0">
              <a:solidFill>
                <a:srgbClr val="C00000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000" dirty="0">
                <a:solidFill>
                  <a:prstClr val="black"/>
                </a:solidFill>
              </a:rPr>
              <a:t>Release 2A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800" dirty="0">
                <a:solidFill>
                  <a:srgbClr val="C00000"/>
                </a:solidFill>
              </a:rPr>
              <a:t>Prepared release 2A candidate TSs, TRs; (e.g. checked with ETSI </a:t>
            </a:r>
            <a:r>
              <a:rPr lang="en-US" altLang="de-DE" sz="1800" dirty="0" err="1">
                <a:solidFill>
                  <a:srgbClr val="C00000"/>
                </a:solidFill>
              </a:rPr>
              <a:t>Edithelp</a:t>
            </a:r>
            <a:r>
              <a:rPr lang="en-US" altLang="de-DE" sz="1800" dirty="0">
                <a:solidFill>
                  <a:srgbClr val="C00000"/>
                </a:solidFill>
              </a:rPr>
              <a:t>)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800" dirty="0">
                <a:solidFill>
                  <a:srgbClr val="C00000"/>
                </a:solidFill>
              </a:rPr>
              <a:t>Ratified release 2A at TP#34 opening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000" dirty="0">
                <a:solidFill>
                  <a:prstClr val="black"/>
                </a:solidFill>
              </a:rPr>
              <a:t>Release 2A Control document in </a:t>
            </a:r>
            <a:r>
              <a:rPr lang="pt-BR" altLang="de-DE" sz="1800" dirty="0">
                <a:solidFill>
                  <a:prstClr val="black"/>
                </a:solidFill>
                <a:hlinkClick r:id="rId2"/>
              </a:rPr>
              <a:t>ADM-0012 Release_2A_Control_Document V2.0.0</a:t>
            </a:r>
            <a:endParaRPr lang="pt-BR" altLang="de-DE" sz="36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67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for TP Decision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493919"/>
            <a:ext cx="11496748" cy="4351338"/>
          </a:xfrm>
        </p:spPr>
        <p:txBody>
          <a:bodyPr>
            <a:normAutofit/>
          </a:bodyPr>
          <a:lstStyle/>
          <a:p>
            <a:r>
              <a:rPr lang="en-US" dirty="0"/>
              <a:t>TP to agree on Release 3 milestones as follows:</a:t>
            </a:r>
          </a:p>
          <a:p>
            <a:pPr lvl="1"/>
            <a:r>
              <a:rPr lang="en-US" dirty="0"/>
              <a:t>Freeze of stage 3 of release 3 at </a:t>
            </a:r>
            <a:r>
              <a:rPr lang="en-US" dirty="0" smtClean="0"/>
              <a:t>TP35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Ratification of release 3 post TP#37 (dedicated CC – TP37.1)</a:t>
            </a:r>
          </a:p>
          <a:p>
            <a:pPr lvl="2"/>
            <a:r>
              <a:rPr lang="en-US" dirty="0" smtClean="0"/>
              <a:t>Incl</a:t>
            </a:r>
            <a:r>
              <a:rPr lang="en-US" dirty="0"/>
              <a:t>. Approval of Release 3 Control </a:t>
            </a:r>
            <a:r>
              <a:rPr lang="en-US" dirty="0" smtClean="0"/>
              <a:t>Document</a:t>
            </a:r>
          </a:p>
          <a:p>
            <a:pPr lvl="2"/>
            <a:r>
              <a:rPr lang="en-US" dirty="0" smtClean="0"/>
              <a:t>Allow sufficient time for ETSI </a:t>
            </a:r>
            <a:r>
              <a:rPr lang="en-US" dirty="0" err="1" smtClean="0"/>
              <a:t>editHelp</a:t>
            </a:r>
            <a:r>
              <a:rPr lang="en-US" dirty="0" smtClean="0"/>
              <a:t> check</a:t>
            </a:r>
            <a:endParaRPr lang="en-US" dirty="0"/>
          </a:p>
          <a:p>
            <a:r>
              <a:rPr lang="en-US" dirty="0" smtClean="0"/>
              <a:t>TP </a:t>
            </a:r>
            <a:r>
              <a:rPr lang="en-US" dirty="0"/>
              <a:t>to agree on initial Release 4 </a:t>
            </a:r>
            <a:r>
              <a:rPr lang="en-US" dirty="0" smtClean="0"/>
              <a:t>timing </a:t>
            </a:r>
          </a:p>
          <a:p>
            <a:pPr lvl="1"/>
            <a:r>
              <a:rPr lang="en-US" dirty="0" smtClean="0"/>
              <a:t>see next slide as a starting point for discussion </a:t>
            </a:r>
          </a:p>
          <a:p>
            <a:r>
              <a:rPr lang="en-US" dirty="0" smtClean="0"/>
              <a:t>TP to agree on number and dates of meetings in 2019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61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ichtungspfeil 53"/>
          <p:cNvSpPr/>
          <p:nvPr/>
        </p:nvSpPr>
        <p:spPr>
          <a:xfrm>
            <a:off x="217171" y="4648605"/>
            <a:ext cx="10768430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Timeline Release 3 and Release 4</a:t>
            </a:r>
            <a:endParaRPr lang="en-US" dirty="0"/>
          </a:p>
        </p:txBody>
      </p:sp>
      <p:sp>
        <p:nvSpPr>
          <p:cNvPr id="13" name="AutoShape 4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579109" y="2798828"/>
            <a:ext cx="140400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4" name="AutoShape 5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3928192" y="2798828"/>
            <a:ext cx="140400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5" name="AutoShape 6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5277275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6" name="AutoShape 7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6626358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7" name="AutoShape 8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7975441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8" name="AutoShape 9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9324524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9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0673605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20" name="AutoShape 4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230026" y="2798828"/>
            <a:ext cx="140400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gray">
          <a:xfrm flipH="1" flipV="1">
            <a:off x="10673605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gray">
          <a:xfrm flipH="1" flipV="1">
            <a:off x="8367173" y="1959054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6" name="Line 21"/>
          <p:cNvSpPr>
            <a:spLocks noChangeShapeType="1"/>
          </p:cNvSpPr>
          <p:nvPr/>
        </p:nvSpPr>
        <p:spPr bwMode="gray">
          <a:xfrm flipH="1" flipV="1">
            <a:off x="5065406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gray">
          <a:xfrm flipH="1" flipV="1">
            <a:off x="2144214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8" name="Line 21"/>
          <p:cNvSpPr>
            <a:spLocks noChangeShapeType="1"/>
          </p:cNvSpPr>
          <p:nvPr/>
        </p:nvSpPr>
        <p:spPr bwMode="gray">
          <a:xfrm flipH="1" flipV="1">
            <a:off x="1276100" y="1965219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9" name="Line 21"/>
          <p:cNvSpPr>
            <a:spLocks noChangeShapeType="1"/>
          </p:cNvSpPr>
          <p:nvPr/>
        </p:nvSpPr>
        <p:spPr bwMode="gray">
          <a:xfrm flipH="1" flipV="1">
            <a:off x="2931718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0" name="Line 21"/>
          <p:cNvSpPr>
            <a:spLocks noChangeShapeType="1"/>
          </p:cNvSpPr>
          <p:nvPr/>
        </p:nvSpPr>
        <p:spPr bwMode="gray">
          <a:xfrm flipH="1" flipV="1">
            <a:off x="4118108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1" name="Textfeld 30"/>
          <p:cNvSpPr txBox="1"/>
          <p:nvPr/>
        </p:nvSpPr>
        <p:spPr>
          <a:xfrm>
            <a:off x="893623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TP#35</a:t>
            </a:r>
            <a:endParaRPr lang="en-US" dirty="0"/>
          </a:p>
        </p:txBody>
      </p:sp>
      <p:sp>
        <p:nvSpPr>
          <p:cNvPr id="32" name="Textfeld 31"/>
          <p:cNvSpPr txBox="1"/>
          <p:nvPr/>
        </p:nvSpPr>
        <p:spPr>
          <a:xfrm>
            <a:off x="1761737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TP#36</a:t>
            </a:r>
            <a:endParaRPr lang="en-US" dirty="0"/>
          </a:p>
        </p:txBody>
      </p:sp>
      <p:sp>
        <p:nvSpPr>
          <p:cNvPr id="33" name="Textfeld 32"/>
          <p:cNvSpPr txBox="1"/>
          <p:nvPr/>
        </p:nvSpPr>
        <p:spPr>
          <a:xfrm>
            <a:off x="2578517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TP#37</a:t>
            </a:r>
            <a:endParaRPr lang="en-US" dirty="0"/>
          </a:p>
        </p:txBody>
      </p:sp>
      <p:sp>
        <p:nvSpPr>
          <p:cNvPr id="34" name="Textfeld 33"/>
          <p:cNvSpPr txBox="1"/>
          <p:nvPr/>
        </p:nvSpPr>
        <p:spPr>
          <a:xfrm>
            <a:off x="3685118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35" name="Line 21"/>
          <p:cNvSpPr>
            <a:spLocks noChangeShapeType="1"/>
          </p:cNvSpPr>
          <p:nvPr/>
        </p:nvSpPr>
        <p:spPr bwMode="gray">
          <a:xfrm flipH="1" flipV="1">
            <a:off x="6637485" y="1959054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6" name="Line 21"/>
          <p:cNvSpPr>
            <a:spLocks noChangeShapeType="1"/>
          </p:cNvSpPr>
          <p:nvPr/>
        </p:nvSpPr>
        <p:spPr bwMode="gray">
          <a:xfrm flipH="1" flipV="1">
            <a:off x="9266342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7" name="Line 21"/>
          <p:cNvSpPr>
            <a:spLocks noChangeShapeType="1"/>
          </p:cNvSpPr>
          <p:nvPr/>
        </p:nvSpPr>
        <p:spPr bwMode="gray">
          <a:xfrm flipH="1" flipV="1">
            <a:off x="5713236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8" name="Line 21"/>
          <p:cNvSpPr>
            <a:spLocks noChangeShapeType="1"/>
          </p:cNvSpPr>
          <p:nvPr/>
        </p:nvSpPr>
        <p:spPr bwMode="gray">
          <a:xfrm flipH="1" flipV="1">
            <a:off x="7537940" y="1975204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9" name="Textfeld 38"/>
          <p:cNvSpPr txBox="1"/>
          <p:nvPr/>
        </p:nvSpPr>
        <p:spPr>
          <a:xfrm>
            <a:off x="7120499" y="1766673"/>
            <a:ext cx="54053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chemeClr val="accent1"/>
                </a:solidFill>
              </a:rPr>
              <a:t>?</a:t>
            </a:r>
            <a:endParaRPr lang="en-US" sz="6000" dirty="0">
              <a:solidFill>
                <a:schemeClr val="accent1"/>
              </a:solidFill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4634234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41" name="Textfeld 40"/>
          <p:cNvSpPr txBox="1"/>
          <p:nvPr/>
        </p:nvSpPr>
        <p:spPr>
          <a:xfrm>
            <a:off x="5368536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42" name="Textfeld 41"/>
          <p:cNvSpPr txBox="1"/>
          <p:nvPr/>
        </p:nvSpPr>
        <p:spPr>
          <a:xfrm>
            <a:off x="6241071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43" name="Textfeld 42"/>
          <p:cNvSpPr txBox="1"/>
          <p:nvPr/>
        </p:nvSpPr>
        <p:spPr>
          <a:xfrm>
            <a:off x="7169253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44" name="Textfeld 43"/>
          <p:cNvSpPr txBox="1"/>
          <p:nvPr/>
        </p:nvSpPr>
        <p:spPr>
          <a:xfrm>
            <a:off x="8005140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45" name="Textfeld 44"/>
          <p:cNvSpPr txBox="1"/>
          <p:nvPr/>
        </p:nvSpPr>
        <p:spPr>
          <a:xfrm>
            <a:off x="8927702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46" name="Textfeld 45"/>
          <p:cNvSpPr txBox="1"/>
          <p:nvPr/>
        </p:nvSpPr>
        <p:spPr>
          <a:xfrm>
            <a:off x="10220647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48" name="Line 21"/>
          <p:cNvSpPr>
            <a:spLocks noChangeShapeType="1"/>
          </p:cNvSpPr>
          <p:nvPr/>
        </p:nvSpPr>
        <p:spPr bwMode="gray">
          <a:xfrm flipH="1" flipV="1">
            <a:off x="3603342" y="3278085"/>
            <a:ext cx="625751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49" name="Line 21"/>
          <p:cNvSpPr>
            <a:spLocks noChangeShapeType="1"/>
          </p:cNvSpPr>
          <p:nvPr/>
        </p:nvSpPr>
        <p:spPr bwMode="gray">
          <a:xfrm flipH="1" flipV="1">
            <a:off x="6384860" y="3278086"/>
            <a:ext cx="621164" cy="703092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0" name="Line 21"/>
          <p:cNvSpPr>
            <a:spLocks noChangeShapeType="1"/>
          </p:cNvSpPr>
          <p:nvPr/>
        </p:nvSpPr>
        <p:spPr bwMode="gray">
          <a:xfrm flipH="1" flipV="1">
            <a:off x="10593888" y="3285068"/>
            <a:ext cx="631160" cy="682578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1" name="Textfeld 50"/>
          <p:cNvSpPr txBox="1"/>
          <p:nvPr/>
        </p:nvSpPr>
        <p:spPr>
          <a:xfrm>
            <a:off x="3526750" y="4648605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6293721" y="4648605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8944546" y="4638619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6" name="Grafik 5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5600" y="4416900"/>
            <a:ext cx="812770" cy="812770"/>
          </a:xfrm>
          <a:prstGeom prst="rect">
            <a:avLst/>
          </a:prstGeom>
        </p:spPr>
      </p:pic>
      <p:sp>
        <p:nvSpPr>
          <p:cNvPr id="59" name="Textfeld 58"/>
          <p:cNvSpPr txBox="1"/>
          <p:nvPr/>
        </p:nvSpPr>
        <p:spPr>
          <a:xfrm>
            <a:off x="266532" y="4648605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0" name="Textfeld 59"/>
          <p:cNvSpPr txBox="1"/>
          <p:nvPr/>
        </p:nvSpPr>
        <p:spPr>
          <a:xfrm>
            <a:off x="741764" y="5044598"/>
            <a:ext cx="85245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Tentative timeline for release 4 </a:t>
            </a:r>
            <a:r>
              <a:rPr lang="en-US" dirty="0" smtClean="0"/>
              <a:t>- </a:t>
            </a:r>
            <a:r>
              <a:rPr lang="en-US" dirty="0"/>
              <a:t>Freeze Dates are provisional and a first suggestion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Assumes 6 meetings per year 2019 – dates not fixed</a:t>
            </a:r>
          </a:p>
          <a:p>
            <a:endParaRPr lang="en-US" dirty="0"/>
          </a:p>
        </p:txBody>
      </p:sp>
      <p:sp>
        <p:nvSpPr>
          <p:cNvPr id="55" name="Line 21"/>
          <p:cNvSpPr>
            <a:spLocks noChangeShapeType="1"/>
          </p:cNvSpPr>
          <p:nvPr/>
        </p:nvSpPr>
        <p:spPr bwMode="gray">
          <a:xfrm flipH="1" flipV="1">
            <a:off x="9095891" y="3285068"/>
            <a:ext cx="621164" cy="703092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7" name="AutoShape 4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217170" y="2798828"/>
            <a:ext cx="106831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58" name="Line 21"/>
          <p:cNvSpPr>
            <a:spLocks noChangeShapeType="1"/>
          </p:cNvSpPr>
          <p:nvPr/>
        </p:nvSpPr>
        <p:spPr bwMode="gray">
          <a:xfrm flipH="1" flipV="1">
            <a:off x="339034" y="1965219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61" name="Textfeld 60"/>
          <p:cNvSpPr txBox="1"/>
          <p:nvPr/>
        </p:nvSpPr>
        <p:spPr>
          <a:xfrm>
            <a:off x="59427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TP#34</a:t>
            </a:r>
            <a:endParaRPr lang="en-US" dirty="0"/>
          </a:p>
        </p:txBody>
      </p:sp>
      <p:sp>
        <p:nvSpPr>
          <p:cNvPr id="3" name="Gleichschenkliges Dreieck 2"/>
          <p:cNvSpPr/>
          <p:nvPr/>
        </p:nvSpPr>
        <p:spPr>
          <a:xfrm rot="10800000">
            <a:off x="194260" y="1248943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feld 3"/>
          <p:cNvSpPr txBox="1"/>
          <p:nvPr/>
        </p:nvSpPr>
        <p:spPr>
          <a:xfrm>
            <a:off x="1770466" y="1784069"/>
            <a:ext cx="6751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WG only</a:t>
            </a:r>
            <a:endParaRPr lang="en-US" sz="1100" dirty="0"/>
          </a:p>
        </p:txBody>
      </p:sp>
      <p:sp>
        <p:nvSpPr>
          <p:cNvPr id="62" name="Richtungspfeil 61"/>
          <p:cNvSpPr/>
          <p:nvPr/>
        </p:nvSpPr>
        <p:spPr>
          <a:xfrm>
            <a:off x="218434" y="4060967"/>
            <a:ext cx="4231637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feld 64"/>
          <p:cNvSpPr txBox="1"/>
          <p:nvPr/>
        </p:nvSpPr>
        <p:spPr>
          <a:xfrm>
            <a:off x="1825364" y="4050981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6" name="Grafik 6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654" y="3829262"/>
            <a:ext cx="812770" cy="812770"/>
          </a:xfrm>
          <a:prstGeom prst="rect">
            <a:avLst/>
          </a:prstGeom>
        </p:spPr>
      </p:pic>
      <p:sp>
        <p:nvSpPr>
          <p:cNvPr id="67" name="Textfeld 66"/>
          <p:cNvSpPr txBox="1"/>
          <p:nvPr/>
        </p:nvSpPr>
        <p:spPr>
          <a:xfrm>
            <a:off x="267796" y="4060967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</a:t>
            </a:r>
            <a:r>
              <a:rPr lang="en-US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8" name="Line 21"/>
          <p:cNvSpPr>
            <a:spLocks noChangeShapeType="1"/>
          </p:cNvSpPr>
          <p:nvPr/>
        </p:nvSpPr>
        <p:spPr bwMode="gray">
          <a:xfrm flipH="1" flipV="1">
            <a:off x="1964480" y="3264553"/>
            <a:ext cx="625751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" name="Raute 4"/>
          <p:cNvSpPr/>
          <p:nvPr/>
        </p:nvSpPr>
        <p:spPr>
          <a:xfrm>
            <a:off x="4148919" y="4493815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aute 68"/>
          <p:cNvSpPr/>
          <p:nvPr/>
        </p:nvSpPr>
        <p:spPr>
          <a:xfrm>
            <a:off x="6929263" y="4493746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aute 69"/>
          <p:cNvSpPr/>
          <p:nvPr/>
        </p:nvSpPr>
        <p:spPr>
          <a:xfrm>
            <a:off x="9617668" y="4482595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aute 70"/>
          <p:cNvSpPr/>
          <p:nvPr/>
        </p:nvSpPr>
        <p:spPr>
          <a:xfrm>
            <a:off x="2507840" y="3885808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Gerader Verbinder 71"/>
          <p:cNvCxnSpPr>
            <a:endCxn id="5" idx="0"/>
          </p:cNvCxnSpPr>
          <p:nvPr/>
        </p:nvCxnSpPr>
        <p:spPr>
          <a:xfrm>
            <a:off x="4229093" y="3987751"/>
            <a:ext cx="0" cy="50606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r Verbinder 72"/>
          <p:cNvCxnSpPr/>
          <p:nvPr/>
        </p:nvCxnSpPr>
        <p:spPr>
          <a:xfrm>
            <a:off x="6997654" y="3981178"/>
            <a:ext cx="0" cy="50606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r Verbinder 73"/>
          <p:cNvCxnSpPr/>
          <p:nvPr/>
        </p:nvCxnSpPr>
        <p:spPr>
          <a:xfrm>
            <a:off x="9692655" y="3987751"/>
            <a:ext cx="0" cy="50606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4643523" y="3561384"/>
            <a:ext cx="1249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</a:t>
            </a:r>
            <a:endParaRPr lang="en-US" dirty="0"/>
          </a:p>
        </p:txBody>
      </p:sp>
      <p:sp>
        <p:nvSpPr>
          <p:cNvPr id="75" name="Textfeld 74"/>
          <p:cNvSpPr txBox="1"/>
          <p:nvPr/>
        </p:nvSpPr>
        <p:spPr>
          <a:xfrm>
            <a:off x="10767327" y="4181301"/>
            <a:ext cx="1249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</a:t>
            </a:r>
            <a:endParaRPr lang="en-US" dirty="0"/>
          </a:p>
        </p:txBody>
      </p:sp>
      <p:sp>
        <p:nvSpPr>
          <p:cNvPr id="64" name="Line 21"/>
          <p:cNvSpPr>
            <a:spLocks noChangeShapeType="1"/>
          </p:cNvSpPr>
          <p:nvPr/>
        </p:nvSpPr>
        <p:spPr bwMode="gray">
          <a:xfrm flipH="1" flipV="1">
            <a:off x="3624911" y="2159036"/>
            <a:ext cx="536627" cy="576275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76" name="Textfeld 75"/>
          <p:cNvSpPr txBox="1"/>
          <p:nvPr/>
        </p:nvSpPr>
        <p:spPr>
          <a:xfrm>
            <a:off x="3147923" y="1853290"/>
            <a:ext cx="774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TP#37.1</a:t>
            </a:r>
            <a:endParaRPr lang="en-US" sz="1400" dirty="0"/>
          </a:p>
        </p:txBody>
      </p:sp>
      <p:sp>
        <p:nvSpPr>
          <p:cNvPr id="77" name="Line 21"/>
          <p:cNvSpPr>
            <a:spLocks noChangeShapeType="1"/>
          </p:cNvSpPr>
          <p:nvPr/>
        </p:nvSpPr>
        <p:spPr bwMode="gray">
          <a:xfrm flipH="1" flipV="1">
            <a:off x="4161536" y="3271349"/>
            <a:ext cx="462090" cy="502279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78" name="Raute 77"/>
          <p:cNvSpPr/>
          <p:nvPr/>
        </p:nvSpPr>
        <p:spPr>
          <a:xfrm>
            <a:off x="4544797" y="3653121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Line 21"/>
          <p:cNvSpPr>
            <a:spLocks noChangeShapeType="1"/>
          </p:cNvSpPr>
          <p:nvPr/>
        </p:nvSpPr>
        <p:spPr bwMode="gray">
          <a:xfrm flipH="1" flipV="1">
            <a:off x="9991799" y="2185435"/>
            <a:ext cx="536627" cy="576275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0" name="Textfeld 79"/>
          <p:cNvSpPr txBox="1"/>
          <p:nvPr/>
        </p:nvSpPr>
        <p:spPr>
          <a:xfrm>
            <a:off x="9514811" y="1879689"/>
            <a:ext cx="774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TP#44.1</a:t>
            </a:r>
            <a:endParaRPr lang="en-US" sz="1400" dirty="0"/>
          </a:p>
        </p:txBody>
      </p:sp>
      <p:sp>
        <p:nvSpPr>
          <p:cNvPr id="81" name="Raute 80"/>
          <p:cNvSpPr/>
          <p:nvPr/>
        </p:nvSpPr>
        <p:spPr>
          <a:xfrm>
            <a:off x="11184882" y="4039886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1010658" y="3271349"/>
            <a:ext cx="625751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sys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Raute 82"/>
          <p:cNvSpPr/>
          <p:nvPr/>
        </p:nvSpPr>
        <p:spPr>
          <a:xfrm>
            <a:off x="1554018" y="3892604"/>
            <a:ext cx="160347" cy="200537"/>
          </a:xfrm>
          <a:prstGeom prst="diamond">
            <a:avLst/>
          </a:prstGeom>
          <a:solidFill>
            <a:schemeClr val="bg1">
              <a:lumMod val="50000"/>
              <a:alpha val="31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Gerade Verbindung mit Pfeil 6"/>
          <p:cNvCxnSpPr/>
          <p:nvPr/>
        </p:nvCxnSpPr>
        <p:spPr>
          <a:xfrm>
            <a:off x="1907159" y="3970848"/>
            <a:ext cx="324529" cy="67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Release 3 planning</a:t>
            </a:r>
          </a:p>
          <a:p>
            <a:pPr lvl="1"/>
            <a:r>
              <a:rPr lang="en-US" dirty="0"/>
              <a:t>stage 3  freeze </a:t>
            </a:r>
            <a:r>
              <a:rPr lang="en-US" dirty="0" smtClean="0"/>
              <a:t>at TP35</a:t>
            </a:r>
          </a:p>
          <a:p>
            <a:pPr lvl="1"/>
            <a:r>
              <a:rPr lang="en-US" dirty="0" smtClean="0"/>
              <a:t>Ratification after TP37 – dedicated CC  TP37.1</a:t>
            </a:r>
          </a:p>
          <a:p>
            <a:pPr lvl="2"/>
            <a:r>
              <a:rPr lang="en-US" dirty="0" smtClean="0"/>
              <a:t>Allows sufficient time for </a:t>
            </a:r>
            <a:r>
              <a:rPr lang="en-US" dirty="0" err="1" smtClean="0"/>
              <a:t>editHelp</a:t>
            </a:r>
            <a:r>
              <a:rPr lang="en-US" dirty="0" smtClean="0"/>
              <a:t> review</a:t>
            </a:r>
            <a:endParaRPr lang="en-US" dirty="0"/>
          </a:p>
          <a:p>
            <a:r>
              <a:rPr lang="en-US" dirty="0"/>
              <a:t>Release 4 planning</a:t>
            </a:r>
          </a:p>
          <a:p>
            <a:pPr lvl="1"/>
            <a:r>
              <a:rPr lang="en-US" dirty="0" smtClean="0"/>
              <a:t>Further discuss and define scope and timing of </a:t>
            </a:r>
            <a:r>
              <a:rPr lang="en-US" dirty="0"/>
              <a:t>R4</a:t>
            </a:r>
          </a:p>
          <a:p>
            <a:pPr lvl="1"/>
            <a:r>
              <a:rPr lang="en-US" dirty="0" smtClean="0"/>
              <a:t>first </a:t>
            </a:r>
            <a:r>
              <a:rPr lang="en-US" dirty="0"/>
              <a:t>high-level timing of </a:t>
            </a:r>
            <a:r>
              <a:rPr lang="en-US" dirty="0" smtClean="0"/>
              <a:t>R4 </a:t>
            </a:r>
            <a:endParaRPr lang="en-US" dirty="0"/>
          </a:p>
          <a:p>
            <a:pPr lvl="2"/>
            <a:r>
              <a:rPr lang="en-US" dirty="0" smtClean="0"/>
              <a:t>Provisional milestones </a:t>
            </a:r>
            <a:r>
              <a:rPr lang="en-US" dirty="0"/>
              <a:t>for stage 1, stage 2, stage 3 and </a:t>
            </a:r>
            <a:r>
              <a:rPr lang="en-US" dirty="0" smtClean="0"/>
              <a:t>ratification suggested (see slide 6)</a:t>
            </a:r>
            <a:endParaRPr lang="en-US" dirty="0"/>
          </a:p>
          <a:p>
            <a:r>
              <a:rPr lang="en-US" dirty="0"/>
              <a:t>Update Work Program post TP#34</a:t>
            </a:r>
          </a:p>
          <a:p>
            <a:pPr lvl="1"/>
            <a:r>
              <a:rPr lang="en-US" dirty="0"/>
              <a:t>document ADM-0001 oneM2M Work Program-V34.0.0</a:t>
            </a:r>
          </a:p>
          <a:p>
            <a:pPr lvl="1"/>
            <a:r>
              <a:rPr lang="en-US" dirty="0"/>
              <a:t>WPM member portal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3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WPM 34.1	</a:t>
            </a:r>
            <a:r>
              <a:rPr lang="en-US" dirty="0" smtClean="0"/>
              <a:t>	Conference </a:t>
            </a:r>
            <a:r>
              <a:rPr lang="en-US" dirty="0"/>
              <a:t>Call 		</a:t>
            </a:r>
          </a:p>
          <a:p>
            <a:pPr lvl="1"/>
            <a:r>
              <a:rPr lang="en-US" dirty="0"/>
              <a:t>Wed, May 9th 	12:00-13:30 UTC </a:t>
            </a:r>
          </a:p>
          <a:p>
            <a:r>
              <a:rPr lang="en-US" dirty="0"/>
              <a:t>WPM 35		Face to Face Meeting 	</a:t>
            </a:r>
          </a:p>
          <a:p>
            <a:pPr lvl="1"/>
            <a:r>
              <a:rPr lang="en-US" dirty="0" smtClean="0"/>
              <a:t>Tue, </a:t>
            </a:r>
            <a:r>
              <a:rPr lang="en-US" dirty="0"/>
              <a:t>May </a:t>
            </a:r>
            <a:r>
              <a:rPr lang="en-US" dirty="0" smtClean="0"/>
              <a:t>22nd </a:t>
            </a:r>
            <a:r>
              <a:rPr lang="en-US" dirty="0"/>
              <a:t>	12:30-13:30 (local time) </a:t>
            </a:r>
            <a:r>
              <a:rPr lang="en-US" dirty="0" err="1"/>
              <a:t>t.b.c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9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792</Words>
  <Application>Microsoft Office PowerPoint</Application>
  <PresentationFormat>Breitbild</PresentationFormat>
  <Paragraphs>157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6" baseType="lpstr">
      <vt:lpstr>Arial</vt:lpstr>
      <vt:lpstr>Book</vt:lpstr>
      <vt:lpstr>Calibri</vt:lpstr>
      <vt:lpstr>Myriad Pro</vt:lpstr>
      <vt:lpstr>Myriad Pro Light</vt:lpstr>
      <vt:lpstr>Tele-GroteskFet</vt:lpstr>
      <vt:lpstr>Times New Roman</vt:lpstr>
      <vt:lpstr>Office Theme</vt:lpstr>
      <vt:lpstr>WPM status report TP#34</vt:lpstr>
      <vt:lpstr>TP 34 - WI Snapshot*</vt:lpstr>
      <vt:lpstr>44 active WIs*</vt:lpstr>
      <vt:lpstr>Activities since TP#33</vt:lpstr>
      <vt:lpstr>Items for TP Decision</vt:lpstr>
      <vt:lpstr>Timeline Release 3 and Release 4</vt:lpstr>
      <vt:lpstr>Next Steps</vt:lpstr>
      <vt:lpstr>Next Meetings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Roland Hechwartner</cp:lastModifiedBy>
  <cp:revision>50</cp:revision>
  <dcterms:created xsi:type="dcterms:W3CDTF">2017-09-21T15:46:31Z</dcterms:created>
  <dcterms:modified xsi:type="dcterms:W3CDTF">2018-03-23T09:23:04Z</dcterms:modified>
</cp:coreProperties>
</file>