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Status of Active Work Items</a:t>
            </a:r>
            <a:br>
              <a:rPr lang="en-US" dirty="0"/>
            </a:br>
            <a:r>
              <a:rPr lang="en-US" dirty="0"/>
              <a:t>Summary &amp; Level of Completeness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766610" cy="1655762"/>
          </a:xfrm>
        </p:spPr>
        <p:txBody>
          <a:bodyPr/>
          <a:lstStyle/>
          <a:p>
            <a:r>
              <a:rPr lang="en-US" dirty="0"/>
              <a:t>WPM convenor, Roland Hechwartner, roland.hechwartner@t-mobile.at</a:t>
            </a:r>
          </a:p>
          <a:p>
            <a:r>
              <a:rPr lang="en-US" dirty="0" smtClean="0"/>
              <a:t>2018-03-16</a:t>
            </a:r>
            <a:endParaRPr lang="en-US" dirty="0"/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659780" y="5525150"/>
            <a:ext cx="563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mtClean="0"/>
              <a:t>TP-2018-0095R01-Work_Item_Status</a:t>
            </a:r>
            <a:r>
              <a:rPr lang="en-US" altLang="de-DE" dirty="0"/>
              <a:t>_%comp_TP34</a:t>
            </a: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WIs %completion &amp; Work Tracks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1, “Market Adoption Track”</a:t>
            </a: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Essential Corrections &amp; Small Technical Enhancements </a:t>
            </a:r>
            <a:r>
              <a:rPr lang="en-US" altLang="de-DE" sz="1800" dirty="0">
                <a:solidFill>
                  <a:srgbClr val="C00000"/>
                </a:solidFill>
              </a:rPr>
              <a:t>[1a]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development and/or enhancements of guidelines and/or TSs and best practices documents for easier implementation and take-up of oneM2M technology </a:t>
            </a:r>
            <a:r>
              <a:rPr lang="en-US" altLang="de-DE" sz="1800" dirty="0">
                <a:solidFill>
                  <a:srgbClr val="C00000"/>
                </a:solidFill>
              </a:rPr>
              <a:t>[1b]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testing  </a:t>
            </a:r>
            <a:r>
              <a:rPr lang="en-US" altLang="de-DE" sz="1800" dirty="0">
                <a:solidFill>
                  <a:srgbClr val="C00000"/>
                </a:solidFill>
              </a:rPr>
              <a:t>[1c]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completion of well-progressed Release-2 Work Items </a:t>
            </a:r>
            <a:r>
              <a:rPr lang="en-US" altLang="de-DE" sz="1800" dirty="0">
                <a:solidFill>
                  <a:srgbClr val="C00000"/>
                </a:solidFill>
              </a:rPr>
              <a:t>[1d]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2, “Industrial IoT and smart cities”</a:t>
            </a: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reach out to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 &amp; smart city experts &amp; descriptions of deployments in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/smart cities based on oneM2M	</a:t>
            </a:r>
            <a:r>
              <a:rPr lang="en-US" altLang="de-DE" sz="1800" dirty="0">
                <a:solidFill>
                  <a:srgbClr val="C00000"/>
                </a:solidFill>
              </a:rPr>
              <a:t>[2a]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improvement and addition of requirements for the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 and smart Cities	</a:t>
            </a:r>
            <a:r>
              <a:rPr lang="en-US" altLang="de-DE" sz="1800" dirty="0">
                <a:solidFill>
                  <a:srgbClr val="C00000"/>
                </a:solidFill>
              </a:rPr>
              <a:t> [2b]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studies on new features (targeting TRs for now)	</a:t>
            </a:r>
            <a:r>
              <a:rPr lang="en-US" altLang="de-DE" sz="1800" dirty="0">
                <a:solidFill>
                  <a:srgbClr val="C00000"/>
                </a:solidFill>
              </a:rPr>
              <a:t> [2c]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3, “Forward Looking Areas”	</a:t>
            </a:r>
            <a:r>
              <a:rPr lang="en-US" altLang="de-DE" sz="2000" dirty="0">
                <a:solidFill>
                  <a:srgbClr val="C00000"/>
                </a:solidFill>
              </a:rPr>
              <a:t> [3]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30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44 active WIs*</a:t>
            </a:r>
          </a:p>
        </p:txBody>
      </p:sp>
      <p:sp>
        <p:nvSpPr>
          <p:cNvPr id="4" name="Textfeld 6"/>
          <p:cNvSpPr txBox="1">
            <a:spLocks noChangeArrowheads="1"/>
          </p:cNvSpPr>
          <p:nvPr/>
        </p:nvSpPr>
        <p:spPr bwMode="auto">
          <a:xfrm>
            <a:off x="774623" y="1185825"/>
            <a:ext cx="5093537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/>
              <a:t>WI-0079 - Rel-4 Small Technical Enhancements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REQ WG</a:t>
            </a:r>
          </a:p>
          <a:p>
            <a:r>
              <a:rPr lang="en-US" altLang="de-DE" sz="1200" dirty="0"/>
              <a:t>WI-0015 - oneM2M Use Case Continuation </a:t>
            </a:r>
          </a:p>
          <a:p>
            <a:r>
              <a:rPr lang="en-US" altLang="de-DE" sz="1200" dirty="0"/>
              <a:t>WI-0046 – Vehicular domain enablement</a:t>
            </a:r>
          </a:p>
          <a:p>
            <a:r>
              <a:rPr lang="en-US" altLang="de-DE" sz="1200" dirty="0"/>
              <a:t>WI-0073 - App-ID Registry Function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ARC WG</a:t>
            </a:r>
          </a:p>
          <a:p>
            <a:r>
              <a:rPr lang="en-US" altLang="de-DE" sz="1200" dirty="0"/>
              <a:t>WI-0031 – Optimized Group-based Operation</a:t>
            </a:r>
          </a:p>
          <a:p>
            <a:r>
              <a:rPr lang="en-US" altLang="de-DE" sz="1200" dirty="0"/>
              <a:t>WI-0034 – Study of re-usable service layer </a:t>
            </a:r>
            <a:r>
              <a:rPr lang="en-US" altLang="de-DE" sz="1200" dirty="0" err="1"/>
              <a:t>contxt&amp;Trnsct</a:t>
            </a:r>
            <a:r>
              <a:rPr lang="en-US" altLang="de-DE" sz="1200" dirty="0"/>
              <a:t>.</a:t>
            </a:r>
          </a:p>
          <a:p>
            <a:r>
              <a:rPr lang="en-US" altLang="de-DE" sz="1200" dirty="0"/>
              <a:t>WI-0035 – Action Triggering </a:t>
            </a:r>
          </a:p>
          <a:p>
            <a:r>
              <a:rPr lang="en-US" altLang="de-DE" sz="1200" dirty="0"/>
              <a:t>WI-0047 - DDS usage in oneM2M system </a:t>
            </a:r>
          </a:p>
          <a:p>
            <a:r>
              <a:rPr lang="en-US" altLang="de-DE" sz="1200" dirty="0"/>
              <a:t>WI-0048 - </a:t>
            </a:r>
            <a:r>
              <a:rPr lang="en-US" altLang="de-DE" sz="1200" dirty="0" err="1"/>
              <a:t>OSGi</a:t>
            </a:r>
            <a:r>
              <a:rPr lang="en-US" altLang="de-DE" sz="1200" dirty="0"/>
              <a:t> Interworking </a:t>
            </a:r>
          </a:p>
          <a:p>
            <a:r>
              <a:rPr lang="en-US" altLang="de-DE" sz="1200" dirty="0"/>
              <a:t>WI-0056 - Evolution of Proximal IoT Interworking</a:t>
            </a:r>
          </a:p>
          <a:p>
            <a:r>
              <a:rPr lang="en-US" altLang="de-DE" sz="1200" dirty="0"/>
              <a:t>WI-0058 – Interworking with 3GPP networks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WI-0059 - OPC-UA Interworking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WI-0062 - Service Layer Forwarding</a:t>
            </a:r>
          </a:p>
          <a:p>
            <a:r>
              <a:rPr lang="en-US" altLang="de-DE" sz="1200" dirty="0"/>
              <a:t>WI-0064 - Adaptation of oneM2M for Smart City</a:t>
            </a:r>
          </a:p>
          <a:p>
            <a:r>
              <a:rPr lang="en-US" altLang="de-DE" sz="1200" dirty="0"/>
              <a:t>WI-0069 – </a:t>
            </a:r>
            <a:r>
              <a:rPr lang="en-US" altLang="de-DE" sz="1200" dirty="0" err="1"/>
              <a:t>Heterogen</a:t>
            </a:r>
            <a:r>
              <a:rPr lang="en-US" altLang="de-DE" sz="1200" dirty="0"/>
              <a:t>. </a:t>
            </a:r>
            <a:r>
              <a:rPr lang="en-US" altLang="de-DE" sz="1200" dirty="0" err="1"/>
              <a:t>identificat</a:t>
            </a:r>
            <a:r>
              <a:rPr lang="en-US" altLang="de-DE" sz="1200" dirty="0"/>
              <a:t>. service in oneM2M syst.</a:t>
            </a: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/>
              <a:t>WI-0076 - Lightweight oneM2M Services</a:t>
            </a:r>
          </a:p>
          <a:p>
            <a:r>
              <a:rPr lang="en-US" altLang="de-DE" sz="1200" dirty="0"/>
              <a:t>WI-0080 - Edge and Fog Computing</a:t>
            </a:r>
          </a:p>
          <a:p>
            <a:r>
              <a:rPr lang="en-US" altLang="de-DE" sz="1200" dirty="0"/>
              <a:t>WI-0082 - 3GPP V2X Interworking</a:t>
            </a:r>
          </a:p>
          <a:p>
            <a:r>
              <a:rPr lang="en-US" altLang="de-DE" sz="1200" dirty="0"/>
              <a:t>WI-0083 - oneM2M Service Subscribers and Users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PRO WG</a:t>
            </a:r>
          </a:p>
          <a:p>
            <a:r>
              <a:rPr lang="en-US" altLang="de-DE" sz="1200" dirty="0"/>
              <a:t>-</a:t>
            </a:r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5868160" y="1185825"/>
            <a:ext cx="5595294" cy="497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200" b="1" dirty="0"/>
              <a:t>SEC 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WI-0057 - TEF Interface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WI-0061 - Distributed Authorization</a:t>
            </a:r>
          </a:p>
          <a:p>
            <a:r>
              <a:rPr lang="en-US" altLang="de-DE" sz="1200" dirty="0"/>
              <a:t>WI-0065 - Trust Management in oneM2M</a:t>
            </a:r>
          </a:p>
          <a:p>
            <a:r>
              <a:rPr lang="en-US" altLang="de-DE" sz="1200" dirty="0"/>
              <a:t>WI-0066 - Decentralized Authentication</a:t>
            </a:r>
          </a:p>
          <a:p>
            <a:r>
              <a:rPr lang="en-US" altLang="de-DE" sz="1200" dirty="0"/>
              <a:t>WI-0068 - </a:t>
            </a:r>
            <a:r>
              <a:rPr lang="en-US" altLang="de-DE" sz="1200" dirty="0" err="1"/>
              <a:t>GlobalPlatform</a:t>
            </a:r>
            <a:r>
              <a:rPr lang="en-US" altLang="de-DE" sz="1200" dirty="0"/>
              <a:t> Interworking</a:t>
            </a:r>
          </a:p>
          <a:p>
            <a:r>
              <a:rPr lang="en-US" altLang="de-DE" sz="1200" dirty="0"/>
              <a:t>WI-0077 - Attribute Based Access Control Policy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MAS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WI-0030 – M2M Appl. &amp; Field Domain Comp. </a:t>
            </a:r>
            <a:r>
              <a:rPr lang="en-US" altLang="de-DE" sz="1200" i="1" dirty="0" err="1">
                <a:solidFill>
                  <a:srgbClr val="00B050"/>
                </a:solidFill>
              </a:rPr>
              <a:t>config</a:t>
            </a:r>
            <a:r>
              <a:rPr lang="en-US" altLang="de-DE" sz="1200" i="1" dirty="0">
                <a:solidFill>
                  <a:srgbClr val="00B050"/>
                </a:solidFill>
              </a:rPr>
              <a:t>.</a:t>
            </a:r>
            <a:r>
              <a:rPr lang="en-US" altLang="de-DE" sz="1200" dirty="0">
                <a:solidFill>
                  <a:srgbClr val="00B050"/>
                </a:solidFill>
              </a:rPr>
              <a:t>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WI-0052 - LWM2M DM &amp; Interworking Enhancements</a:t>
            </a:r>
          </a:p>
          <a:p>
            <a:r>
              <a:rPr lang="en-US" altLang="de-DE" sz="1200" dirty="0"/>
              <a:t>WI-0053 - </a:t>
            </a:r>
            <a:r>
              <a:rPr lang="en-US" altLang="de-DE" sz="1200" dirty="0" smtClean="0"/>
              <a:t>Enhancements </a:t>
            </a:r>
            <a:r>
              <a:rPr lang="en-US" altLang="de-DE" sz="1200" dirty="0"/>
              <a:t>on Semantic </a:t>
            </a:r>
            <a:r>
              <a:rPr lang="en-US" altLang="de-DE" sz="1200" dirty="0" smtClean="0"/>
              <a:t>Support </a:t>
            </a:r>
            <a:r>
              <a:rPr lang="en-US" altLang="de-DE" sz="1200" i="1" dirty="0" smtClean="0"/>
              <a:t>(R3 =&gt; R4)</a:t>
            </a:r>
            <a:endParaRPr lang="en-US" altLang="de-DE" sz="1200" i="1" dirty="0"/>
          </a:p>
          <a:p>
            <a:r>
              <a:rPr lang="en-US" altLang="de-DE" sz="1200" dirty="0"/>
              <a:t>WI-0063 – R3 </a:t>
            </a:r>
            <a:r>
              <a:rPr lang="en-US" altLang="de-DE" sz="1200" dirty="0" err="1"/>
              <a:t>Enh</a:t>
            </a:r>
            <a:r>
              <a:rPr lang="en-US" altLang="de-DE" sz="1200" dirty="0"/>
              <a:t>. on Base Ontology &amp; Generic IWK</a:t>
            </a:r>
          </a:p>
          <a:p>
            <a:r>
              <a:rPr lang="en-US" altLang="de-DE" sz="1200" dirty="0"/>
              <a:t>WI-0070 - Disaster Alert Service Enabler</a:t>
            </a:r>
          </a:p>
          <a:p>
            <a:r>
              <a:rPr lang="en-US" altLang="de-DE" sz="1200" dirty="0"/>
              <a:t>WI-0071 - oneM2M and W3C Web of Things </a:t>
            </a:r>
            <a:r>
              <a:rPr lang="en-US" altLang="de-DE" sz="1200" dirty="0" err="1"/>
              <a:t>Iwk</a:t>
            </a:r>
            <a:endParaRPr lang="en-US" altLang="de-DE" sz="1200" dirty="0"/>
          </a:p>
          <a:p>
            <a:r>
              <a:rPr lang="en-US" altLang="de-DE" sz="1200" dirty="0"/>
              <a:t>WI-0075 – Ind. Dom. Inf. Model </a:t>
            </a:r>
            <a:r>
              <a:rPr lang="en-US" altLang="de-DE" sz="1200" dirty="0" err="1"/>
              <a:t>Mapg</a:t>
            </a:r>
            <a:r>
              <a:rPr lang="en-US" altLang="de-DE" sz="1200" dirty="0"/>
              <a:t>. &amp; Sem. Spt.</a:t>
            </a:r>
          </a:p>
          <a:p>
            <a:r>
              <a:rPr lang="en-US" altLang="de-DE" sz="1200" dirty="0"/>
              <a:t>WI-0081 - Smart Device Template 4.0</a:t>
            </a:r>
          </a:p>
          <a:p>
            <a:endParaRPr lang="en-US" altLang="de-DE" sz="1200" dirty="0"/>
          </a:p>
          <a:p>
            <a:r>
              <a:rPr lang="en-US" altLang="de-DE" sz="1200" b="1" dirty="0"/>
              <a:t>TST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WI-0032 - Conformance Test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WI-0051 -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WI-0055 - Product Profiles &amp; Feature Catalog </a:t>
            </a:r>
          </a:p>
          <a:p>
            <a:r>
              <a:rPr lang="en-US" altLang="de-DE" sz="1200" dirty="0"/>
              <a:t>WI-0060 -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501053" y="6186450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/>
              <a:t>* status in ADM-0001-Work Program Management v34.0.0.  </a:t>
            </a: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Work Items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WI-0049 – Maintenance of oneM2M Release 1 and 2 [WT 1a]</a:t>
            </a:r>
          </a:p>
          <a:p>
            <a:r>
              <a:rPr lang="en-US" sz="2000" dirty="0"/>
              <a:t>WI-0050 – Small Technical Enhancements of oneM2M Release 3 [WT 1a]</a:t>
            </a:r>
          </a:p>
          <a:p>
            <a:r>
              <a:rPr lang="en-US" sz="2000" dirty="0"/>
              <a:t>WI-0079 - Rel-4 Small Technical Enhancements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439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 WG – WI Overview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% complete following </a:t>
            </a:r>
            <a:r>
              <a:rPr lang="en-US" sz="2000" dirty="0" smtClean="0"/>
              <a:t>TP34</a:t>
            </a:r>
            <a:r>
              <a:rPr lang="en-US" sz="2000" dirty="0"/>
              <a:t>	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		WI-0015 – Use Cases Collection</a:t>
            </a:r>
          </a:p>
          <a:p>
            <a:pPr marL="0" indent="0">
              <a:buNone/>
            </a:pPr>
            <a:r>
              <a:rPr lang="en-US" sz="2000" dirty="0"/>
              <a:t>65%	</a:t>
            </a:r>
            <a:r>
              <a:rPr lang="en-US" sz="2000" dirty="0" smtClean="0"/>
              <a:t>	WI-0046 </a:t>
            </a:r>
            <a:r>
              <a:rPr lang="en-US" sz="2000" dirty="0"/>
              <a:t>– Vehicular domain enablement 	[2c]</a:t>
            </a:r>
          </a:p>
          <a:p>
            <a:pPr marL="0" indent="0">
              <a:buNone/>
            </a:pPr>
            <a:r>
              <a:rPr lang="en-US" sz="2000" dirty="0"/>
              <a:t>100%	</a:t>
            </a:r>
            <a:r>
              <a:rPr lang="en-US" sz="2000" dirty="0" smtClean="0"/>
              <a:t>	WI-0073 </a:t>
            </a:r>
            <a:r>
              <a:rPr lang="en-US" sz="2000" dirty="0"/>
              <a:t>- App-ID Registry Function		[1d]</a:t>
            </a:r>
          </a:p>
        </p:txBody>
      </p:sp>
    </p:spTree>
    <p:extLst>
      <p:ext uri="{BB962C8B-B14F-4D97-AF65-F5344CB8AC3E}">
        <p14:creationId xmlns:p14="http://schemas.microsoft.com/office/powerpoint/2010/main" val="2367958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 WG – WI Overview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271239"/>
            <a:ext cx="10515600" cy="52076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900" dirty="0"/>
              <a:t>% complete following </a:t>
            </a:r>
            <a:r>
              <a:rPr lang="en-US" sz="2900" dirty="0" smtClean="0"/>
              <a:t>TP34</a:t>
            </a:r>
            <a:endParaRPr lang="en-US" sz="2900" dirty="0"/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95% 	WI-0031 – Optimized Group-based Operation	[1d]</a:t>
            </a:r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95%  	WI-0034 – Study of re-usable service layer context &amp; Transaction enablement [1d]</a:t>
            </a:r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95% 	WI-0035 – Action Triggering  [1d]</a:t>
            </a:r>
          </a:p>
          <a:p>
            <a:pPr marL="0" indent="0">
              <a:buNone/>
            </a:pPr>
            <a:r>
              <a:rPr lang="en-US" sz="2900" dirty="0"/>
              <a:t>50%	WI-0047– DDS usage in oneM2M system </a:t>
            </a:r>
            <a:r>
              <a:rPr lang="en-US" sz="2900" dirty="0">
                <a:solidFill>
                  <a:srgbClr val="FF0000"/>
                </a:solidFill>
              </a:rPr>
              <a:t>[2a]</a:t>
            </a:r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95%	WI-0048 - </a:t>
            </a:r>
            <a:r>
              <a:rPr lang="en-US" sz="2900" dirty="0" err="1">
                <a:solidFill>
                  <a:srgbClr val="FF0000"/>
                </a:solidFill>
              </a:rPr>
              <a:t>OSGi</a:t>
            </a:r>
            <a:r>
              <a:rPr lang="en-US" sz="2900" dirty="0">
                <a:solidFill>
                  <a:srgbClr val="FF0000"/>
                </a:solidFill>
              </a:rPr>
              <a:t> Interworking		[1b] </a:t>
            </a:r>
          </a:p>
          <a:p>
            <a:pPr marL="0" indent="0">
              <a:buNone/>
            </a:pPr>
            <a:r>
              <a:rPr lang="en-US" sz="2900" dirty="0"/>
              <a:t>9</a:t>
            </a:r>
            <a:r>
              <a:rPr lang="en-US" sz="2900" dirty="0" smtClean="0"/>
              <a:t>5</a:t>
            </a:r>
            <a:r>
              <a:rPr lang="en-US" sz="2900" dirty="0"/>
              <a:t>%	WI-0056 - Evolution of Proximal IoT Interworking</a:t>
            </a:r>
            <a:r>
              <a:rPr lang="en-US" sz="2900" dirty="0">
                <a:solidFill>
                  <a:srgbClr val="FF0000"/>
                </a:solidFill>
              </a:rPr>
              <a:t>	[1b]</a:t>
            </a:r>
          </a:p>
          <a:p>
            <a:pPr marL="0" indent="0">
              <a:buNone/>
            </a:pPr>
            <a:r>
              <a:rPr lang="en-US" sz="2900" dirty="0"/>
              <a:t>95%	WI-0058 – Interworking with 3GPP Networks</a:t>
            </a:r>
            <a:r>
              <a:rPr lang="en-US" sz="2900" dirty="0">
                <a:solidFill>
                  <a:srgbClr val="FF0000"/>
                </a:solidFill>
              </a:rPr>
              <a:t>	[1d]</a:t>
            </a:r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20%	WI-0064 - Adaptation of oneM2M for Smart City	[2c]</a:t>
            </a:r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90%	WI-0069 - Heterogeneous identification service in oneM2M system [2b]</a:t>
            </a:r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60%	WI-0072 – Modbus interworking [2b]</a:t>
            </a:r>
          </a:p>
          <a:p>
            <a:pPr marL="0" indent="0">
              <a:buNone/>
            </a:pPr>
            <a:r>
              <a:rPr lang="en-US" sz="2900" dirty="0"/>
              <a:t>5%	</a:t>
            </a:r>
            <a:r>
              <a:rPr lang="en-US" sz="2900" dirty="0" smtClean="0"/>
              <a:t>WI-0076 </a:t>
            </a:r>
            <a:r>
              <a:rPr lang="en-US" sz="2900" dirty="0"/>
              <a:t>- Lightweight oneM2M Services</a:t>
            </a:r>
          </a:p>
          <a:p>
            <a:pPr marL="0" indent="0">
              <a:buNone/>
            </a:pPr>
            <a:r>
              <a:rPr lang="en-US" sz="2900" dirty="0"/>
              <a:t>5%	</a:t>
            </a:r>
            <a:r>
              <a:rPr lang="en-US" sz="2900" dirty="0" smtClean="0"/>
              <a:t>WI-0080 </a:t>
            </a:r>
            <a:r>
              <a:rPr lang="en-US" sz="2900" dirty="0"/>
              <a:t>- Edge and Fog Computing</a:t>
            </a:r>
          </a:p>
          <a:p>
            <a:pPr marL="0" indent="0">
              <a:buNone/>
            </a:pPr>
            <a:r>
              <a:rPr lang="en-US" sz="2900" dirty="0" smtClean="0"/>
              <a:t>5%</a:t>
            </a:r>
            <a:r>
              <a:rPr lang="en-US" sz="2900" dirty="0"/>
              <a:t>	</a:t>
            </a:r>
            <a:r>
              <a:rPr lang="en-US" sz="2900" dirty="0" smtClean="0"/>
              <a:t>WI-0082 </a:t>
            </a:r>
            <a:r>
              <a:rPr lang="en-US" sz="2900" dirty="0"/>
              <a:t>- 3GPP V2X Interworking</a:t>
            </a:r>
          </a:p>
          <a:p>
            <a:pPr marL="0" indent="0">
              <a:buNone/>
            </a:pPr>
            <a:r>
              <a:rPr lang="en-US" sz="2900" dirty="0"/>
              <a:t>5%	</a:t>
            </a:r>
            <a:r>
              <a:rPr lang="en-US" sz="2900" dirty="0" smtClean="0"/>
              <a:t>WI-0083 </a:t>
            </a:r>
            <a:r>
              <a:rPr lang="en-US" sz="2900" dirty="0"/>
              <a:t>- oneM2M Service Subscribers and Users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704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 WG – WI Overview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% complete following </a:t>
            </a:r>
            <a:r>
              <a:rPr lang="en-US" sz="2000" dirty="0" smtClean="0"/>
              <a:t>TP34</a:t>
            </a:r>
            <a:r>
              <a:rPr lang="en-US" sz="2000" dirty="0"/>
              <a:t>		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none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582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 WG – WI Overview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% complete following </a:t>
            </a:r>
            <a:r>
              <a:rPr lang="en-US" sz="2000" dirty="0" smtClean="0"/>
              <a:t>TP34</a:t>
            </a:r>
            <a:r>
              <a:rPr lang="en-US" sz="2000" dirty="0"/>
              <a:t>		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9</a:t>
            </a:r>
            <a:r>
              <a:rPr lang="en-US" sz="2000" dirty="0" smtClean="0"/>
              <a:t>0</a:t>
            </a:r>
            <a:r>
              <a:rPr lang="en-US" sz="2000" dirty="0"/>
              <a:t>% 	WI-0021 – Secure Environment Abstraction</a:t>
            </a:r>
            <a:r>
              <a:rPr lang="en-US" sz="2000" dirty="0">
                <a:solidFill>
                  <a:srgbClr val="FF0000"/>
                </a:solidFill>
              </a:rPr>
              <a:t>	[1d]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20%	WI-0065 - Trust Management in oneM2M	[2c]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75%	WI-0066 - Decentralized Authentication	[2c]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0%	</a:t>
            </a:r>
            <a:r>
              <a:rPr lang="en-US" sz="2000" dirty="0" smtClean="0">
                <a:solidFill>
                  <a:srgbClr val="FF0000"/>
                </a:solidFill>
              </a:rPr>
              <a:t>WI-0068 </a:t>
            </a:r>
            <a:r>
              <a:rPr lang="en-US" sz="2000" dirty="0">
                <a:solidFill>
                  <a:srgbClr val="FF0000"/>
                </a:solidFill>
              </a:rPr>
              <a:t>- </a:t>
            </a:r>
            <a:r>
              <a:rPr lang="en-US" sz="2000" dirty="0" err="1">
                <a:solidFill>
                  <a:srgbClr val="FF0000"/>
                </a:solidFill>
              </a:rPr>
              <a:t>GlobalPlatform</a:t>
            </a:r>
            <a:r>
              <a:rPr lang="en-US" sz="2000" dirty="0">
                <a:solidFill>
                  <a:srgbClr val="FF0000"/>
                </a:solidFill>
              </a:rPr>
              <a:t> Interworking [3]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15%        </a:t>
            </a:r>
            <a:r>
              <a:rPr lang="en-US" sz="2000" dirty="0" smtClean="0">
                <a:solidFill>
                  <a:srgbClr val="FF0000"/>
                </a:solidFill>
              </a:rPr>
              <a:t>WI-0077 </a:t>
            </a:r>
            <a:r>
              <a:rPr lang="en-US" sz="2000" dirty="0">
                <a:solidFill>
                  <a:srgbClr val="FF0000"/>
                </a:solidFill>
              </a:rPr>
              <a:t>- Attribute Based Access Control Policy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8430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 WG – WI Overview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% complete following </a:t>
            </a:r>
            <a:r>
              <a:rPr lang="en-US" sz="2000" dirty="0" smtClean="0"/>
              <a:t>TP34</a:t>
            </a:r>
            <a:r>
              <a:rPr lang="en-US" sz="2000" dirty="0"/>
              <a:t>		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99%	WI-0053 - Rel-3 </a:t>
            </a:r>
            <a:r>
              <a:rPr lang="en-US" sz="2000" dirty="0" err="1"/>
              <a:t>Enh</a:t>
            </a:r>
            <a:r>
              <a:rPr lang="en-US" sz="2000" dirty="0"/>
              <a:t>. on Semantic Support	[1d]</a:t>
            </a:r>
          </a:p>
          <a:p>
            <a:pPr marL="0" indent="0">
              <a:buNone/>
            </a:pPr>
            <a:r>
              <a:rPr lang="en-US" sz="2000" dirty="0"/>
              <a:t>5%		</a:t>
            </a:r>
            <a:r>
              <a:rPr lang="en-US" sz="2000" dirty="0" smtClean="0"/>
              <a:t>- </a:t>
            </a:r>
            <a:r>
              <a:rPr lang="en-US" sz="2000" dirty="0"/>
              <a:t>Rel-4 </a:t>
            </a:r>
            <a:r>
              <a:rPr lang="en-US" sz="2000" dirty="0" err="1"/>
              <a:t>Enh</a:t>
            </a:r>
            <a:r>
              <a:rPr lang="en-US" sz="2000" dirty="0"/>
              <a:t>. on Semantic Support</a:t>
            </a:r>
          </a:p>
          <a:p>
            <a:pPr marL="0" indent="0">
              <a:buNone/>
            </a:pPr>
            <a:r>
              <a:rPr lang="en-US" sz="2000" dirty="0"/>
              <a:t>99%	WI-0063 – R3 </a:t>
            </a:r>
            <a:r>
              <a:rPr lang="en-US" sz="2000" dirty="0" err="1"/>
              <a:t>Enh</a:t>
            </a:r>
            <a:r>
              <a:rPr lang="en-US" sz="2000" dirty="0"/>
              <a:t>. on </a:t>
            </a:r>
            <a:r>
              <a:rPr lang="en-US" sz="2000" dirty="0" err="1"/>
              <a:t>BaseOntology</a:t>
            </a:r>
            <a:r>
              <a:rPr lang="en-US" sz="2000" dirty="0"/>
              <a:t> &amp; Ontology based Interworking [1b]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10%	WI-0070 - Disaster Alert Service Enabler	[3]</a:t>
            </a:r>
          </a:p>
          <a:p>
            <a:pPr marL="0" indent="0">
              <a:buNone/>
            </a:pPr>
            <a:r>
              <a:rPr lang="en-US" sz="2000" dirty="0"/>
              <a:t>25%	WI-0071 - oneM2M and W3C Web of Things </a:t>
            </a:r>
            <a:r>
              <a:rPr lang="en-US" sz="2000" dirty="0" err="1"/>
              <a:t>Iwk</a:t>
            </a:r>
            <a:r>
              <a:rPr lang="en-US" sz="2000" dirty="0"/>
              <a:t>	[3]</a:t>
            </a:r>
          </a:p>
          <a:p>
            <a:pPr marL="0" indent="0">
              <a:buNone/>
            </a:pPr>
            <a:r>
              <a:rPr lang="en-US" sz="2000" dirty="0"/>
              <a:t>10%        WI-0075 - Industrial Domain Inform. </a:t>
            </a:r>
            <a:r>
              <a:rPr lang="en-US" sz="2000" dirty="0" err="1"/>
              <a:t>Model.Mapp.&amp;Semantic</a:t>
            </a:r>
            <a:r>
              <a:rPr lang="en-US" sz="2000" dirty="0"/>
              <a:t> </a:t>
            </a:r>
            <a:r>
              <a:rPr lang="en-US" sz="2000" dirty="0" err="1"/>
              <a:t>Spt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0%	</a:t>
            </a:r>
            <a:r>
              <a:rPr lang="en-US" sz="2000" dirty="0" smtClean="0"/>
              <a:t>WI-0081 </a:t>
            </a:r>
            <a:r>
              <a:rPr lang="en-US" sz="2000" dirty="0"/>
              <a:t>- Smart Device Template 4.0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7689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TST WG – WI Overview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% complete following </a:t>
            </a:r>
            <a:r>
              <a:rPr lang="en-US" sz="2000" dirty="0" smtClean="0"/>
              <a:t>TP34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95%</a:t>
            </a:r>
            <a:r>
              <a:rPr lang="en-US" sz="2000" dirty="0"/>
              <a:t>	WI-0054 - Developers guide series</a:t>
            </a:r>
            <a:r>
              <a:rPr lang="en-US" sz="2000" dirty="0">
                <a:solidFill>
                  <a:srgbClr val="FF0000"/>
                </a:solidFill>
              </a:rPr>
              <a:t>	[1b] </a:t>
            </a:r>
          </a:p>
          <a:p>
            <a:pPr marL="0" indent="0">
              <a:buNone/>
            </a:pPr>
            <a:r>
              <a:rPr lang="en-US" sz="2000" dirty="0"/>
              <a:t>92%	WI-0060 - Interoperability testing Release 2</a:t>
            </a:r>
            <a:r>
              <a:rPr lang="en-US" sz="2000" dirty="0">
                <a:solidFill>
                  <a:srgbClr val="FF0000"/>
                </a:solidFill>
              </a:rPr>
              <a:t>	[1c] </a:t>
            </a:r>
          </a:p>
          <a:p>
            <a:pPr marL="0" indent="0">
              <a:buNone/>
            </a:pPr>
            <a:r>
              <a:rPr lang="en-US" sz="2000" dirty="0"/>
              <a:t>0%	</a:t>
            </a:r>
            <a:r>
              <a:rPr lang="en-US" sz="2000" dirty="0" smtClean="0"/>
              <a:t>WI-0074 </a:t>
            </a:r>
            <a:r>
              <a:rPr lang="en-US" sz="2000" dirty="0"/>
              <a:t>- Conformance Test Specifications Release 2</a:t>
            </a:r>
            <a:r>
              <a:rPr lang="en-US" sz="2000" dirty="0">
                <a:solidFill>
                  <a:srgbClr val="FF0000"/>
                </a:solidFill>
              </a:rPr>
              <a:t>  [1c]</a:t>
            </a:r>
          </a:p>
          <a:p>
            <a:pPr marL="0" indent="0">
              <a:buNone/>
            </a:pPr>
            <a:r>
              <a:rPr lang="en-US" sz="2000" dirty="0"/>
              <a:t>0%	</a:t>
            </a:r>
            <a:r>
              <a:rPr lang="en-US" sz="2000" dirty="0" smtClean="0"/>
              <a:t>WI-0078 - oneM2M </a:t>
            </a:r>
            <a:r>
              <a:rPr lang="en-US" sz="2000" dirty="0"/>
              <a:t>API guide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3205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519</Words>
  <Application>Microsoft Office PowerPoint</Application>
  <PresentationFormat>Breitbild</PresentationFormat>
  <Paragraphs>127</Paragraphs>
  <Slides>10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Calibri</vt:lpstr>
      <vt:lpstr>Myriad Pro</vt:lpstr>
      <vt:lpstr>Myriad Pro Light</vt:lpstr>
      <vt:lpstr>Office Theme</vt:lpstr>
      <vt:lpstr>Status of Active Work Items Summary &amp; Level of Completeness</vt:lpstr>
      <vt:lpstr>44 active WIs*</vt:lpstr>
      <vt:lpstr>Generic Work Items</vt:lpstr>
      <vt:lpstr>REQ WG – WI Overview</vt:lpstr>
      <vt:lpstr>ARC WG – WI Overview</vt:lpstr>
      <vt:lpstr>PRO WG – WI Overview</vt:lpstr>
      <vt:lpstr>SEC WG – WI Overview</vt:lpstr>
      <vt:lpstr>MAS WG – WI Overview</vt:lpstr>
      <vt:lpstr>TST WG – WI Overview</vt:lpstr>
      <vt:lpstr>WIs %completion &amp; Work Tracks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Roland Hechwartner</cp:lastModifiedBy>
  <cp:revision>50</cp:revision>
  <dcterms:created xsi:type="dcterms:W3CDTF">2017-09-21T15:46:31Z</dcterms:created>
  <dcterms:modified xsi:type="dcterms:W3CDTF">2018-03-23T09:46:50Z</dcterms:modified>
</cp:coreProperties>
</file>