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74" r:id="rId4"/>
    <p:sldId id="2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57" d="100"/>
          <a:sy n="57" d="100"/>
        </p:scale>
        <p:origin x="53" y="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otweek.kr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TP #37 and IoT Week Korea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Peter J. Kim, TTA</a:t>
            </a:r>
          </a:p>
          <a:p>
            <a:r>
              <a:rPr lang="en-US" altLang="ko-KR" dirty="0" smtClean="0"/>
              <a:t>12~16 </a:t>
            </a:r>
            <a:r>
              <a:rPr lang="en-US" dirty="0" smtClean="0"/>
              <a:t>March 2018</a:t>
            </a: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IoT We</a:t>
            </a:r>
            <a:r>
              <a:rPr lang="en-US" dirty="0" err="1" smtClean="0"/>
              <a:t>ek</a:t>
            </a:r>
            <a:r>
              <a:rPr lang="en-US" dirty="0" smtClean="0"/>
              <a:t> Korea 2017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83145"/>
          </a:xfrm>
        </p:spPr>
        <p:txBody>
          <a:bodyPr>
            <a:noAutofit/>
          </a:bodyPr>
          <a:lstStyle/>
          <a:p>
            <a:pPr lvl="0"/>
            <a:r>
              <a:rPr lang="en-US" sz="3600" dirty="0" smtClean="0"/>
              <a:t>2017 IoT Week Korea Exhibition  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3200" dirty="0" smtClean="0"/>
              <a:t>10-13 October 2017 @ COEX, Seoul Korea</a:t>
            </a:r>
          </a:p>
          <a:p>
            <a:pPr lvl="2"/>
            <a:r>
              <a:rPr lang="en-US" sz="2800" dirty="0" smtClean="0"/>
              <a:t>195 companies using 396 booths </a:t>
            </a:r>
            <a:br>
              <a:rPr lang="en-US" sz="2800" dirty="0" smtClean="0"/>
            </a:br>
            <a:r>
              <a:rPr lang="en-US" sz="2400" dirty="0" smtClean="0"/>
              <a:t>(21 foreign companies including Yokogawa, Nordic Semiconductors, </a:t>
            </a:r>
            <a:r>
              <a:rPr lang="en-US" sz="2400" dirty="0" err="1" smtClean="0"/>
              <a:t>Telit</a:t>
            </a:r>
            <a:r>
              <a:rPr lang="en-US" sz="2400" dirty="0" smtClean="0"/>
              <a:t>, Sierra </a:t>
            </a:r>
            <a:r>
              <a:rPr lang="en-US" sz="2400" dirty="0" err="1" smtClean="0"/>
              <a:t>Wireles</a:t>
            </a:r>
            <a:r>
              <a:rPr lang="en-US" sz="2400" dirty="0" smtClean="0"/>
              <a:t>, </a:t>
            </a:r>
            <a:r>
              <a:rPr lang="en-US" sz="2400" dirty="0" err="1" smtClean="0"/>
              <a:t>InterDigital</a:t>
            </a:r>
            <a:r>
              <a:rPr lang="en-US" sz="2400" dirty="0" smtClean="0"/>
              <a:t>, </a:t>
            </a:r>
            <a:r>
              <a:rPr lang="en-US" sz="2400" dirty="0" err="1" smtClean="0"/>
              <a:t>Minmax</a:t>
            </a:r>
            <a:r>
              <a:rPr lang="en-US" sz="2400" dirty="0" smtClean="0"/>
              <a:t> and more)</a:t>
            </a:r>
            <a:r>
              <a:rPr lang="en-US" sz="2800" dirty="0" smtClean="0"/>
              <a:t> </a:t>
            </a:r>
          </a:p>
          <a:p>
            <a:pPr lvl="2"/>
            <a:r>
              <a:rPr lang="en-US" altLang="ko-KR" sz="2800" dirty="0" smtClean="0"/>
              <a:t>20,278 visitors from 43 countries</a:t>
            </a:r>
            <a:endParaRPr lang="en-US" sz="2800" dirty="0" smtClean="0"/>
          </a:p>
          <a:p>
            <a:pPr lvl="1"/>
            <a:endParaRPr lang="en-US" sz="1000" dirty="0" smtClean="0"/>
          </a:p>
          <a:p>
            <a:pPr lvl="1"/>
            <a:r>
              <a:rPr lang="en-US" sz="3200" dirty="0" smtClean="0"/>
              <a:t>Total of 352 press releases via news media and KBS special documentary </a:t>
            </a:r>
            <a:endParaRPr lang="en-US" sz="3200" dirty="0" smtClean="0"/>
          </a:p>
          <a:p>
            <a:pPr lvl="1"/>
            <a:endParaRPr lang="en-US" sz="1000" dirty="0" smtClean="0"/>
          </a:p>
          <a:p>
            <a:pPr lvl="1"/>
            <a:r>
              <a:rPr lang="en-US" sz="3200" dirty="0"/>
              <a:t>93.28% Buyer and 92.44% </a:t>
            </a:r>
            <a:r>
              <a:rPr lang="en-US" sz="3200" dirty="0" smtClean="0"/>
              <a:t>Participant </a:t>
            </a:r>
            <a:r>
              <a:rPr lang="en-US" altLang="ko-KR" sz="3200" dirty="0"/>
              <a:t>Satisfaction </a:t>
            </a:r>
            <a:endParaRPr lang="en-US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373508" cy="1173570"/>
          </a:xfrm>
        </p:spPr>
        <p:txBody>
          <a:bodyPr>
            <a:normAutofit/>
          </a:bodyPr>
          <a:lstStyle/>
          <a:p>
            <a:r>
              <a:rPr lang="fr-FR" dirty="0" smtClean="0"/>
              <a:t>TP #37 and IoT We</a:t>
            </a:r>
            <a:r>
              <a:rPr lang="en-US" dirty="0" err="1" smtClean="0"/>
              <a:t>ek</a:t>
            </a:r>
            <a:r>
              <a:rPr lang="en-US" dirty="0" smtClean="0"/>
              <a:t> Korea 2018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772410"/>
          </a:xfrm>
        </p:spPr>
        <p:txBody>
          <a:bodyPr>
            <a:normAutofit/>
          </a:bodyPr>
          <a:lstStyle/>
          <a:p>
            <a:r>
              <a:rPr lang="fr-FR" sz="3600" dirty="0" smtClean="0"/>
              <a:t>onM2M TP #37</a:t>
            </a:r>
          </a:p>
          <a:p>
            <a:pPr lvl="1"/>
            <a:r>
              <a:rPr lang="en-US" sz="3200" dirty="0" smtClean="0"/>
              <a:t>17-21 September hosted by TTA, Korea</a:t>
            </a:r>
          </a:p>
          <a:p>
            <a:pPr lvl="1"/>
            <a:endParaRPr lang="fr-FR" sz="1000" dirty="0" smtClean="0"/>
          </a:p>
          <a:p>
            <a:pPr lvl="0"/>
            <a:r>
              <a:rPr lang="en-US" sz="3600" dirty="0" smtClean="0"/>
              <a:t>2018 IoT Week Korea Exhibition</a:t>
            </a:r>
          </a:p>
          <a:p>
            <a:pPr lvl="1"/>
            <a:r>
              <a:rPr lang="en-US" sz="3200" dirty="0" smtClean="0"/>
              <a:t>12-14 September 2018 </a:t>
            </a:r>
            <a:r>
              <a:rPr lang="en-US" altLang="ko-KR" sz="3200" dirty="0"/>
              <a:t>@ COEX, Seoul </a:t>
            </a:r>
            <a:r>
              <a:rPr lang="en-US" altLang="ko-KR" sz="3200" dirty="0" smtClean="0"/>
              <a:t>Korea</a:t>
            </a:r>
          </a:p>
          <a:p>
            <a:pPr lvl="1"/>
            <a:r>
              <a:rPr lang="en-US" altLang="ko-KR" sz="3200" dirty="0">
                <a:hlinkClick r:id="rId2"/>
              </a:rPr>
              <a:t>http://</a:t>
            </a:r>
            <a:r>
              <a:rPr lang="en-US" altLang="ko-KR" sz="3200" dirty="0" smtClean="0">
                <a:hlinkClick r:id="rId2"/>
              </a:rPr>
              <a:t>www.iotweek.kr</a:t>
            </a:r>
            <a:r>
              <a:rPr lang="en-US" altLang="ko-KR" sz="3200" dirty="0" smtClean="0"/>
              <a:t> </a:t>
            </a:r>
            <a:endParaRPr lang="en-US" altLang="ko-KR" sz="3200" dirty="0" smtClean="0"/>
          </a:p>
          <a:p>
            <a:pPr lvl="1"/>
            <a:endParaRPr lang="fr-FR" sz="1000" dirty="0" smtClean="0"/>
          </a:p>
          <a:p>
            <a:pPr lvl="0"/>
            <a:r>
              <a:rPr lang="en-US" sz="3600" dirty="0" smtClean="0"/>
              <a:t>Industry Day on Friday, 14 September?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4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Dates of the event</a:t>
            </a:r>
            <a:endParaRPr lang="en-US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084668"/>
              </p:ext>
            </p:extLst>
          </p:nvPr>
        </p:nvGraphicFramePr>
        <p:xfrm>
          <a:off x="1783081" y="1405466"/>
          <a:ext cx="8605520" cy="4300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360">
                  <a:extLst>
                    <a:ext uri="{9D8B030D-6E8A-4147-A177-3AD203B41FA5}">
                      <a16:colId xmlns:a16="http://schemas.microsoft.com/office/drawing/2014/main" val="1015664021"/>
                    </a:ext>
                  </a:extLst>
                </a:gridCol>
                <a:gridCol w="1229360">
                  <a:extLst>
                    <a:ext uri="{9D8B030D-6E8A-4147-A177-3AD203B41FA5}">
                      <a16:colId xmlns:a16="http://schemas.microsoft.com/office/drawing/2014/main" val="4134466059"/>
                    </a:ext>
                  </a:extLst>
                </a:gridCol>
                <a:gridCol w="1229360">
                  <a:extLst>
                    <a:ext uri="{9D8B030D-6E8A-4147-A177-3AD203B41FA5}">
                      <a16:colId xmlns:a16="http://schemas.microsoft.com/office/drawing/2014/main" val="89452369"/>
                    </a:ext>
                  </a:extLst>
                </a:gridCol>
                <a:gridCol w="1229360">
                  <a:extLst>
                    <a:ext uri="{9D8B030D-6E8A-4147-A177-3AD203B41FA5}">
                      <a16:colId xmlns:a16="http://schemas.microsoft.com/office/drawing/2014/main" val="3183763835"/>
                    </a:ext>
                  </a:extLst>
                </a:gridCol>
                <a:gridCol w="1229360">
                  <a:extLst>
                    <a:ext uri="{9D8B030D-6E8A-4147-A177-3AD203B41FA5}">
                      <a16:colId xmlns:a16="http://schemas.microsoft.com/office/drawing/2014/main" val="467906572"/>
                    </a:ext>
                  </a:extLst>
                </a:gridCol>
                <a:gridCol w="1229360">
                  <a:extLst>
                    <a:ext uri="{9D8B030D-6E8A-4147-A177-3AD203B41FA5}">
                      <a16:colId xmlns:a16="http://schemas.microsoft.com/office/drawing/2014/main" val="44117483"/>
                    </a:ext>
                  </a:extLst>
                </a:gridCol>
                <a:gridCol w="1229360">
                  <a:extLst>
                    <a:ext uri="{9D8B030D-6E8A-4147-A177-3AD203B41FA5}">
                      <a16:colId xmlns:a16="http://schemas.microsoft.com/office/drawing/2014/main" val="1830934286"/>
                    </a:ext>
                  </a:extLst>
                </a:gridCol>
              </a:tblGrid>
              <a:tr h="45991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Sun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Mon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Tue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Wed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Thu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Fri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Sat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4906693"/>
                  </a:ext>
                </a:extLst>
              </a:tr>
              <a:tr h="57161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9/9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9/10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9/11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9/12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9/13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9/14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9/15</a:t>
                      </a:r>
                      <a:endParaRPr lang="ko-KR" alt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3211538"/>
                  </a:ext>
                </a:extLst>
              </a:tr>
              <a:tr h="129376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280532"/>
                  </a:ext>
                </a:extLst>
              </a:tr>
              <a:tr h="61103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9/16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9/17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9/18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9/19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9/20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9/21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/>
                        <a:t>9/22</a:t>
                      </a:r>
                      <a:endParaRPr lang="ko-KR" alt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3144145"/>
                  </a:ext>
                </a:extLst>
              </a:tr>
              <a:tr h="1364066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259388"/>
                  </a:ext>
                </a:extLst>
              </a:tr>
            </a:tbl>
          </a:graphicData>
        </a:graphic>
      </p:graphicFrame>
      <p:sp>
        <p:nvSpPr>
          <p:cNvPr id="4" name="모서리가 둥근 직사각형 3"/>
          <p:cNvSpPr/>
          <p:nvPr/>
        </p:nvSpPr>
        <p:spPr>
          <a:xfrm>
            <a:off x="5559552" y="2505456"/>
            <a:ext cx="3520440" cy="3931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IoT Week Korea</a:t>
            </a:r>
            <a:endParaRPr lang="ko-KR" altLang="en-US" sz="2000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8046720" y="2734056"/>
            <a:ext cx="1033272" cy="9509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500" dirty="0" smtClean="0">
                <a:solidFill>
                  <a:schemeClr val="tx2"/>
                </a:solidFill>
              </a:rPr>
              <a:t>oneM2M Industry Day</a:t>
            </a:r>
            <a:endParaRPr lang="ko-KR" altLang="en-US" sz="1500" dirty="0">
              <a:solidFill>
                <a:schemeClr val="tx2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3172968" y="4507992"/>
            <a:ext cx="5815584" cy="850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oneM2M TP #37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06693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122</Words>
  <Application>Microsoft Office PowerPoint</Application>
  <PresentationFormat>와이드스크린</PresentationFormat>
  <Paragraphs>50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Myriad Pro</vt:lpstr>
      <vt:lpstr>Myriad Pro Light</vt:lpstr>
      <vt:lpstr>맑은 고딕</vt:lpstr>
      <vt:lpstr>Arial</vt:lpstr>
      <vt:lpstr>Calibri</vt:lpstr>
      <vt:lpstr>Office Theme</vt:lpstr>
      <vt:lpstr>TP #37 and IoT Week Korea 2018</vt:lpstr>
      <vt:lpstr>IoT Week Korea 2017</vt:lpstr>
      <vt:lpstr>TP #37 and IoT Week Korea 2018</vt:lpstr>
      <vt:lpstr>Dates of the event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Peter J. Kim</cp:lastModifiedBy>
  <cp:revision>21</cp:revision>
  <dcterms:created xsi:type="dcterms:W3CDTF">2017-09-21T15:46:31Z</dcterms:created>
  <dcterms:modified xsi:type="dcterms:W3CDTF">2018-03-12T04:54:20Z</dcterms:modified>
</cp:coreProperties>
</file>