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23" r:id="rId3"/>
    <p:sldId id="318" r:id="rId4"/>
    <p:sldId id="327" r:id="rId5"/>
    <p:sldId id="325" r:id="rId6"/>
    <p:sldId id="319" r:id="rId7"/>
    <p:sldId id="321" r:id="rId8"/>
    <p:sldId id="320" r:id="rId9"/>
    <p:sldId id="268" r:id="rId10"/>
    <p:sldId id="269" r:id="rId11"/>
    <p:sldId id="29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0" autoAdjust="0"/>
    <p:restoredTop sz="89982" autoAdjust="0"/>
  </p:normalViewPr>
  <p:slideViewPr>
    <p:cSldViewPr>
      <p:cViewPr varScale="1">
        <p:scale>
          <a:sx n="70" d="100"/>
          <a:sy n="70" d="100"/>
        </p:scale>
        <p:origin x="107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3/16/2018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2018/3/16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TP-2018-0097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TP-2018-0097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ember.onem2m.org/Application/documentApp/documentinfo/?documentId=26136&amp;fromList=Y" TargetMode="External"/><Relationship Id="rId2" Type="http://schemas.openxmlformats.org/officeDocument/2006/relationships/hyperlink" Target="http://member.onem2m.org/Application/documentApp/documentinfo/?documentId=26137&amp;fromList=Y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member.onem2m.org/Application/documentApp/documentinfo/?documentId=26134&amp;fromList=Y" TargetMode="External"/><Relationship Id="rId4" Type="http://schemas.openxmlformats.org/officeDocument/2006/relationships/hyperlink" Target="http://member.onem2m.org/Application/documentApp/documentinfo/?documentId=26135&amp;fromList=Y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cumentinfo/?documentId=25721&amp;fromList=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MAS#34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2018-3-12 to 2018-3-16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Joint </a:t>
            </a:r>
            <a:r>
              <a:rPr lang="en-US" altLang="zh-CN" sz="2400" dirty="0"/>
              <a:t>with BBF on USP </a:t>
            </a:r>
            <a:r>
              <a:rPr lang="en-US" altLang="zh-CN" sz="2400" dirty="0" smtClean="0"/>
              <a:t>(</a:t>
            </a:r>
            <a:r>
              <a:rPr lang="en-US" altLang="zh-CN" sz="2400" dirty="0"/>
              <a:t>User Services Platform</a:t>
            </a:r>
            <a:r>
              <a:rPr lang="en-US" altLang="zh-CN" sz="2400" dirty="0" smtClean="0"/>
              <a:t>): </a:t>
            </a:r>
            <a:r>
              <a:rPr lang="en-US" altLang="zh-CN" sz="2400" dirty="0"/>
              <a:t>Apr 2nd, 2018, UTC 13:00/14:00 (</a:t>
            </a:r>
            <a:r>
              <a:rPr lang="en-US" altLang="zh-CN" sz="2400" dirty="0" err="1"/>
              <a:t>tbc</a:t>
            </a:r>
            <a:r>
              <a:rPr lang="en-US" altLang="zh-CN" sz="2400" dirty="0"/>
              <a:t> from BBF)</a:t>
            </a:r>
          </a:p>
          <a:p>
            <a:pPr lvl="1" eaLnBrk="1" hangingPunct="1"/>
            <a:r>
              <a:rPr lang="en-US" altLang="zh-CN" sz="2400" dirty="0" smtClean="0"/>
              <a:t>MAS#34.1</a:t>
            </a:r>
            <a:r>
              <a:rPr lang="en-US" altLang="zh-CN" sz="2400" dirty="0"/>
              <a:t>:	 Apr 9 (Monday), 2018 UTC 13:00-14:30</a:t>
            </a:r>
          </a:p>
          <a:p>
            <a:pPr lvl="1" eaLnBrk="1" hangingPunct="1"/>
            <a:r>
              <a:rPr lang="en-US" altLang="zh-CN" sz="2400" dirty="0" smtClean="0"/>
              <a:t>MAS#34.2</a:t>
            </a:r>
            <a:r>
              <a:rPr lang="en-US" altLang="zh-CN" sz="2400" dirty="0"/>
              <a:t>:	 May 7 (Monday), 2018 UTC 13:00-14:30</a:t>
            </a:r>
          </a:p>
          <a:p>
            <a:pPr lvl="2" eaLnBrk="1" hangingPunct="1"/>
            <a:endParaRPr lang="en-US" altLang="zh-CN" sz="20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MAS#35: May </a:t>
            </a:r>
            <a:r>
              <a:rPr lang="es-ES" altLang="zh-CN" sz="2400" dirty="0" smtClean="0"/>
              <a:t>22-25, </a:t>
            </a:r>
            <a:r>
              <a:rPr lang="es-ES" altLang="zh-CN" sz="2400" dirty="0"/>
              <a:t>2018, ETSI, Sophia Antipolis, France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altLang="zh-CN" sz="2800" dirty="0" smtClean="0"/>
              <a:t>Maintenance</a:t>
            </a:r>
          </a:p>
          <a:p>
            <a:pPr lvl="1"/>
            <a:r>
              <a:rPr lang="en-US" altLang="zh-CN" sz="2400" dirty="0" smtClean="0"/>
              <a:t>TS-0022 Field Device Configuration, aligned with TS-0006</a:t>
            </a:r>
            <a:endParaRPr lang="en-US" altLang="zh-CN" sz="2400" dirty="0"/>
          </a:p>
          <a:p>
            <a:r>
              <a:rPr lang="en-US" altLang="zh-CN" sz="2800" dirty="0" smtClean="0"/>
              <a:t>R3 cleanup</a:t>
            </a:r>
          </a:p>
          <a:p>
            <a:pPr lvl="1"/>
            <a:r>
              <a:rPr lang="en-US" altLang="zh-CN" sz="2400" dirty="0" smtClean="0"/>
              <a:t> BO-SAREF mapping, TS-0023 cleanup</a:t>
            </a:r>
          </a:p>
          <a:p>
            <a:r>
              <a:rPr lang="en-US" altLang="zh-CN" sz="2800" dirty="0" smtClean="0"/>
              <a:t>R4 Progress</a:t>
            </a:r>
          </a:p>
          <a:p>
            <a:pPr lvl="1"/>
            <a:r>
              <a:rPr lang="en-US" altLang="zh-CN" sz="2400" dirty="0" smtClean="0"/>
              <a:t>Industrial Domain, </a:t>
            </a:r>
            <a:r>
              <a:rPr lang="en-US" altLang="zh-CN" sz="2400" dirty="0" err="1" smtClean="0"/>
              <a:t>WoT</a:t>
            </a:r>
            <a:r>
              <a:rPr lang="en-US" altLang="zh-CN" sz="2400" dirty="0" smtClean="0"/>
              <a:t> Interworking, Semantic Reasoning</a:t>
            </a:r>
          </a:p>
          <a:p>
            <a:pPr lvl="1"/>
            <a:r>
              <a:rPr lang="en-US" altLang="zh-CN" sz="2400" dirty="0" smtClean="0"/>
              <a:t>Information Model extension beyond Home </a:t>
            </a:r>
            <a:r>
              <a:rPr lang="en-US" altLang="zh-CN" sz="2400" dirty="0" smtClean="0">
                <a:solidFill>
                  <a:srgbClr val="FF0000"/>
                </a:solidFill>
              </a:rPr>
              <a:t>– 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new WI!</a:t>
            </a:r>
            <a:endParaRPr lang="en-US" altLang="zh-CN" sz="2400" dirty="0" smtClean="0">
              <a:solidFill>
                <a:srgbClr val="FF0000"/>
              </a:solidFill>
            </a:endParaRPr>
          </a:p>
          <a:p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CR pack for TP </a:t>
            </a:r>
            <a:r>
              <a:rPr lang="en-US" altLang="zh-CN" sz="2800" b="1" dirty="0"/>
              <a:t>A</a:t>
            </a:r>
            <a:r>
              <a:rPr lang="en-US" altLang="zh-CN" sz="2800" b="1" dirty="0" smtClean="0"/>
              <a:t>pproval </a:t>
            </a:r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TS-0023 </a:t>
            </a:r>
            <a:r>
              <a:rPr lang="en-US" altLang="zh-CN" sz="2400" b="1" dirty="0" smtClean="0"/>
              <a:t>R3</a:t>
            </a:r>
          </a:p>
          <a:p>
            <a:pPr lvl="2"/>
            <a:r>
              <a:rPr lang="en-US" altLang="zh-CN" sz="2000" dirty="0" smtClean="0">
                <a:hlinkClick r:id="rId2"/>
              </a:rPr>
              <a:t>TP-2018-0101</a:t>
            </a:r>
            <a:endParaRPr lang="en-US" altLang="zh-CN" sz="2000" dirty="0" smtClean="0"/>
          </a:p>
          <a:p>
            <a:pPr lvl="1"/>
            <a:r>
              <a:rPr lang="en-US" altLang="zh-CN" sz="2400" b="1" dirty="0" smtClean="0"/>
              <a:t>CR pack TS-0022 R2</a:t>
            </a:r>
          </a:p>
          <a:p>
            <a:pPr lvl="2"/>
            <a:r>
              <a:rPr lang="en-US" altLang="zh-CN" sz="2000" dirty="0">
                <a:hlinkClick r:id="rId3"/>
              </a:rPr>
              <a:t>TP-2018-0100</a:t>
            </a:r>
            <a:endParaRPr lang="en-US" altLang="zh-CN" sz="2000" b="1" dirty="0" smtClean="0"/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</a:t>
            </a:r>
            <a:r>
              <a:rPr lang="en-US" altLang="zh-CN" sz="2400" b="1" dirty="0" smtClean="0"/>
              <a:t>TS-0006 R3</a:t>
            </a:r>
          </a:p>
          <a:p>
            <a:pPr lvl="2"/>
            <a:r>
              <a:rPr lang="en-US" altLang="zh-CN" sz="2000" dirty="0">
                <a:hlinkClick r:id="rId4"/>
              </a:rPr>
              <a:t>TP-2018-0099</a:t>
            </a:r>
            <a:endParaRPr lang="en-US" altLang="zh-CN" sz="2000" b="1" dirty="0" smtClean="0"/>
          </a:p>
          <a:p>
            <a:pPr lvl="1"/>
            <a:r>
              <a:rPr lang="en-US" altLang="zh-CN" sz="2400" b="1" dirty="0" smtClean="0"/>
              <a:t>CR pack TS-0012 R3</a:t>
            </a:r>
          </a:p>
          <a:p>
            <a:pPr lvl="2"/>
            <a:r>
              <a:rPr lang="en-US" altLang="zh-CN" sz="2000" dirty="0">
                <a:hlinkClick r:id="rId5"/>
              </a:rPr>
              <a:t>TP-2018-0098</a:t>
            </a:r>
            <a:endParaRPr lang="en-US" altLang="zh-CN" sz="2000" b="1" dirty="0" smtClean="0"/>
          </a:p>
          <a:p>
            <a:endParaRPr lang="en-US" altLang="zh-CN" sz="2400" b="1" dirty="0"/>
          </a:p>
          <a:p>
            <a:pPr lvl="2"/>
            <a:endParaRPr lang="en-US" altLang="zh-CN" b="1" dirty="0"/>
          </a:p>
          <a:p>
            <a:pPr lvl="1"/>
            <a:endParaRPr lang="en-US" altLang="zh-CN" b="1" dirty="0" smtClean="0"/>
          </a:p>
          <a:p>
            <a:pPr lvl="2"/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3581400"/>
          </a:xfrm>
        </p:spPr>
        <p:txBody>
          <a:bodyPr/>
          <a:lstStyle/>
          <a:p>
            <a:r>
              <a:rPr lang="en-US" altLang="zh-CN" sz="2800" b="1" dirty="0" smtClean="0"/>
              <a:t>For TP Approval (as R3 deliverables)</a:t>
            </a:r>
          </a:p>
          <a:p>
            <a:pPr lvl="1"/>
            <a:r>
              <a:rPr lang="en-US" altLang="zh-CN" sz="2400" b="1" dirty="0" smtClean="0"/>
              <a:t>TS-0030 </a:t>
            </a:r>
            <a:r>
              <a:rPr lang="en-US" altLang="zh-CN" sz="2400" b="1" dirty="0"/>
              <a:t>v0.4.1 </a:t>
            </a:r>
            <a:r>
              <a:rPr lang="en-US" altLang="zh-CN" sz="2400" b="1" dirty="0" err="1" smtClean="0"/>
              <a:t>Ontology_based_Interworking</a:t>
            </a:r>
            <a:endParaRPr lang="en-US" altLang="zh-CN" sz="2400" b="1" dirty="0" smtClean="0"/>
          </a:p>
          <a:p>
            <a:pPr lvl="1"/>
            <a:r>
              <a:rPr lang="en-US" altLang="zh-CN" sz="2400" b="1" dirty="0">
                <a:solidFill>
                  <a:srgbClr val="FF0000"/>
                </a:solidFill>
              </a:rPr>
              <a:t>TR-0033 v0.8.1 </a:t>
            </a:r>
            <a:r>
              <a:rPr lang="en-US" altLang="zh-CN" sz="2000" b="1" dirty="0" err="1" smtClean="0">
                <a:solidFill>
                  <a:srgbClr val="FF0000"/>
                </a:solidFill>
              </a:rPr>
              <a:t>Study_on_Enhanced_Semantic_Enablement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CN" sz="2400" b="1" dirty="0"/>
              <a:t>TS-0034	</a:t>
            </a:r>
            <a:r>
              <a:rPr lang="en-US" altLang="zh-CN" sz="2400" b="1" dirty="0" smtClean="0"/>
              <a:t>v0.7.0 Semantics Support</a:t>
            </a:r>
          </a:p>
        </p:txBody>
      </p:sp>
    </p:spTree>
    <p:extLst>
      <p:ext uri="{BB962C8B-B14F-4D97-AF65-F5344CB8AC3E}">
        <p14:creationId xmlns:p14="http://schemas.microsoft.com/office/powerpoint/2010/main" val="14167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</a:t>
            </a:r>
            <a:r>
              <a:rPr lang="en-US" altLang="zh-CN" dirty="0" smtClean="0"/>
              <a:t>INFORMATION in </a:t>
            </a:r>
            <a:r>
              <a:rPr lang="en-US" altLang="zh-CN" dirty="0"/>
              <a:t>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err="1" smtClean="0"/>
              <a:t>GitLab</a:t>
            </a:r>
            <a:r>
              <a:rPr lang="en-US" altLang="zh-CN" sz="2800" dirty="0" smtClean="0"/>
              <a:t> is updated with </a:t>
            </a:r>
            <a:r>
              <a:rPr lang="nn-NO" altLang="zh-CN" sz="2800" dirty="0" smtClean="0"/>
              <a:t>BO-SAREF mapping example (informative)</a:t>
            </a:r>
          </a:p>
          <a:p>
            <a:pPr lvl="1"/>
            <a:r>
              <a:rPr lang="nn-NO" altLang="zh-CN" sz="2400" dirty="0" smtClean="0"/>
              <a:t>See MAS-2018-0027</a:t>
            </a:r>
            <a:endParaRPr lang="en-US" altLang="zh-CN" sz="2400" dirty="0" smtClean="0"/>
          </a:p>
          <a:p>
            <a:r>
              <a:rPr lang="en-US" altLang="zh-CN" sz="2800" dirty="0" smtClean="0"/>
              <a:t>New WI proposal to continue SDT-based Information Modeling (beyond Home domain) in TS-0023</a:t>
            </a:r>
          </a:p>
          <a:p>
            <a:pPr lvl="1"/>
            <a:r>
              <a:rPr lang="en-US" altLang="zh-CN" sz="2400" dirty="0" smtClean="0"/>
              <a:t>See MAS-2018-0033R02 </a:t>
            </a:r>
          </a:p>
          <a:p>
            <a:endParaRPr lang="zh-CN" altLang="en-US" sz="2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628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sz="2400" b="1" dirty="0"/>
              <a:t>5</a:t>
            </a:r>
            <a:r>
              <a:rPr lang="en-US" altLang="zh-CN" sz="2400" b="1" dirty="0" smtClean="0"/>
              <a:t> dedicated</a:t>
            </a:r>
          </a:p>
          <a:p>
            <a:pPr lvl="1" eaLnBrk="1" hangingPunct="1"/>
            <a:r>
              <a:rPr lang="en-US" altLang="zh-CN" sz="2400" b="1" dirty="0" smtClean="0"/>
              <a:t>1 joint with ARC</a:t>
            </a:r>
          </a:p>
          <a:p>
            <a:pPr lvl="1" eaLnBrk="1" hangingPunct="1"/>
            <a:r>
              <a:rPr lang="en-US" altLang="zh-CN" sz="2400" b="1" dirty="0" smtClean="0"/>
              <a:t>1 joint </a:t>
            </a:r>
            <a:r>
              <a:rPr lang="en-US" altLang="zh-CN" sz="2400" b="1" dirty="0"/>
              <a:t>with </a:t>
            </a:r>
            <a:r>
              <a:rPr lang="en-US" altLang="zh-CN" sz="2400" b="1" dirty="0" smtClean="0"/>
              <a:t>PRO</a:t>
            </a:r>
            <a:endParaRPr lang="en-US" altLang="zh-CN" sz="2400" b="1" dirty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US" altLang="zh-CN" dirty="0">
                <a:hlinkClick r:id="rId2"/>
              </a:rPr>
              <a:t>MAS-2018-0022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30+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</a:t>
            </a:r>
            <a:r>
              <a:rPr lang="en-US" altLang="zh-CN" sz="2800" b="1" dirty="0" smtClean="0"/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19 </a:t>
            </a:r>
            <a:r>
              <a:rPr lang="en-US" altLang="zh-CN" sz="2800" b="1" dirty="0" smtClean="0"/>
              <a:t>Agreed 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6629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400" dirty="0" smtClean="0"/>
              <a:t>Finalize </a:t>
            </a:r>
            <a:r>
              <a:rPr lang="en-US" altLang="zh-CN" sz="2400" dirty="0"/>
              <a:t>R3 </a:t>
            </a:r>
            <a:endParaRPr lang="en-US" altLang="zh-CN" sz="2400" dirty="0" smtClean="0"/>
          </a:p>
          <a:p>
            <a:pPr lvl="2"/>
            <a:r>
              <a:rPr lang="en-US" altLang="zh-CN" sz="2000" dirty="0" smtClean="0"/>
              <a:t>WI-0063 </a:t>
            </a:r>
            <a:r>
              <a:rPr lang="en-US" altLang="zh-CN" sz="2000" dirty="0"/>
              <a:t>- Release 3 Enhancements on Base Ontology &amp; Generic </a:t>
            </a:r>
            <a:r>
              <a:rPr lang="en-US" altLang="zh-CN" sz="2000" dirty="0" smtClean="0"/>
              <a:t>Interworking</a:t>
            </a:r>
          </a:p>
          <a:p>
            <a:pPr lvl="1"/>
            <a:r>
              <a:rPr lang="en-US" altLang="zh-CN" sz="2400" dirty="0" smtClean="0"/>
              <a:t>Progress R4 </a:t>
            </a:r>
            <a:endParaRPr lang="zh-CN" altLang="zh-CN" sz="2400" dirty="0"/>
          </a:p>
          <a:p>
            <a:pPr lvl="2"/>
            <a:r>
              <a:rPr lang="en-US" altLang="zh-CN" sz="2000" dirty="0"/>
              <a:t>WI-0053 - </a:t>
            </a:r>
            <a:r>
              <a:rPr lang="en-US" altLang="zh-CN" sz="2000" dirty="0" smtClean="0"/>
              <a:t>Enhancements </a:t>
            </a:r>
            <a:r>
              <a:rPr lang="en-US" altLang="zh-CN" sz="2000" dirty="0"/>
              <a:t>on Semantic Support </a:t>
            </a:r>
          </a:p>
          <a:p>
            <a:pPr lvl="2"/>
            <a:r>
              <a:rPr lang="en-US" altLang="zh-CN" sz="2000" dirty="0" smtClean="0"/>
              <a:t>WI-0075 </a:t>
            </a:r>
            <a:r>
              <a:rPr lang="en-US" altLang="zh-CN" sz="2000" dirty="0"/>
              <a:t>- Industrial Domain Information Model Mapping &amp; Semantics Support</a:t>
            </a:r>
            <a:endParaRPr lang="zh-CN" altLang="zh-CN" sz="2000" dirty="0"/>
          </a:p>
          <a:p>
            <a:pPr lvl="2"/>
            <a:r>
              <a:rPr lang="en-US" altLang="zh-CN" sz="2000" dirty="0" smtClean="0"/>
              <a:t>WI-0071 - </a:t>
            </a:r>
            <a:r>
              <a:rPr lang="en-US" altLang="zh-CN" sz="2000" dirty="0" err="1" smtClean="0"/>
              <a:t>WoT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Interworking (inherited from R3)</a:t>
            </a:r>
          </a:p>
          <a:p>
            <a:pPr lvl="2"/>
            <a:r>
              <a:rPr lang="en-US" altLang="zh-CN" sz="2000" dirty="0" smtClean="0"/>
              <a:t>WI-0081 - SDT </a:t>
            </a:r>
            <a:r>
              <a:rPr lang="en-US" altLang="zh-CN" sz="2000" dirty="0"/>
              <a:t>4.0 </a:t>
            </a:r>
          </a:p>
          <a:p>
            <a:pPr lvl="1"/>
            <a:r>
              <a:rPr lang="en-US" altLang="zh-CN" sz="2400" dirty="0" smtClean="0"/>
              <a:t>MNT/STE</a:t>
            </a:r>
          </a:p>
          <a:p>
            <a:pPr lvl="2"/>
            <a:r>
              <a:rPr lang="en-US" altLang="zh-CN" sz="2000" dirty="0" smtClean="0"/>
              <a:t>WI-0030 M2M </a:t>
            </a:r>
            <a:r>
              <a:rPr lang="en-US" altLang="zh-CN" sz="2000" dirty="0"/>
              <a:t>Application &amp; Field Domain Component </a:t>
            </a:r>
            <a:r>
              <a:rPr lang="en-US" altLang="zh-CN" sz="2000" dirty="0" smtClean="0"/>
              <a:t>Configuration</a:t>
            </a:r>
            <a:endParaRPr lang="zh-CN" altLang="zh-CN" sz="20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9303" y="2928424"/>
            <a:ext cx="232115" cy="265275"/>
          </a:xfrm>
          <a:prstGeom prst="rect">
            <a:avLst/>
          </a:prstGeom>
        </p:spPr>
      </p:pic>
      <p:sp>
        <p:nvSpPr>
          <p:cNvPr id="21" name="TextBox 28"/>
          <p:cNvSpPr txBox="1"/>
          <p:nvPr/>
        </p:nvSpPr>
        <p:spPr>
          <a:xfrm>
            <a:off x="7162800" y="1986199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rgbClr val="00B050"/>
                </a:solidFill>
              </a:defRPr>
            </a:lvl1pPr>
          </a:lstStyle>
          <a:p>
            <a:r>
              <a:rPr lang="en-US" altLang="zh-CN" sz="1800" dirty="0">
                <a:sym typeface="Wingdings" pitchFamily="2" charset="2"/>
              </a:rPr>
              <a:t> </a:t>
            </a:r>
            <a:r>
              <a:rPr lang="en-US" altLang="zh-CN" sz="1800" dirty="0" smtClean="0">
                <a:sym typeface="Wingdings" pitchFamily="2" charset="2"/>
              </a:rPr>
              <a:t>99</a:t>
            </a:r>
            <a:r>
              <a:rPr lang="en-US" altLang="zh-CN" sz="1800" dirty="0" smtClean="0"/>
              <a:t>%</a:t>
            </a:r>
            <a:endParaRPr lang="zh-CN" altLang="en-US" sz="1800" dirty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3" y="1904050"/>
            <a:ext cx="232115" cy="265275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3" y="5181600"/>
            <a:ext cx="232115" cy="265275"/>
          </a:xfrm>
          <a:prstGeom prst="rect">
            <a:avLst/>
          </a:prstGeom>
        </p:spPr>
      </p:pic>
      <p:sp>
        <p:nvSpPr>
          <p:cNvPr id="10" name="TextBox 25"/>
          <p:cNvSpPr txBox="1"/>
          <p:nvPr/>
        </p:nvSpPr>
        <p:spPr>
          <a:xfrm>
            <a:off x="7162800" y="3300403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 5%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1" name="TextBox 25"/>
          <p:cNvSpPr txBox="1"/>
          <p:nvPr/>
        </p:nvSpPr>
        <p:spPr>
          <a:xfrm>
            <a:off x="7162800" y="430865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 25%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4" name="TextBox 25"/>
          <p:cNvSpPr txBox="1"/>
          <p:nvPr/>
        </p:nvSpPr>
        <p:spPr>
          <a:xfrm>
            <a:off x="7151914" y="3737993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 10</a:t>
            </a:r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6" name="TextBox 25"/>
          <p:cNvSpPr txBox="1"/>
          <p:nvPr/>
        </p:nvSpPr>
        <p:spPr>
          <a:xfrm>
            <a:off x="7162800" y="4660209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ym typeface="Wingdings" pitchFamily="2" charset="2"/>
              </a:rPr>
              <a:t> </a:t>
            </a:r>
            <a:r>
              <a:rPr lang="en-US" altLang="zh-CN" dirty="0">
                <a:sym typeface="Wingdings" pitchFamily="2" charset="2"/>
              </a:rPr>
              <a:t>0</a:t>
            </a:r>
            <a:r>
              <a:rPr lang="en-US" altLang="zh-CN" dirty="0">
                <a:sym typeface="Wingdings" pitchFamily="2" charset="2"/>
              </a:rPr>
              <a:t>%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313386"/>
              </p:ext>
            </p:extLst>
          </p:nvPr>
        </p:nvGraphicFramePr>
        <p:xfrm>
          <a:off x="228600" y="1295400"/>
          <a:ext cx="8610600" cy="5020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599"/>
                <a:gridCol w="4876800"/>
                <a:gridCol w="1524001"/>
                <a:gridCol w="1219200"/>
              </a:tblGrid>
              <a:tr h="16525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Number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Action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20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Status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5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A-WG5-29-004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work on a general rule of whether to create a 'similar' device model with different name vs merger with existing device with optional module classes.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Andreas (DT) 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5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A-WG5-31-003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Align the R/W of &lt;</a:t>
                      </a:r>
                      <a:r>
                        <a:rPr lang="en-US" sz="16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deviceInfo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&gt; attributes between TS-0004 and TS-0001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C-DOT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05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A-WG5-32-001</a:t>
                      </a:r>
                      <a:endParaRPr lang="zh-CN" sz="16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Check with Tim/Nokia to see if Tim can update TS-0006 regarding TS-0022 alignment.</a:t>
                      </a:r>
                      <a:endParaRPr lang="zh-CN" sz="16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Wolfgang (Qualcomm)</a:t>
                      </a:r>
                      <a:endParaRPr lang="zh-CN" sz="16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CLOSED</a:t>
                      </a:r>
                      <a:endParaRPr lang="zh-CN" sz="16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A-WG5-32-002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Check the OMNA registration of new DM objects for TS-0022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Wolfgang (Qualcomm)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A-WG5-32-003</a:t>
                      </a:r>
                      <a:endParaRPr lang="zh-CN" sz="16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Bring some message flow to better understand the use cases where both oneM2M and CIM are involved. Potentially by joint </a:t>
                      </a:r>
                      <a:r>
                        <a:rPr lang="en-US" sz="16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conf</a:t>
                      </a: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-call with CIM.</a:t>
                      </a:r>
                      <a:endParaRPr lang="zh-CN" sz="16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Martin (NEC) </a:t>
                      </a:r>
                      <a:endParaRPr lang="zh-CN" sz="16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CLOSED</a:t>
                      </a:r>
                      <a:endParaRPr lang="zh-CN" sz="16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1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A-WG5-33-001</a:t>
                      </a:r>
                      <a:endParaRPr lang="zh-CN" altLang="zh-C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To draft a LS to Industry4.0 (via ILC), checking the copyright of using Industry4.0 content/diagram.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Hitachi/DT 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altLang="zh-C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1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A-WG5-34-001</a:t>
                      </a:r>
                      <a:endParaRPr lang="zh-CN" altLang="zh-CN" sz="16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To take the rapporteur's role (temporary) to update TS-0006 to incorporate</a:t>
                      </a:r>
                      <a:r>
                        <a:rPr lang="en-US" altLang="zh-CN" sz="160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the agreed</a:t>
                      </a:r>
                      <a:r>
                        <a:rPr lang="en-US" altLang="zh-CN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CR</a:t>
                      </a:r>
                      <a:r>
                        <a:rPr lang="en-US" altLang="zh-CN" sz="160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MAS-2018-0029</a:t>
                      </a:r>
                      <a:r>
                        <a:rPr lang="en-US" altLang="zh-CN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.</a:t>
                      </a:r>
                      <a:endParaRPr lang="zh-CN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Wolfgang (Qualcomm)</a:t>
                      </a:r>
                      <a:endParaRPr lang="zh-CN" sz="16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sz="16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1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A-WG5-34-002</a:t>
                      </a:r>
                      <a:endParaRPr lang="zh-CN" altLang="zh-CN" sz="16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To update the figures  in TS-0023 according to the editor's notes in the agreed CR</a:t>
                      </a:r>
                      <a:r>
                        <a:rPr lang="en-US" altLang="zh-CN" sz="160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MAS-2018-0028R02.</a:t>
                      </a:r>
                      <a:endParaRPr lang="zh-CN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Andreas Kraft &amp; Wolfgang.</a:t>
                      </a:r>
                      <a:endParaRPr lang="zh-CN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altLang="zh-CN" sz="16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51371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Progress R4</a:t>
            </a:r>
          </a:p>
          <a:p>
            <a:pPr lvl="1" eaLnBrk="1" hangingPunct="1"/>
            <a:r>
              <a:rPr lang="en-US" altLang="zh-CN" sz="2000" dirty="0"/>
              <a:t>WI-0053 - </a:t>
            </a:r>
            <a:r>
              <a:rPr lang="en-US" altLang="zh-CN" sz="2000" dirty="0" smtClean="0"/>
              <a:t>Enhancements </a:t>
            </a:r>
            <a:r>
              <a:rPr lang="en-US" altLang="zh-CN" sz="2000" dirty="0"/>
              <a:t>on Semantic Support </a:t>
            </a:r>
            <a:r>
              <a:rPr lang="en-US" altLang="zh-CN" sz="2000" dirty="0" smtClean="0"/>
              <a:t>(need a new rapporteur, WID update as well)</a:t>
            </a:r>
            <a:endParaRPr lang="en-US" altLang="zh-CN" sz="2000" dirty="0"/>
          </a:p>
          <a:p>
            <a:pPr lvl="1" eaLnBrk="1" hangingPunct="1"/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</a:rPr>
              <a:t>WI-0070 – Disaster Alert Service Enabler (need to be reactivated)</a:t>
            </a:r>
            <a:endParaRPr lang="en-US" altLang="zh-CN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altLang="zh-CN" sz="2000" dirty="0" smtClean="0"/>
              <a:t>WI-0075 </a:t>
            </a:r>
            <a:r>
              <a:rPr lang="en-US" altLang="zh-CN" sz="2000" dirty="0"/>
              <a:t>– Industrial Information Model Mapping and Semantic Support</a:t>
            </a:r>
            <a:endParaRPr lang="en-US" altLang="zh-CN" sz="1600" dirty="0" smtClean="0"/>
          </a:p>
          <a:p>
            <a:pPr lvl="1" eaLnBrk="1" hangingPunct="1"/>
            <a:r>
              <a:rPr lang="en-US" altLang="zh-CN" sz="2000" dirty="0" smtClean="0"/>
              <a:t>WI-0071 </a:t>
            </a:r>
            <a:r>
              <a:rPr lang="en-US" altLang="zh-CN" sz="2000" dirty="0"/>
              <a:t>– W3C WoT </a:t>
            </a:r>
            <a:r>
              <a:rPr lang="en-US" altLang="zh-CN" sz="2000" dirty="0" smtClean="0"/>
              <a:t>Interworking</a:t>
            </a:r>
          </a:p>
          <a:p>
            <a:pPr lvl="1" eaLnBrk="1" hangingPunct="1"/>
            <a:r>
              <a:rPr lang="en-US" altLang="zh-CN" sz="2000" dirty="0" smtClean="0"/>
              <a:t>WI-0081 </a:t>
            </a:r>
            <a:r>
              <a:rPr lang="en-US" altLang="zh-CN" sz="2000" dirty="0"/>
              <a:t>– SDT </a:t>
            </a:r>
            <a:r>
              <a:rPr lang="en-US" altLang="zh-CN" sz="2000" dirty="0" smtClean="0"/>
              <a:t>4.0</a:t>
            </a:r>
          </a:p>
          <a:p>
            <a:pPr lvl="1" eaLnBrk="1" hangingPunct="1"/>
            <a:r>
              <a:rPr lang="en-US" altLang="zh-CN" sz="2000" dirty="0"/>
              <a:t>WI-00XX </a:t>
            </a:r>
            <a:r>
              <a:rPr lang="en-US" altLang="zh-CN" sz="2000" dirty="0" smtClean="0"/>
              <a:t>– SDT-based Information Models for Vertical Industries</a:t>
            </a:r>
          </a:p>
          <a:p>
            <a:pPr lvl="1" eaLnBrk="1" hangingPunct="1"/>
            <a:r>
              <a:rPr lang="en-US" altLang="zh-CN" sz="2000" dirty="0" smtClean="0">
                <a:solidFill>
                  <a:schemeClr val="accent1"/>
                </a:solidFill>
              </a:rPr>
              <a:t>Vehicular domain information models? </a:t>
            </a:r>
          </a:p>
          <a:p>
            <a:pPr lvl="1" eaLnBrk="1" hangingPunct="1"/>
            <a:r>
              <a:rPr lang="en-US" altLang="zh-CN" sz="2000" dirty="0" smtClean="0"/>
              <a:t>…</a:t>
            </a:r>
          </a:p>
          <a:p>
            <a:pPr eaLnBrk="1" hangingPunct="1"/>
            <a:r>
              <a:rPr lang="en-US" altLang="zh-CN" sz="2400" dirty="0" smtClean="0"/>
              <a:t>Semantic </a:t>
            </a:r>
            <a:r>
              <a:rPr lang="en-US" altLang="zh-CN" sz="2400" dirty="0" smtClean="0"/>
              <a:t>Interop (joint with TST)</a:t>
            </a:r>
            <a:endParaRPr lang="en-US" altLang="zh-CN" sz="24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15868</TotalTime>
  <Words>571</Words>
  <Application>Microsoft Office PowerPoint</Application>
  <PresentationFormat>全屏显示(4:3)</PresentationFormat>
  <Paragraphs>125</Paragraphs>
  <Slides>11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 Unicode MS</vt:lpstr>
      <vt:lpstr>Malgun Gothic</vt:lpstr>
      <vt:lpstr>Myriad Pro</vt:lpstr>
      <vt:lpstr>Myriad Pro</vt:lpstr>
      <vt:lpstr>宋体</vt:lpstr>
      <vt:lpstr>Arial</vt:lpstr>
      <vt:lpstr>Calibri</vt:lpstr>
      <vt:lpstr>Tahoma</vt:lpstr>
      <vt:lpstr>Times New Roman</vt:lpstr>
      <vt:lpstr>Wingdings</vt:lpstr>
      <vt:lpstr>Office Theme</vt:lpstr>
      <vt:lpstr>WG5 – MAS#34  Status Report</vt:lpstr>
      <vt:lpstr>Executive Highlights</vt:lpstr>
      <vt:lpstr>Issues for DECISION in TP</vt:lpstr>
      <vt:lpstr>Issues for DECISION in TP</vt:lpstr>
      <vt:lpstr>Issues for INFORMATION in TP</vt:lpstr>
      <vt:lpstr>Issues for INFORMATION in TP</vt:lpstr>
      <vt:lpstr>Issues for INFORMATION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</cp:lastModifiedBy>
  <cp:revision>1720</cp:revision>
  <dcterms:created xsi:type="dcterms:W3CDTF">2012-09-11T22:52:11Z</dcterms:created>
  <dcterms:modified xsi:type="dcterms:W3CDTF">2018-03-16T17:50:44Z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(3)KnDByTfbw+YDqtEyeNIt9g1lqtWb2mWMnhpKsy01QI6U9OloJs6nLiFqxeRTfNWhxTkytGoK
VEknLSTYhg54ax0iGII7mgLEzfhs/EbOtvpyCcxLXPXVuQmofuvG2+x7J/wQrkyVEIpfEB2t
/CcorgBsEY24s4No80PdPSvyQs2lHHWt4bBlGoqpnaOi2evtZxm7iY0lNchNjnqJ+zimw4sM
6IBZngp/w2bVF4xkn7</vt:lpwstr>
  </property>
  <property fmtid="{D5CDD505-2E9C-101B-9397-08002B2CF9AE}" pid="18" name="_2015_ms_pID_7253431">
    <vt:lpwstr>3920EpdCMaGisFe6XYk1b1tDjLEKmHWttCtUXtW32cMH6Hjvey01fe
mluLQDqyOBni2PLvufsf2TeS0xEDdgB1ksMts3Bag72a98enf2yb55j9K5OtdmGvJgtlwngG
Em6IxJLNI1iYwTRAdkp/1UbW4ayTPZi2tglIIDNU5pS69L7Od0I03HbFMRGBjw0dDuyr8unv
m+fmzPgvo5gV3g4Dw7/yreMF/Q9ZvFooA9Xg</vt:lpwstr>
  </property>
  <property fmtid="{D5CDD505-2E9C-101B-9397-08002B2CF9AE}" pid="19" name="_2015_ms_pID_7253432">
    <vt:lpwstr>Tfjm5AowxkwsWgKklg2vde4rZtFeRTh71Tj2
wiWg/vRVWzHz+IHgCMuH7M7Z+r2QGg==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1521217210</vt:lpwstr>
  </property>
</Properties>
</file>