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24"/>
  </p:notesMasterIdLst>
  <p:sldIdLst>
    <p:sldId id="256" r:id="rId2"/>
    <p:sldId id="259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257" r:id="rId11"/>
    <p:sldId id="289" r:id="rId12"/>
    <p:sldId id="283" r:id="rId13"/>
    <p:sldId id="285" r:id="rId14"/>
    <p:sldId id="287" r:id="rId15"/>
    <p:sldId id="290" r:id="rId16"/>
    <p:sldId id="293" r:id="rId17"/>
    <p:sldId id="260" r:id="rId18"/>
    <p:sldId id="306" r:id="rId19"/>
    <p:sldId id="305" r:id="rId20"/>
    <p:sldId id="294" r:id="rId21"/>
    <p:sldId id="286" r:id="rId22"/>
    <p:sldId id="304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7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5369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93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17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11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685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30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170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2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2903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40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6000"/>
              <a:buFont typeface="PT Sans"/>
              <a:buNone/>
              <a:defRPr sz="6000" b="1" i="0" u="none" strike="noStrike" cap="none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5860" y="194184"/>
            <a:ext cx="2722432" cy="185635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524000" y="584755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4400"/>
              <a:buFont typeface="PT Sans"/>
              <a:buNone/>
              <a:defRPr sz="4400" b="1" i="0" u="none" strike="noStrike" cap="none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Shape 28"/>
          <p:cNvSpPr txBox="1"/>
          <p:nvPr/>
        </p:nvSpPr>
        <p:spPr>
          <a:xfrm>
            <a:off x="5532625" y="6513900"/>
            <a:ext cx="817200" cy="36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4400"/>
              <a:buFont typeface="PT Sans"/>
              <a:buNone/>
              <a:defRPr sz="4400" b="1" i="0" u="none" strike="noStrike" cap="none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37" descr="C:\Documents and Settings\mcauley\Local Settings\Temp\wz83a6\oneM2M\oneM2M-Logo.gi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95984" y="0"/>
            <a:ext cx="1996016" cy="102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609600" y="130175"/>
            <a:ext cx="9586384" cy="76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4000"/>
              <a:buFont typeface="PT Sans"/>
              <a:buNone/>
              <a:defRPr sz="4000" b="1" i="0" u="none" strike="noStrike" cap="none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09600" y="1112837"/>
            <a:ext cx="10972800" cy="511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4400"/>
              <a:buFont typeface="PT Sans"/>
              <a:buNone/>
              <a:defRPr sz="4400" b="1" i="0" u="none" strike="noStrike" cap="none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6000"/>
              <a:buFont typeface="PT Sans"/>
              <a:buNone/>
              <a:defRPr sz="6000" b="1" i="0" u="none" strike="noStrike" cap="none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5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5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5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5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4400"/>
              <a:buFont typeface="PT Sans"/>
              <a:buNone/>
              <a:defRPr sz="4400" b="1" i="0" u="none" strike="noStrike" cap="none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4400"/>
              <a:buFont typeface="PT Sans"/>
              <a:buNone/>
              <a:defRPr sz="4400" b="1" i="0" u="none" strike="noStrike" cap="none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48241" y="105845"/>
            <a:ext cx="1325890" cy="90409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6"/>
          <p:cNvSpPr txBox="1"/>
          <p:nvPr/>
        </p:nvSpPr>
        <p:spPr>
          <a:xfrm>
            <a:off x="5592496" y="6592129"/>
            <a:ext cx="10070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BFBFB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2017 oneM2M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7F7F7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aeu-standards.us11.list-manage.com/track/click?u=120de5337c4128f67a4dd749b&amp;id=eec20b38c0&amp;e=a7b798eb9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t3-2vO7i2e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aeu-ictstandards.in/one-m2m-workshop-hackath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447908" y="1913641"/>
            <a:ext cx="11296184" cy="323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6000"/>
              <a:buFont typeface="PT Sans"/>
              <a:buNone/>
            </a:pPr>
            <a:r>
              <a:rPr lang="en-US" dirty="0"/>
              <a:t>Report on </a:t>
            </a:r>
            <a:r>
              <a:rPr lang="en-US" sz="6000" b="1" i="0" u="none" strike="noStrike" cap="none" dirty="0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rPr>
              <a:t>oneM2M </a:t>
            </a:r>
            <a:r>
              <a:rPr lang="en-US" dirty="0"/>
              <a:t>Developer </a:t>
            </a:r>
            <a:r>
              <a:rPr lang="en-US" dirty="0" smtClean="0"/>
              <a:t>Events Q1 2018</a:t>
            </a:r>
            <a:r>
              <a:rPr lang="en-US" dirty="0"/>
              <a:t/>
            </a:r>
            <a:br>
              <a:rPr lang="en-US" dirty="0"/>
            </a:br>
            <a:endParaRPr sz="6000" b="1" i="0" u="none" strike="noStrike" cap="none" dirty="0">
              <a:solidFill>
                <a:srgbClr val="C6313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979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>
            <a:off x="1524000" y="584755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Laurent Velez, ETSI</a:t>
            </a:r>
            <a:endParaRPr sz="24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34696" y="0"/>
            <a:ext cx="78504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4400"/>
              <a:buFont typeface="PT Sans"/>
              <a:buNone/>
            </a:pPr>
            <a:r>
              <a:rPr lang="en-US" sz="4400" b="1" i="0" u="none" strike="noStrike" cap="none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rPr>
              <a:t>The Organizations</a:t>
            </a:r>
            <a:endParaRPr sz="4400" b="1" i="0" u="none" strike="noStrike" cap="none">
              <a:solidFill>
                <a:srgbClr val="C6313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979597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979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195" y="1402082"/>
            <a:ext cx="2645596" cy="116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585" y="4334814"/>
            <a:ext cx="2038358" cy="11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2028" y="4593629"/>
            <a:ext cx="2159100" cy="65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2690" y="4593629"/>
            <a:ext cx="1535495" cy="100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over">
            <a:extLst>
              <a:ext uri="{FF2B5EF4-FFF2-40B4-BE49-F238E27FC236}">
                <a16:creationId xmlns:a16="http://schemas.microsoft.com/office/drawing/2014/main" xmlns="" id="{1A1F0F62-BFE2-412A-8CA0-699883CFD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2" y="1570474"/>
            <a:ext cx="5621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F02BB8-7DB2-4CB5-BFA1-B1F4268244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7791" y="2108914"/>
            <a:ext cx="3744291" cy="1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253497" y="1173570"/>
            <a:ext cx="11103793" cy="4351338"/>
          </a:xfrm>
        </p:spPr>
        <p:txBody>
          <a:bodyPr/>
          <a:lstStyle/>
          <a:p>
            <a:pPr marL="50800" indent="0">
              <a:buNone/>
            </a:pPr>
            <a:endParaRPr lang="en-US" sz="1800" b="1" dirty="0">
              <a:latin typeface="Calibri" panose="020F0502020204030204" pitchFamily="34" charset="0"/>
              <a:ea typeface="MS PMincho" panose="02020600040205080304" pitchFamily="18" charset="-128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+mj-lt"/>
                <a:cs typeface="Arial"/>
              </a:rPr>
              <a:t>12 February: Tutorial in New Delhi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+mj-lt"/>
                <a:cs typeface="Arial"/>
              </a:rPr>
              <a:t>14 February: Tutorial in Hyderabad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+mj-lt"/>
                <a:cs typeface="Arial"/>
              </a:rPr>
              <a:t>15 February: Tutorial in Bangalore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+mj-lt"/>
                <a:cs typeface="Arial"/>
              </a:rPr>
              <a:t>16 February: </a:t>
            </a:r>
            <a:r>
              <a:rPr lang="en-GB" sz="2000" b="1" dirty="0">
                <a:latin typeface="+mj-lt"/>
                <a:cs typeface="Arial"/>
              </a:rPr>
              <a:t>Hackathon</a:t>
            </a:r>
            <a:r>
              <a:rPr lang="en-GB" sz="2000" dirty="0">
                <a:latin typeface="+mj-lt"/>
                <a:cs typeface="Arial"/>
              </a:rPr>
              <a:t> in Bangalore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+mj-lt"/>
                <a:cs typeface="Arial"/>
              </a:rPr>
              <a:t>19 February: Tutorial in Chandigarh</a:t>
            </a:r>
            <a:endParaRPr lang="en-US" sz="2000" dirty="0">
              <a:latin typeface="+mj-lt"/>
              <a:ea typeface="MS PMincho" panose="02020600040205080304" pitchFamily="18" charset="-128"/>
              <a:cs typeface="Calibri" panose="020F0502020204030204" pitchFamily="34" charset="0"/>
            </a:endParaRPr>
          </a:p>
          <a:p>
            <a:pPr marL="5080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266D57-0D25-42FC-AF70-A79E0846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864" y="1353081"/>
            <a:ext cx="5993764" cy="39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1295400"/>
            <a:ext cx="109728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GB" dirty="0" smtClean="0">
                <a:latin typeface="+mj-lt"/>
              </a:rPr>
              <a:t>Attended </a:t>
            </a:r>
            <a:r>
              <a:rPr lang="en-GB" dirty="0">
                <a:latin typeface="+mj-lt"/>
              </a:rPr>
              <a:t>mainly by students from local universities 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>
                <a:latin typeface="+mj-lt"/>
              </a:rPr>
              <a:t>Topics covered included:</a:t>
            </a:r>
            <a:endParaRPr lang="en-GB" dirty="0">
              <a:latin typeface="+mj-lt"/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IN" sz="2000" dirty="0">
                <a:latin typeface="+mj-lt"/>
              </a:rPr>
              <a:t>Overview of oneM2M</a:t>
            </a:r>
            <a:endParaRPr lang="en-GB" sz="2000" dirty="0">
              <a:latin typeface="+mj-lt"/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IN" sz="2000" dirty="0">
                <a:latin typeface="+mj-lt"/>
              </a:rPr>
              <a:t>Introduction to Eclipse OM2M</a:t>
            </a:r>
            <a:endParaRPr lang="en-GB" sz="2000" dirty="0">
              <a:latin typeface="+mj-lt"/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IN" sz="2000" dirty="0">
                <a:latin typeface="+mj-lt"/>
              </a:rPr>
              <a:t>Comprehensive use case study followed by a demonstration</a:t>
            </a:r>
            <a:endParaRPr lang="en-GB" sz="2000" dirty="0">
              <a:latin typeface="+mj-lt"/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IN" sz="2000" dirty="0">
                <a:latin typeface="+mj-lt"/>
              </a:rPr>
              <a:t>Deep Dive into an implementation of the framework based on ADREAM smart Building of LAAS.</a:t>
            </a:r>
            <a:endParaRPr lang="en-GB" sz="2000" dirty="0">
              <a:latin typeface="+mj-lt"/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IN" sz="2000" dirty="0">
                <a:latin typeface="+mj-lt"/>
              </a:rPr>
              <a:t>A Massive Online Open Course (MOOC) material to go with the tutorial is available at: </a:t>
            </a:r>
          </a:p>
          <a:p>
            <a:pPr marL="1257300" lvl="2" indent="-342900">
              <a:lnSpc>
                <a:spcPct val="100000"/>
              </a:lnSpc>
            </a:pPr>
            <a:r>
              <a:rPr lang="en-IN" dirty="0">
                <a:latin typeface="+mj-lt"/>
              </a:rPr>
              <a:t> </a:t>
            </a:r>
            <a:r>
              <a:rPr lang="en-IN" dirty="0">
                <a:latin typeface="+mj-lt"/>
                <a:hlinkClick r:id="rId3"/>
              </a:rPr>
              <a:t>https://open.insa-toulouse.fr</a:t>
            </a:r>
            <a:r>
              <a:rPr lang="en-IN" dirty="0">
                <a:latin typeface="+mj-lt"/>
              </a:rPr>
              <a:t>  </a:t>
            </a:r>
          </a:p>
          <a:p>
            <a:pPr marL="1257300" lvl="2" indent="-342900">
              <a:lnSpc>
                <a:spcPct val="100000"/>
              </a:lnSpc>
            </a:pPr>
            <a:r>
              <a:rPr lang="en-IN" dirty="0">
                <a:latin typeface="+mj-lt"/>
              </a:rPr>
              <a:t>course title: Internet of Things with oneM2M standard</a:t>
            </a:r>
            <a:r>
              <a:rPr lang="en-IN" dirty="0"/>
              <a:t/>
            </a:r>
            <a:br>
              <a:rPr lang="en-IN" dirty="0"/>
            </a:br>
            <a:endParaRPr lang="en-GB" dirty="0"/>
          </a:p>
          <a:p>
            <a:pPr marL="342900" lvl="0" indent="-342900">
              <a:lnSpc>
                <a:spcPct val="100000"/>
              </a:lnSpc>
              <a:buFont typeface="Arial"/>
              <a:buAutoNum type="arabicPeriod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Tutorials</a:t>
            </a:r>
            <a:r>
              <a:rPr lang="fr-FR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26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479834" y="1295400"/>
            <a:ext cx="11178766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342900"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781" y="-244444"/>
            <a:ext cx="7850299" cy="1173570"/>
          </a:xfrm>
        </p:spPr>
        <p:txBody>
          <a:bodyPr/>
          <a:lstStyle/>
          <a:p>
            <a:r>
              <a:rPr lang="fr-FR" sz="3200" dirty="0"/>
              <a:t>Tutorial Participants</a:t>
            </a:r>
            <a:endParaRPr lang="en-GB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85BA02-2C88-4B67-BA8D-7E269A8C7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40" y="640519"/>
            <a:ext cx="4743743" cy="3177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BBD47D-45FB-4607-AD29-587677702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40" y="3886200"/>
            <a:ext cx="4557354" cy="3040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17" y="3149063"/>
            <a:ext cx="5332738" cy="3552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34D22A-E245-4A02-B893-BCE9FFD17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217" y="0"/>
            <a:ext cx="4423501" cy="29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2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Hackathon</a:t>
            </a:r>
            <a:r>
              <a:rPr lang="fr-FR" dirty="0" smtClean="0"/>
              <a:t> in Bangalore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BB5549-B932-414B-AC81-D3E75D23BB84}"/>
              </a:ext>
            </a:extLst>
          </p:cNvPr>
          <p:cNvSpPr txBox="1"/>
          <p:nvPr/>
        </p:nvSpPr>
        <p:spPr>
          <a:xfrm>
            <a:off x="154936" y="1269834"/>
            <a:ext cx="11340445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C00000"/>
              </a:buClr>
              <a:buSzPts val="2800"/>
              <a:buFont typeface="Arial"/>
              <a:buChar char="•"/>
            </a:pPr>
            <a:r>
              <a:rPr lang="en-GB" sz="28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The Challenge</a:t>
            </a:r>
          </a:p>
          <a:p>
            <a:pPr marL="800100" lvl="1" indent="-342900">
              <a:spcBef>
                <a:spcPts val="500"/>
              </a:spcBef>
              <a:buClr>
                <a:srgbClr val="C00000"/>
              </a:buClr>
              <a:buSzPts val="24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to develop real applications</a:t>
            </a:r>
          </a:p>
          <a:p>
            <a:pPr marL="800100" lvl="1" indent="-342900">
              <a:spcBef>
                <a:spcPts val="500"/>
              </a:spcBef>
              <a:buClr>
                <a:srgbClr val="C00000"/>
              </a:buClr>
              <a:buSzPts val="24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in a smart city context</a:t>
            </a:r>
          </a:p>
          <a:p>
            <a:pPr marL="800100" lvl="1" indent="-342900">
              <a:spcBef>
                <a:spcPts val="500"/>
              </a:spcBef>
              <a:buClr>
                <a:srgbClr val="C00000"/>
              </a:buClr>
              <a:buSzPts val="24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based on an open source implementation of oneM2M</a:t>
            </a:r>
          </a:p>
          <a:p>
            <a:pPr marL="800100" lvl="1" indent="-342900">
              <a:spcBef>
                <a:spcPts val="500"/>
              </a:spcBef>
              <a:buClr>
                <a:srgbClr val="C00000"/>
              </a:buClr>
              <a:buSzPts val="2400"/>
              <a:buFont typeface="Arial"/>
              <a:buChar char="•"/>
            </a:pPr>
            <a:endParaRPr lang="en-GB" sz="20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C00000"/>
              </a:buClr>
              <a:buSzPts val="2800"/>
              <a:buFont typeface="Arial"/>
              <a:buChar char="•"/>
            </a:pPr>
            <a:endParaRPr lang="en-GB" sz="28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C00000"/>
              </a:buClr>
              <a:buSzPts val="2800"/>
              <a:buFont typeface="Arial"/>
              <a:buChar char="•"/>
            </a:pPr>
            <a:endParaRPr lang="en-GB" sz="28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C00000"/>
              </a:buClr>
              <a:buSzPts val="2800"/>
              <a:buFont typeface="Arial"/>
              <a:buChar char="•"/>
            </a:pPr>
            <a:endParaRPr lang="en-GB" sz="28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C00000"/>
              </a:buClr>
              <a:buSzPts val="2800"/>
              <a:buFont typeface="Arial"/>
              <a:buChar char="•"/>
            </a:pPr>
            <a:endParaRPr lang="en-GB" sz="28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C00000"/>
              </a:buClr>
              <a:buSzPts val="2800"/>
              <a:buFont typeface="Arial"/>
              <a:buChar char="•"/>
            </a:pPr>
            <a:endParaRPr lang="en-GB" sz="28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  <a:p>
            <a:pPr marL="342900" indent="-342900">
              <a:spcBef>
                <a:spcPts val="1000"/>
              </a:spcBef>
              <a:buClr>
                <a:srgbClr val="C00000"/>
              </a:buClr>
              <a:buSzPts val="2800"/>
              <a:buFont typeface="Arial"/>
              <a:buChar char="•"/>
            </a:pPr>
            <a:endParaRPr lang="en-GB" sz="28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BF2FF21-5932-4827-B2F5-97C878AC9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360" y="1313950"/>
            <a:ext cx="5088639" cy="3420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83EC34-B99B-4E94-8218-BD997733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96" y="3071588"/>
            <a:ext cx="5370156" cy="35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Mockup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7F47CB-AA74-4E4F-87FF-5A766CD3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96538" y="2008534"/>
            <a:ext cx="5162151" cy="3492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5C2A98-B6E8-4503-AB06-6EC5E1C49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49" y="1494237"/>
            <a:ext cx="6545580" cy="43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1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Mockup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CD2EC8-D969-4595-903C-FA2630DF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1493919"/>
            <a:ext cx="5370107" cy="3622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911C53-F566-4F2C-9A1F-6F81E7582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68" y="1513641"/>
            <a:ext cx="5435902" cy="36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4400"/>
              <a:buFont typeface="PT Sans"/>
              <a:buNone/>
            </a:pPr>
            <a:r>
              <a:rPr lang="en-US" sz="4400" b="1" i="0" u="none" strike="noStrike" cap="none" dirty="0" smtClean="0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rPr>
              <a:t>Teams &amp; Prize</a:t>
            </a:r>
            <a:endParaRPr dirty="0"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1073100"/>
            <a:ext cx="10659600" cy="54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16 Teams were competing</a:t>
            </a:r>
            <a:endParaRPr lang="en-US" dirty="0"/>
          </a:p>
          <a:p>
            <a:pPr lvl="0"/>
            <a:endParaRPr lang="en-US" dirty="0" smtClean="0">
              <a:latin typeface="+mj-lt"/>
            </a:endParaRPr>
          </a:p>
          <a:p>
            <a:pPr lvl="0"/>
            <a:r>
              <a:rPr lang="en-US" sz="2400" dirty="0" smtClean="0">
                <a:latin typeface="+mj-lt"/>
              </a:rPr>
              <a:t>The </a:t>
            </a:r>
            <a:r>
              <a:rPr lang="en-US" sz="2400" dirty="0">
                <a:latin typeface="+mj-lt"/>
              </a:rPr>
              <a:t>prize was:</a:t>
            </a:r>
          </a:p>
          <a:p>
            <a:pPr lvl="1"/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a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trip to Estonia to attend the Estonian flagship </a:t>
            </a:r>
            <a:r>
              <a:rPr lang="en-GB" sz="2000" dirty="0" err="1">
                <a:solidFill>
                  <a:srgbClr val="C00000"/>
                </a:solidFill>
                <a:latin typeface="+mj-lt"/>
              </a:rPr>
              <a:t>startup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 &amp; technology event Latitude59</a:t>
            </a:r>
          </a:p>
          <a:p>
            <a:pPr lvl="1"/>
            <a:endParaRPr lang="en-GB" sz="2000" dirty="0">
              <a:solidFill>
                <a:srgbClr val="C00000"/>
              </a:solidFill>
              <a:latin typeface="+mj-lt"/>
            </a:endParaRPr>
          </a:p>
          <a:p>
            <a:r>
              <a:rPr lang="en-GB" sz="2400" dirty="0">
                <a:latin typeface="+mj-lt"/>
              </a:rPr>
              <a:t>In addition</a:t>
            </a:r>
          </a:p>
          <a:p>
            <a:pPr lvl="1"/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2</a:t>
            </a:r>
            <a:r>
              <a:rPr lang="en-GB" sz="2000" baseline="30000" dirty="0" smtClean="0">
                <a:solidFill>
                  <a:srgbClr val="C00000"/>
                </a:solidFill>
                <a:latin typeface="+mj-lt"/>
              </a:rPr>
              <a:t>nd</a:t>
            </a: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 Prize: selected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participating teams were given direct access to the final jury for the SAP </a:t>
            </a:r>
            <a:r>
              <a:rPr lang="en-GB" sz="2000" dirty="0" err="1">
                <a:solidFill>
                  <a:srgbClr val="C00000"/>
                </a:solidFill>
                <a:latin typeface="+mj-lt"/>
              </a:rPr>
              <a:t>Startup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 Studio cohort of 2018-19, and an opportunity to receive several months of mentoring.</a:t>
            </a:r>
            <a:endParaRPr sz="2000" dirty="0">
              <a:solidFill>
                <a:srgbClr val="C00000"/>
              </a:solidFill>
              <a:latin typeface="+mj-lt"/>
            </a:endParaRPr>
          </a:p>
          <a:p>
            <a:pPr lvl="1"/>
            <a:endParaRPr lang="fr-FR" sz="2000" dirty="0" smtClean="0">
              <a:solidFill>
                <a:srgbClr val="C00000"/>
              </a:solidFill>
              <a:latin typeface="+mj-lt"/>
            </a:endParaRPr>
          </a:p>
          <a:p>
            <a:pPr lvl="1"/>
            <a:r>
              <a:rPr lang="fr-FR" sz="2000" dirty="0">
                <a:solidFill>
                  <a:srgbClr val="C00000"/>
                </a:solidFill>
                <a:latin typeface="+mj-lt"/>
              </a:rPr>
              <a:t>3</a:t>
            </a:r>
            <a:r>
              <a:rPr lang="fr-FR" sz="2000" baseline="30000" dirty="0">
                <a:solidFill>
                  <a:srgbClr val="C00000"/>
                </a:solidFill>
                <a:latin typeface="+mj-lt"/>
              </a:rPr>
              <a:t>rd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Prize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: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Selected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participating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team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were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given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the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possibility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to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make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a 6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month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paid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internship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in INSA </a:t>
            </a:r>
            <a:r>
              <a:rPr lang="fr-FR" sz="2000" dirty="0" err="1">
                <a:solidFill>
                  <a:srgbClr val="C00000"/>
                </a:solidFill>
                <a:latin typeface="+mj-lt"/>
              </a:rPr>
              <a:t>university</a:t>
            </a:r>
            <a:r>
              <a:rPr lang="fr-FR" sz="2000" dirty="0">
                <a:solidFill>
                  <a:srgbClr val="C00000"/>
                </a:solidFill>
                <a:latin typeface="+mj-lt"/>
              </a:rPr>
              <a:t> of Toulouse (France)</a:t>
            </a:r>
            <a:endParaRPr dirty="0">
              <a:solidFill>
                <a:srgbClr val="C00000"/>
              </a:solidFill>
              <a:latin typeface="+mj-lt"/>
            </a:endParaRPr>
          </a:p>
          <a:p>
            <a:pPr marL="742950" lvl="1" indent="-133350">
              <a:buNone/>
            </a:pPr>
            <a:r>
              <a:rPr lang="en-US" sz="1400" dirty="0" smtClean="0">
                <a:solidFill>
                  <a:srgbClr val="C00000"/>
                </a:solidFill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  <a:p>
            <a:pPr marL="742950" marR="0" lvl="1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1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76" y="436862"/>
            <a:ext cx="9323871" cy="592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34696" y="0"/>
            <a:ext cx="78504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Toulouse (France)</a:t>
            </a:r>
            <a:endParaRPr dirty="0"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596775" y="1173600"/>
            <a:ext cx="11185200" cy="5309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fr-FR" sz="2400" dirty="0">
                <a:latin typeface="Arial"/>
                <a:ea typeface="Arial"/>
                <a:cs typeface="Arial"/>
                <a:sym typeface="Arial"/>
              </a:rPr>
              <a:t>Dates: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fr-FR" sz="2000" dirty="0" smtClean="0">
                <a:latin typeface="Arial"/>
                <a:ea typeface="Arial"/>
                <a:cs typeface="Arial"/>
                <a:sym typeface="Arial"/>
              </a:rPr>
              <a:t>24-26 </a:t>
            </a:r>
            <a:r>
              <a:rPr lang="fr-FR" sz="2000" dirty="0" err="1" smtClean="0">
                <a:latin typeface="Arial"/>
                <a:ea typeface="Arial"/>
                <a:cs typeface="Arial"/>
                <a:sym typeface="Arial"/>
              </a:rPr>
              <a:t>January</a:t>
            </a:r>
            <a:r>
              <a:rPr lang="fr-FR" sz="2000" dirty="0" smtClean="0">
                <a:latin typeface="Arial"/>
                <a:ea typeface="Arial"/>
                <a:cs typeface="Arial"/>
                <a:sym typeface="Arial"/>
              </a:rPr>
              <a:t> 2018</a:t>
            </a:r>
            <a:endParaRPr lang="fr-FR"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fr-FR" sz="2400" dirty="0">
                <a:latin typeface="Arial"/>
                <a:ea typeface="Arial"/>
                <a:cs typeface="Arial"/>
                <a:sym typeface="Arial"/>
              </a:rPr>
              <a:t>Location: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fr-FR" sz="2000" dirty="0" smtClean="0">
                <a:latin typeface="Arial"/>
                <a:ea typeface="Arial"/>
                <a:cs typeface="Arial"/>
                <a:sym typeface="Arial"/>
              </a:rPr>
              <a:t>INSA </a:t>
            </a:r>
            <a:r>
              <a:rPr lang="fr-FR" sz="2000" dirty="0" err="1" smtClean="0">
                <a:latin typeface="Arial"/>
                <a:ea typeface="Arial"/>
                <a:cs typeface="Arial"/>
                <a:sym typeface="Arial"/>
              </a:rPr>
              <a:t>University</a:t>
            </a:r>
            <a:r>
              <a:rPr lang="fr-FR" sz="2000" dirty="0" smtClean="0">
                <a:latin typeface="Arial"/>
                <a:ea typeface="Arial"/>
                <a:cs typeface="Arial"/>
                <a:sym typeface="Arial"/>
              </a:rPr>
              <a:t>, Toulouse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2400" dirty="0" smtClean="0">
                <a:latin typeface="Arial"/>
                <a:ea typeface="Arial"/>
                <a:cs typeface="Arial"/>
                <a:sym typeface="Arial"/>
              </a:rPr>
              <a:t>Organisation</a:t>
            </a:r>
            <a:r>
              <a:rPr lang="fr-FR" sz="2400" dirty="0" smtClean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fr-FR" sz="2000" dirty="0" smtClean="0">
                <a:latin typeface="Arial"/>
                <a:ea typeface="Arial"/>
                <a:cs typeface="Arial"/>
                <a:sym typeface="Arial"/>
              </a:rPr>
              <a:t>LAAS-CNRS and ETSI</a:t>
            </a:r>
            <a:endParaRPr lang="fr-FR"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fr-FR" sz="2400" dirty="0">
                <a:latin typeface="Arial"/>
                <a:ea typeface="Arial"/>
                <a:cs typeface="Arial"/>
                <a:sym typeface="Arial"/>
              </a:rPr>
              <a:t>Participation: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fr-FR" sz="2000" dirty="0" smtClean="0">
                <a:latin typeface="Arial"/>
                <a:ea typeface="Arial"/>
                <a:cs typeface="Arial"/>
                <a:sym typeface="Arial"/>
              </a:rPr>
              <a:t>Workshop IoT &amp; Security 160 pers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fr-FR" sz="2000" dirty="0" err="1" smtClean="0">
                <a:latin typeface="Arial"/>
                <a:ea typeface="Arial"/>
                <a:cs typeface="Arial"/>
                <a:sym typeface="Arial"/>
              </a:rPr>
              <a:t>Hackathon</a:t>
            </a:r>
            <a:r>
              <a:rPr lang="fr-FR" sz="2000" dirty="0" smtClean="0">
                <a:latin typeface="Arial"/>
                <a:ea typeface="Arial"/>
                <a:cs typeface="Arial"/>
                <a:sym typeface="Arial"/>
              </a:rPr>
              <a:t> 50 pers</a:t>
            </a:r>
            <a:endParaRPr lang="fr-FR" sz="2000" dirty="0">
              <a:latin typeface="Arial"/>
              <a:ea typeface="Arial"/>
              <a:cs typeface="Arial"/>
              <a:sym typeface="Arial"/>
            </a:endParaRPr>
          </a:p>
          <a:p>
            <a:pPr marL="762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GB"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30" y="488163"/>
            <a:ext cx="4003141" cy="6004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3133"/>
              </a:buClr>
              <a:buSzPts val="4400"/>
              <a:buFont typeface="PT Sans"/>
              <a:buNone/>
            </a:pPr>
            <a:r>
              <a:rPr lang="en-US" sz="4400" b="1" i="0" u="none" strike="noStrike" cap="none" dirty="0">
                <a:solidFill>
                  <a:srgbClr val="C63133"/>
                </a:solidFill>
                <a:latin typeface="PT Sans"/>
                <a:ea typeface="PT Sans"/>
                <a:cs typeface="PT Sans"/>
                <a:sym typeface="PT Sans"/>
              </a:rPr>
              <a:t>The Judges</a:t>
            </a:r>
            <a:endParaRPr dirty="0"/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1157921" y="1087170"/>
            <a:ext cx="83058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790763-B936-4AEB-8498-DFF88122F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19" y="1087170"/>
            <a:ext cx="8191819" cy="54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34701" y="0"/>
            <a:ext cx="100656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/>
              <a:t>The winning team:</a:t>
            </a:r>
            <a:endParaRPr sz="3600" dirty="0"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334700" y="1343725"/>
            <a:ext cx="11688300" cy="4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dirty="0"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27702C-4CCD-4636-982D-C85B77D69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11" y="1343725"/>
            <a:ext cx="7770193" cy="51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0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3" y="0"/>
            <a:ext cx="9978450" cy="64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4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6" y="461727"/>
            <a:ext cx="10058400" cy="585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615881" cy="646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60" y="153909"/>
            <a:ext cx="8579667" cy="64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0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40" y="83744"/>
            <a:ext cx="8815057" cy="661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Video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>
                <a:hlinkClick r:id="rId2"/>
              </a:rPr>
              <a:t>https://youtu.be/t3-2vO7i2ek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2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34696" y="0"/>
            <a:ext cx="78504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/>
              <a:t>India </a:t>
            </a:r>
            <a:r>
              <a:rPr lang="en-US" dirty="0"/>
              <a:t>Multi-city developer </a:t>
            </a:r>
            <a:r>
              <a:rPr lang="en-US" dirty="0" smtClean="0"/>
              <a:t>event </a:t>
            </a:r>
            <a:r>
              <a:rPr lang="en-US" dirty="0"/>
              <a:t>details</a:t>
            </a:r>
            <a:endParaRPr dirty="0"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153909" y="1173600"/>
            <a:ext cx="11628066" cy="5309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fr-FR" sz="2400" dirty="0">
                <a:latin typeface="Arial"/>
                <a:ea typeface="Arial"/>
                <a:cs typeface="Arial"/>
                <a:sym typeface="Arial"/>
              </a:rPr>
              <a:t>Dates: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12-19 February 2018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fr-FR" sz="2400" dirty="0">
                <a:latin typeface="Arial"/>
                <a:ea typeface="Arial"/>
                <a:cs typeface="Arial"/>
                <a:sym typeface="Arial"/>
              </a:rPr>
              <a:t>Location: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Multi-city, </a:t>
            </a:r>
            <a:r>
              <a:rPr lang="fr-FR" sz="2000" dirty="0" err="1">
                <a:latin typeface="Arial"/>
                <a:ea typeface="Arial"/>
                <a:cs typeface="Arial"/>
                <a:sym typeface="Arial"/>
              </a:rPr>
              <a:t>India</a:t>
            </a:r>
            <a:endParaRPr lang="fr-FR"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fr-FR" sz="2400" dirty="0">
                <a:latin typeface="Arial"/>
                <a:ea typeface="Arial"/>
                <a:cs typeface="Arial"/>
                <a:sym typeface="Arial"/>
              </a:rPr>
              <a:t>Participation: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more </a:t>
            </a:r>
            <a:r>
              <a:rPr lang="fr-FR" sz="2000" dirty="0" err="1">
                <a:latin typeface="Arial"/>
                <a:ea typeface="Arial"/>
                <a:cs typeface="Arial"/>
                <a:sym typeface="Arial"/>
              </a:rPr>
              <a:t>than</a:t>
            </a:r>
            <a:r>
              <a:rPr lang="fr-FR" sz="2000" dirty="0">
                <a:latin typeface="Arial"/>
                <a:ea typeface="Arial"/>
                <a:cs typeface="Arial"/>
                <a:sym typeface="Arial"/>
              </a:rPr>
              <a:t> 500 people in total</a:t>
            </a:r>
          </a:p>
          <a:p>
            <a:pPr marL="76200" lvl="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r>
              <a:rPr lang="en-GB" sz="1800" dirty="0">
                <a:latin typeface="Arial"/>
                <a:ea typeface="Arial"/>
                <a:cs typeface="Arial"/>
                <a:sym typeface="Arial"/>
                <a:hlinkClick r:id="rId3"/>
              </a:rPr>
              <a:t>http://</a:t>
            </a:r>
            <a:r>
              <a:rPr lang="en-GB" sz="1800" dirty="0" smtClean="0">
                <a:latin typeface="Arial"/>
                <a:ea typeface="Arial"/>
                <a:cs typeface="Arial"/>
                <a:sym typeface="Arial"/>
                <a:hlinkClick r:id="rId3"/>
              </a:rPr>
              <a:t>www.indiaeu-ictstandards.in/one-m2m-workshop-hackathon</a:t>
            </a:r>
            <a:endParaRPr lang="en-GB" sz="1800" dirty="0" smtClean="0">
              <a:latin typeface="Arial"/>
              <a:ea typeface="Arial"/>
              <a:cs typeface="Arial"/>
              <a:sym typeface="Arial"/>
            </a:endParaRPr>
          </a:p>
          <a:p>
            <a:pPr marL="762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sz="18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GB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spirit of this initiative was to create </a:t>
            </a:r>
          </a:p>
          <a:p>
            <a:pPr marL="762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an interactive and stimulating exchange platform </a:t>
            </a:r>
          </a:p>
          <a:p>
            <a:pPr marL="762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for developers, allowing many opportunities for </a:t>
            </a:r>
          </a:p>
          <a:p>
            <a:pPr marL="762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hands on exercises.</a:t>
            </a:r>
            <a:endParaRPr sz="1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11697628" y="6492875"/>
            <a:ext cx="494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FB81EF-8D88-437D-8EB0-83DAFFA6A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790" y="1182927"/>
            <a:ext cx="4524865" cy="535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rgbClr val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336</Words>
  <Application>Microsoft Office PowerPoint</Application>
  <PresentationFormat>Widescreen</PresentationFormat>
  <Paragraphs>96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MS PMincho</vt:lpstr>
      <vt:lpstr>Arial</vt:lpstr>
      <vt:lpstr>Calibri</vt:lpstr>
      <vt:lpstr>Open Sans Light</vt:lpstr>
      <vt:lpstr>PT Sans</vt:lpstr>
      <vt:lpstr>Office Theme</vt:lpstr>
      <vt:lpstr>Report on oneM2M Developer Events Q1 2018 </vt:lpstr>
      <vt:lpstr>Toulouse (France)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</vt:lpstr>
      <vt:lpstr>India Multi-city developer event details</vt:lpstr>
      <vt:lpstr>The Organizations</vt:lpstr>
      <vt:lpstr>Agenda</vt:lpstr>
      <vt:lpstr>The Tutorials </vt:lpstr>
      <vt:lpstr>Tutorial Participants</vt:lpstr>
      <vt:lpstr>Hackathon in Bangalore</vt:lpstr>
      <vt:lpstr>The Mockup</vt:lpstr>
      <vt:lpstr>The Mockup</vt:lpstr>
      <vt:lpstr>Teams &amp; Prize</vt:lpstr>
      <vt:lpstr>PowerPoint Presentation</vt:lpstr>
      <vt:lpstr>PowerPoint Presentation</vt:lpstr>
      <vt:lpstr>The Judges</vt:lpstr>
      <vt:lpstr>The winning team: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on oneM2M Hackathon Mar 9 - 10, in Dallas, TX</dc:title>
  <dc:creator>Laurent Velez</dc:creator>
  <cp:lastModifiedBy>Laurent Velez</cp:lastModifiedBy>
  <cp:revision>59</cp:revision>
  <dcterms:modified xsi:type="dcterms:W3CDTF">2018-03-16T04:26:05Z</dcterms:modified>
</cp:coreProperties>
</file>