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6" r:id="rId3"/>
    <p:sldId id="277" r:id="rId4"/>
    <p:sldId id="278" r:id="rId5"/>
    <p:sldId id="279" r:id="rId6"/>
    <p:sldId id="280" r:id="rId7"/>
    <p:sldId id="281" r:id="rId8"/>
    <p:sldId id="283" r:id="rId9"/>
    <p:sldId id="284" r:id="rId10"/>
    <p:sldId id="285" r:id="rId11"/>
    <p:sldId id="28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onem2mcert.com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iot.insator.io/" TargetMode="External"/><Relationship Id="rId3" Type="http://schemas.openxmlformats.org/officeDocument/2006/relationships/hyperlink" Target="http://www.ntels.com/" TargetMode="External"/><Relationship Id="rId7" Type="http://schemas.openxmlformats.org/officeDocument/2006/relationships/hyperlink" Target="http://110.93.135.108/" TargetMode="External"/><Relationship Id="rId2" Type="http://schemas.openxmlformats.org/officeDocument/2006/relationships/hyperlink" Target="http://thingplug.sktiot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handypia.co.kr/homepage_eng/" TargetMode="External"/><Relationship Id="rId11" Type="http://schemas.openxmlformats.org/officeDocument/2006/relationships/hyperlink" Target="http://www.c3systems.com/" TargetMode="External"/><Relationship Id="rId5" Type="http://schemas.openxmlformats.org/officeDocument/2006/relationships/hyperlink" Target="https://spin.kepco.co.kr/" TargetMode="External"/><Relationship Id="rId10" Type="http://schemas.openxmlformats.org/officeDocument/2006/relationships/hyperlink" Target="https://www.chordant.io/" TargetMode="External"/><Relationship Id="rId4" Type="http://schemas.openxmlformats.org/officeDocument/2006/relationships/hyperlink" Target="http://iotmakers.olleh.com/" TargetMode="External"/><Relationship Id="rId9" Type="http://schemas.openxmlformats.org/officeDocument/2006/relationships/hyperlink" Target="http://www.irexnet.co.kr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ko-KR" dirty="0"/>
              <a:t>TTA oneM2M Certification Program Status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GCF-oneM2M </a:t>
            </a:r>
            <a:r>
              <a:rPr lang="en-US" altLang="ko-KR" dirty="0" smtClean="0"/>
              <a:t>Workshop</a:t>
            </a:r>
            <a:r>
              <a:rPr lang="ko-KR" altLang="en-US" smtClean="0"/>
              <a:t> </a:t>
            </a:r>
            <a:r>
              <a:rPr lang="en-US" altLang="ko-KR" dirty="0" smtClean="0"/>
              <a:t>(oneM2M TP#35)</a:t>
            </a:r>
          </a:p>
          <a:p>
            <a:r>
              <a:rPr lang="en-US" altLang="ko-KR" dirty="0" smtClean="0"/>
              <a:t>Keebum Kim, TTA, Keebum.kim@tta.or.kr</a:t>
            </a:r>
          </a:p>
        </p:txBody>
      </p:sp>
    </p:spTree>
    <p:extLst>
      <p:ext uri="{BB962C8B-B14F-4D97-AF65-F5344CB8AC3E}">
        <p14:creationId xmlns:p14="http://schemas.microsoft.com/office/powerpoint/2010/main" val="2965748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TTA’s oneM2M Activity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TTA has participated in oneM2M since 2012. </a:t>
            </a:r>
          </a:p>
          <a:p>
            <a:pPr lvl="1"/>
            <a:r>
              <a:rPr lang="en-US" altLang="ko-KR" dirty="0"/>
              <a:t>TTA as SDO launched oneM2M Partnership project</a:t>
            </a:r>
          </a:p>
          <a:p>
            <a:pPr lvl="1"/>
            <a:r>
              <a:rPr lang="en-US" altLang="ko-KR" dirty="0"/>
              <a:t>TTA has contributed to develop test specifications in TST WG</a:t>
            </a:r>
          </a:p>
          <a:p>
            <a:pPr lvl="1"/>
            <a:r>
              <a:rPr lang="en-US" altLang="ko-KR" dirty="0"/>
              <a:t>TTA co-hosts Interop Event with ETSI two time annually</a:t>
            </a:r>
            <a:endParaRPr lang="ko-KR" altLang="en-US"/>
          </a:p>
        </p:txBody>
      </p:sp>
      <p:pic>
        <p:nvPicPr>
          <p:cNvPr id="6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196" y="314529"/>
            <a:ext cx="5461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그룹 6"/>
          <p:cNvGrpSpPr/>
          <p:nvPr/>
        </p:nvGrpSpPr>
        <p:grpSpPr>
          <a:xfrm>
            <a:off x="1811071" y="3311281"/>
            <a:ext cx="9039225" cy="2854325"/>
            <a:chOff x="176213" y="3213100"/>
            <a:chExt cx="9039225" cy="2854325"/>
          </a:xfrm>
        </p:grpSpPr>
        <p:sp>
          <p:nvSpPr>
            <p:cNvPr id="8" name="Rectangle 42"/>
            <p:cNvSpPr>
              <a:spLocks noChangeArrowheads="1"/>
            </p:cNvSpPr>
            <p:nvPr/>
          </p:nvSpPr>
          <p:spPr bwMode="auto">
            <a:xfrm flipV="1">
              <a:off x="306388" y="3692525"/>
              <a:ext cx="8501062" cy="2374900"/>
            </a:xfrm>
            <a:prstGeom prst="roundRect">
              <a:avLst>
                <a:gd name="adj" fmla="val 7058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9" name="그룹 118"/>
            <p:cNvGrpSpPr>
              <a:grpSpLocks/>
            </p:cNvGrpSpPr>
            <p:nvPr/>
          </p:nvGrpSpPr>
          <p:grpSpPr bwMode="auto">
            <a:xfrm>
              <a:off x="176213" y="3625850"/>
              <a:ext cx="2889250" cy="447675"/>
              <a:chOff x="798513" y="4478350"/>
              <a:chExt cx="2819400" cy="447675"/>
            </a:xfrm>
          </p:grpSpPr>
          <p:sp>
            <p:nvSpPr>
              <p:cNvPr id="31" name="Freeform 54"/>
              <p:cNvSpPr>
                <a:spLocks/>
              </p:cNvSpPr>
              <p:nvPr/>
            </p:nvSpPr>
            <p:spPr bwMode="auto">
              <a:xfrm>
                <a:off x="798513" y="4795850"/>
                <a:ext cx="127000" cy="130175"/>
              </a:xfrm>
              <a:custGeom>
                <a:avLst/>
                <a:gdLst>
                  <a:gd name="T0" fmla="*/ 0 w 80"/>
                  <a:gd name="T1" fmla="*/ 0 h 82"/>
                  <a:gd name="T2" fmla="*/ 2147483646 w 80"/>
                  <a:gd name="T3" fmla="*/ 0 h 82"/>
                  <a:gd name="T4" fmla="*/ 2147483646 w 80"/>
                  <a:gd name="T5" fmla="*/ 2147483646 h 82"/>
                  <a:gd name="T6" fmla="*/ 0 w 80"/>
                  <a:gd name="T7" fmla="*/ 0 h 8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0" h="82">
                    <a:moveTo>
                      <a:pt x="0" y="0"/>
                    </a:moveTo>
                    <a:lnTo>
                      <a:pt x="80" y="0"/>
                    </a:lnTo>
                    <a:lnTo>
                      <a:pt x="80" y="8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F75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32" name="Rectangle 45"/>
              <p:cNvSpPr>
                <a:spLocks noChangeArrowheads="1"/>
              </p:cNvSpPr>
              <p:nvPr/>
            </p:nvSpPr>
            <p:spPr bwMode="auto">
              <a:xfrm>
                <a:off x="798513" y="4478350"/>
                <a:ext cx="2819400" cy="360363"/>
              </a:xfrm>
              <a:prstGeom prst="rect">
                <a:avLst/>
              </a:prstGeom>
              <a:solidFill>
                <a:srgbClr val="517691"/>
              </a:soli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ko-KR" altLang="en-US" dirty="0"/>
              </a:p>
            </p:txBody>
          </p:sp>
          <p:sp>
            <p:nvSpPr>
              <p:cNvPr id="33" name="Freeform 55"/>
              <p:cNvSpPr>
                <a:spLocks/>
              </p:cNvSpPr>
              <p:nvPr/>
            </p:nvSpPr>
            <p:spPr bwMode="auto">
              <a:xfrm>
                <a:off x="798513" y="4795850"/>
                <a:ext cx="127000" cy="130175"/>
              </a:xfrm>
              <a:custGeom>
                <a:avLst/>
                <a:gdLst>
                  <a:gd name="T0" fmla="*/ 0 w 80"/>
                  <a:gd name="T1" fmla="*/ 0 h 82"/>
                  <a:gd name="T2" fmla="*/ 2147483646 w 80"/>
                  <a:gd name="T3" fmla="*/ 0 h 82"/>
                  <a:gd name="T4" fmla="*/ 2147483646 w 80"/>
                  <a:gd name="T5" fmla="*/ 2147483646 h 8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0" h="82">
                    <a:moveTo>
                      <a:pt x="0" y="0"/>
                    </a:moveTo>
                    <a:lnTo>
                      <a:pt x="80" y="0"/>
                    </a:lnTo>
                    <a:lnTo>
                      <a:pt x="80" y="8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10" name="Rectangle 117"/>
            <p:cNvSpPr>
              <a:spLocks noChangeArrowheads="1"/>
            </p:cNvSpPr>
            <p:nvPr/>
          </p:nvSpPr>
          <p:spPr bwMode="auto">
            <a:xfrm>
              <a:off x="2890838" y="4111625"/>
              <a:ext cx="1620837" cy="200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000">
                  <a:solidFill>
                    <a:srgbClr val="404040"/>
                  </a:solidFill>
                  <a:ea typeface="굴림" panose="020B0600000101010101" pitchFamily="50" charset="-127"/>
                </a:rPr>
                <a:t>. </a:t>
              </a:r>
            </a:p>
          </p:txBody>
        </p:sp>
        <p:sp>
          <p:nvSpPr>
            <p:cNvPr id="11" name="Rectangle 117"/>
            <p:cNvSpPr>
              <a:spLocks noChangeArrowheads="1"/>
            </p:cNvSpPr>
            <p:nvPr/>
          </p:nvSpPr>
          <p:spPr bwMode="auto">
            <a:xfrm>
              <a:off x="962025" y="5448300"/>
              <a:ext cx="177482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171450" indent="-17145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 typeface="Wingdings" panose="05000000000000000000" pitchFamily="2" charset="2"/>
                <a:buChar char="l"/>
              </a:pPr>
              <a:r>
                <a:rPr lang="en-US" altLang="ko-KR" sz="1000" b="1">
                  <a:solidFill>
                    <a:srgbClr val="404040"/>
                  </a:solidFill>
                  <a:ea typeface="굴림" panose="020B0600000101010101" pitchFamily="50" charset="-127"/>
                </a:rPr>
                <a:t>oneM2M™ Partnership Project launch </a:t>
              </a:r>
              <a:endParaRPr lang="en-US" altLang="ko-KR" sz="1000">
                <a:solidFill>
                  <a:srgbClr val="404040"/>
                </a:solidFill>
                <a:ea typeface="굴림" panose="020B0600000101010101" pitchFamily="50" charset="-127"/>
              </a:endParaRPr>
            </a:p>
          </p:txBody>
        </p:sp>
        <p:pic>
          <p:nvPicPr>
            <p:cNvPr id="12" name="그림 5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4850" y="5637213"/>
              <a:ext cx="762000" cy="379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117"/>
            <p:cNvSpPr>
              <a:spLocks noChangeArrowheads="1"/>
            </p:cNvSpPr>
            <p:nvPr/>
          </p:nvSpPr>
          <p:spPr bwMode="auto">
            <a:xfrm>
              <a:off x="4246563" y="5432425"/>
              <a:ext cx="2217737" cy="60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171450" indent="-17145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 typeface="Wingdings" panose="05000000000000000000" pitchFamily="2" charset="2"/>
                <a:buChar char="l"/>
              </a:pPr>
              <a:r>
                <a:rPr lang="en-US" altLang="ko-KR" sz="1000" b="1">
                  <a:solidFill>
                    <a:srgbClr val="404040"/>
                  </a:solidFill>
                  <a:ea typeface="굴림" panose="020B0600000101010101" pitchFamily="50" charset="-127"/>
                </a:rPr>
                <a:t>‘TTA Verified for oneM2M’ launch(</a:t>
              </a:r>
              <a:r>
                <a:rPr lang="en-US" altLang="ko-KR" sz="1000">
                  <a:solidFill>
                    <a:srgbClr val="404040"/>
                  </a:solidFill>
                  <a:ea typeface="굴림" panose="020B0600000101010101" pitchFamily="50" charset="-127"/>
                </a:rPr>
                <a:t>Domestic Certification Program)</a:t>
              </a:r>
            </a:p>
          </p:txBody>
        </p:sp>
        <p:sp>
          <p:nvSpPr>
            <p:cNvPr id="14" name="Rectangle 32"/>
            <p:cNvSpPr>
              <a:spLocks noChangeArrowheads="1"/>
            </p:cNvSpPr>
            <p:nvPr/>
          </p:nvSpPr>
          <p:spPr bwMode="auto">
            <a:xfrm>
              <a:off x="650875" y="4875213"/>
              <a:ext cx="7753350" cy="457200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lumMod val="50000"/>
                  </a:sysClr>
                </a:gs>
                <a:gs pos="8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6200000" scaled="0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sysClr val="window" lastClr="FFFFFF"/>
                </a:solidFill>
              </a:endParaRPr>
            </a:p>
          </p:txBody>
        </p:sp>
        <p:sp>
          <p:nvSpPr>
            <p:cNvPr id="15" name="Rectangle 117"/>
            <p:cNvSpPr>
              <a:spLocks noChangeArrowheads="1"/>
            </p:cNvSpPr>
            <p:nvPr/>
          </p:nvSpPr>
          <p:spPr bwMode="auto">
            <a:xfrm>
              <a:off x="6272213" y="4276725"/>
              <a:ext cx="24669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lnSpc>
                  <a:spcPct val="130000"/>
                </a:lnSpc>
                <a:buFont typeface="Wingdings" panose="05000000000000000000" pitchFamily="2" charset="2"/>
                <a:buChar char="l"/>
                <a:defRPr/>
              </a:pPr>
              <a:r>
                <a:rPr lang="en-US" altLang="ko-KR" sz="1000" b="1" dirty="0" smtClean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cs typeface="굴림" pitchFamily="50" charset="-127"/>
                </a:rPr>
                <a:t>oneM2M Certification launch</a:t>
              </a:r>
            </a:p>
            <a:p>
              <a:pPr>
                <a:lnSpc>
                  <a:spcPct val="130000"/>
                </a:lnSpc>
                <a:defRPr/>
              </a:pPr>
              <a:r>
                <a:rPr lang="en-US" altLang="ko-KR" sz="1000" b="1" dirty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cs typeface="굴림" pitchFamily="50" charset="-127"/>
                </a:rPr>
                <a:t> </a:t>
              </a:r>
              <a:r>
                <a:rPr lang="en-US" altLang="ko-KR" sz="1000" b="1" dirty="0" smtClean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cs typeface="굴림" pitchFamily="50" charset="-127"/>
                </a:rPr>
                <a:t>  (Feb. 2017)</a:t>
              </a:r>
              <a:r>
                <a:rPr lang="en-US" altLang="ko-KR" sz="1000" dirty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cs typeface="굴림" pitchFamily="50" charset="-127"/>
                </a:rPr>
                <a:t> </a:t>
              </a:r>
              <a:endParaRPr lang="en-US" altLang="ko-KR" sz="100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cs typeface="굴림" pitchFamily="50" charset="-127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en-US" altLang="ko-KR" sz="1000" b="1" dirty="0" smtClean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cs typeface="굴림" pitchFamily="50" charset="-127"/>
                </a:rPr>
                <a:t>  - Agreed as 1</a:t>
              </a:r>
              <a:r>
                <a:rPr lang="en-US" altLang="ko-KR" sz="1000" b="1" baseline="30000" dirty="0" smtClean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cs typeface="굴림" pitchFamily="50" charset="-127"/>
                </a:rPr>
                <a:t>st</a:t>
              </a:r>
              <a:r>
                <a:rPr lang="en-US" altLang="ko-KR" sz="1000" b="1" dirty="0" smtClean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cs typeface="굴림" pitchFamily="50" charset="-127"/>
                </a:rPr>
                <a:t> oneM2M CB(Sep. 2016)</a:t>
              </a:r>
            </a:p>
          </p:txBody>
        </p:sp>
        <p:sp>
          <p:nvSpPr>
            <p:cNvPr id="16" name="Rectangle 33"/>
            <p:cNvSpPr>
              <a:spLocks noChangeArrowheads="1"/>
            </p:cNvSpPr>
            <p:nvPr/>
          </p:nvSpPr>
          <p:spPr bwMode="auto">
            <a:xfrm>
              <a:off x="863600" y="4897438"/>
              <a:ext cx="46038" cy="1119187"/>
            </a:xfrm>
            <a:prstGeom prst="rect">
              <a:avLst/>
            </a:prstGeom>
            <a:solidFill>
              <a:srgbClr val="844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ko-KR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7" name="Rectangle 34"/>
            <p:cNvSpPr>
              <a:spLocks noChangeArrowheads="1"/>
            </p:cNvSpPr>
            <p:nvPr/>
          </p:nvSpPr>
          <p:spPr bwMode="auto">
            <a:xfrm>
              <a:off x="2778125" y="4213225"/>
              <a:ext cx="46038" cy="1119188"/>
            </a:xfrm>
            <a:prstGeom prst="rect">
              <a:avLst/>
            </a:prstGeom>
            <a:solidFill>
              <a:srgbClr val="AF9D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ko-KR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" name="Rectangle 35"/>
            <p:cNvSpPr>
              <a:spLocks noChangeArrowheads="1"/>
            </p:cNvSpPr>
            <p:nvPr/>
          </p:nvSpPr>
          <p:spPr bwMode="auto">
            <a:xfrm>
              <a:off x="4149725" y="4897438"/>
              <a:ext cx="46038" cy="1119187"/>
            </a:xfrm>
            <a:prstGeom prst="rect">
              <a:avLst/>
            </a:prstGeom>
            <a:solidFill>
              <a:srgbClr val="157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ko-KR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" name="Rectangle 36"/>
            <p:cNvSpPr>
              <a:spLocks noChangeArrowheads="1"/>
            </p:cNvSpPr>
            <p:nvPr/>
          </p:nvSpPr>
          <p:spPr bwMode="auto">
            <a:xfrm>
              <a:off x="6176963" y="4213225"/>
              <a:ext cx="44450" cy="1119188"/>
            </a:xfrm>
            <a:prstGeom prst="rect">
              <a:avLst/>
            </a:prstGeom>
            <a:solidFill>
              <a:srgbClr val="8A8D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ko-KR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0" name="Rectangle 37"/>
            <p:cNvSpPr>
              <a:spLocks noChangeArrowheads="1"/>
            </p:cNvSpPr>
            <p:nvPr/>
          </p:nvSpPr>
          <p:spPr bwMode="auto">
            <a:xfrm>
              <a:off x="6432550" y="5006975"/>
              <a:ext cx="449263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500" b="1">
                  <a:solidFill>
                    <a:srgbClr val="FFFFFF"/>
                  </a:solidFill>
                  <a:ea typeface="굴림" panose="020B0600000101010101" pitchFamily="50" charset="-127"/>
                </a:rPr>
                <a:t>2017</a:t>
              </a:r>
              <a:endParaRPr lang="ko-KR" altLang="ko-KR" sz="1800">
                <a:solidFill>
                  <a:srgbClr val="000000"/>
                </a:solidFill>
                <a:ea typeface="굴림" panose="020B0600000101010101" pitchFamily="50" charset="-127"/>
              </a:endParaRPr>
            </a:p>
          </p:txBody>
        </p:sp>
        <p:sp>
          <p:nvSpPr>
            <p:cNvPr id="21" name="Rectangle 41"/>
            <p:cNvSpPr>
              <a:spLocks noChangeArrowheads="1"/>
            </p:cNvSpPr>
            <p:nvPr/>
          </p:nvSpPr>
          <p:spPr bwMode="auto">
            <a:xfrm>
              <a:off x="4292600" y="4994275"/>
              <a:ext cx="1035050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500" b="1">
                  <a:solidFill>
                    <a:srgbClr val="FFFFFF"/>
                  </a:solidFill>
                  <a:ea typeface="굴림" panose="020B0600000101010101" pitchFamily="50" charset="-127"/>
                </a:rPr>
                <a:t>2015~2016</a:t>
              </a:r>
              <a:endParaRPr lang="ko-KR" altLang="ko-KR" sz="1800">
                <a:solidFill>
                  <a:srgbClr val="000000"/>
                </a:solidFill>
                <a:ea typeface="굴림" panose="020B0600000101010101" pitchFamily="50" charset="-127"/>
              </a:endParaRPr>
            </a:p>
          </p:txBody>
        </p:sp>
        <p:sp>
          <p:nvSpPr>
            <p:cNvPr id="22" name="Rectangle 45"/>
            <p:cNvSpPr>
              <a:spLocks noChangeArrowheads="1"/>
            </p:cNvSpPr>
            <p:nvPr/>
          </p:nvSpPr>
          <p:spPr bwMode="auto">
            <a:xfrm>
              <a:off x="2911475" y="4994275"/>
              <a:ext cx="449263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500" b="1">
                  <a:solidFill>
                    <a:srgbClr val="FFFFFF"/>
                  </a:solidFill>
                  <a:ea typeface="굴림" panose="020B0600000101010101" pitchFamily="50" charset="-127"/>
                </a:rPr>
                <a:t>2013</a:t>
              </a:r>
              <a:endParaRPr lang="ko-KR" altLang="ko-KR" sz="1800">
                <a:solidFill>
                  <a:srgbClr val="000000"/>
                </a:solidFill>
                <a:ea typeface="굴림" panose="020B0600000101010101" pitchFamily="50" charset="-127"/>
              </a:endParaRPr>
            </a:p>
          </p:txBody>
        </p:sp>
        <p:sp>
          <p:nvSpPr>
            <p:cNvPr id="23" name="Rectangle 49"/>
            <p:cNvSpPr>
              <a:spLocks noChangeArrowheads="1"/>
            </p:cNvSpPr>
            <p:nvPr/>
          </p:nvSpPr>
          <p:spPr bwMode="auto">
            <a:xfrm>
              <a:off x="990600" y="4994275"/>
              <a:ext cx="449263" cy="265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1500" b="1">
                  <a:solidFill>
                    <a:srgbClr val="FFFFFF"/>
                  </a:solidFill>
                  <a:ea typeface="굴림" panose="020B0600000101010101" pitchFamily="50" charset="-127"/>
                </a:rPr>
                <a:t>2012</a:t>
              </a:r>
              <a:endParaRPr lang="ko-KR" altLang="ko-KR" sz="1800">
                <a:solidFill>
                  <a:srgbClr val="000000"/>
                </a:solidFill>
                <a:ea typeface="굴림" panose="020B0600000101010101" pitchFamily="50" charset="-127"/>
              </a:endParaRPr>
            </a:p>
          </p:txBody>
        </p:sp>
        <p:sp>
          <p:nvSpPr>
            <p:cNvPr id="24" name="Freeform 4"/>
            <p:cNvSpPr>
              <a:spLocks/>
            </p:cNvSpPr>
            <p:nvPr/>
          </p:nvSpPr>
          <p:spPr bwMode="auto">
            <a:xfrm>
              <a:off x="4692650" y="3535363"/>
              <a:ext cx="4446588" cy="722312"/>
            </a:xfrm>
            <a:prstGeom prst="roundRect">
              <a:avLst>
                <a:gd name="adj" fmla="val 50000"/>
              </a:avLst>
            </a:prstGeom>
            <a:solidFill>
              <a:srgbClr val="A5A5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8000" tIns="36000" rIns="108000" bIns="36000" anchor="ctr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ctr" eaLnBrk="1" latinLnBrk="0" hangingPunct="1">
                <a:spcBef>
                  <a:spcPct val="0"/>
                </a:spcBef>
                <a:buFontTx/>
                <a:buNone/>
              </a:pPr>
              <a:endParaRPr kumimoji="0" lang="ko-KR" altLang="ko-KR" sz="1300" b="1">
                <a:solidFill>
                  <a:srgbClr val="953735"/>
                </a:solidFill>
                <a:ea typeface="굴림" panose="020B0600000101010101" pitchFamily="50" charset="-127"/>
              </a:endParaRPr>
            </a:p>
          </p:txBody>
        </p:sp>
        <p:sp>
          <p:nvSpPr>
            <p:cNvPr id="25" name="Text Box 46"/>
            <p:cNvSpPr txBox="1">
              <a:spLocks noChangeArrowheads="1"/>
            </p:cNvSpPr>
            <p:nvPr/>
          </p:nvSpPr>
          <p:spPr bwMode="auto">
            <a:xfrm>
              <a:off x="393700" y="3676650"/>
              <a:ext cx="2798763" cy="279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kumimoji="0" lang="en-US" altLang="ko-KR" sz="1400" b="1">
                  <a:solidFill>
                    <a:srgbClr val="FFFFFF"/>
                  </a:solidFill>
                </a:rPr>
                <a:t>oneM2M Certification History</a:t>
              </a:r>
              <a:endParaRPr kumimoji="0" lang="ko-KR" altLang="en-US" sz="1400" b="1">
                <a:solidFill>
                  <a:srgbClr val="FFFFFF"/>
                </a:solidFill>
              </a:endParaRPr>
            </a:p>
          </p:txBody>
        </p:sp>
        <p:pic>
          <p:nvPicPr>
            <p:cNvPr id="26" name="그림 7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6850" y="3213100"/>
              <a:ext cx="1166813" cy="1123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그림 7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9438" y="3660775"/>
              <a:ext cx="382587" cy="111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그림 7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2600" y="3894138"/>
              <a:ext cx="750888" cy="1035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117"/>
            <p:cNvSpPr>
              <a:spLocks noChangeArrowheads="1"/>
            </p:cNvSpPr>
            <p:nvPr/>
          </p:nvSpPr>
          <p:spPr bwMode="auto">
            <a:xfrm>
              <a:off x="2884488" y="4213225"/>
              <a:ext cx="18161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171450" indent="-17145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 typeface="Wingdings" panose="05000000000000000000" pitchFamily="2" charset="2"/>
                <a:buChar char="l"/>
              </a:pPr>
              <a:r>
                <a:rPr lang="en-US" altLang="ko-KR" sz="1000" b="1">
                  <a:solidFill>
                    <a:srgbClr val="404040"/>
                  </a:solidFill>
                  <a:ea typeface="굴림" panose="020B0600000101010101" pitchFamily="50" charset="-127"/>
                </a:rPr>
                <a:t>oneM2M Testing WG Established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643438" y="3548063"/>
              <a:ext cx="4572000" cy="7397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 b="1" kern="0" dirty="0">
                  <a:solidFill>
                    <a:srgbClr val="FFFFFF"/>
                  </a:solidFill>
                  <a:latin typeface="맑은 고딕" panose="020F0502020204030204"/>
                  <a:ea typeface="맑은 고딕" panose="020B0503020000020004" pitchFamily="50" charset="-127"/>
                  <a:cs typeface="굴림" pitchFamily="50" charset="-127"/>
                </a:rPr>
                <a:t>oneM2M Release 1 Published!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 b="1" kern="0" dirty="0">
                  <a:solidFill>
                    <a:schemeClr val="accent2">
                      <a:lumMod val="75000"/>
                    </a:schemeClr>
                  </a:solidFill>
                  <a:latin typeface="맑은 고딕" panose="020F0502020204030204"/>
                  <a:ea typeface="맑은 고딕" panose="020B0503020000020004" pitchFamily="50" charset="-127"/>
                  <a:cs typeface="굴림" pitchFamily="50" charset="-127"/>
                </a:rPr>
                <a:t>Commercial Availability of oneM2M based Service in Korean Market(2Q-2015)</a:t>
              </a:r>
              <a:endParaRPr kumimoji="0" lang="ko-KR" altLang="ko-KR" sz="1400" b="1" kern="0" dirty="0">
                <a:solidFill>
                  <a:schemeClr val="accent2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굴림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0380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Certification Criteria and related documents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Certification Criteria  </a:t>
            </a:r>
          </a:p>
          <a:p>
            <a:pPr lvl="1"/>
            <a:r>
              <a:rPr lang="en-US" altLang="ko-KR" dirty="0"/>
              <a:t>Select features and resources that are necessary through </a:t>
            </a:r>
            <a:r>
              <a:rPr lang="en-US" altLang="ko-KR" dirty="0" smtClean="0"/>
              <a:t>reflecting </a:t>
            </a:r>
            <a:r>
              <a:rPr lang="en-US" altLang="ko-KR" dirty="0"/>
              <a:t>vendor’s </a:t>
            </a:r>
            <a:r>
              <a:rPr lang="en-US" altLang="ko-KR" dirty="0" smtClean="0"/>
              <a:t>requirements.</a:t>
            </a:r>
            <a:endParaRPr lang="en-US" altLang="ko-KR" dirty="0"/>
          </a:p>
          <a:p>
            <a:pPr lvl="1"/>
            <a:r>
              <a:rPr lang="en-US" altLang="ko-KR" dirty="0"/>
              <a:t>Define Product type &amp; Certification </a:t>
            </a:r>
            <a:r>
              <a:rPr lang="en-US" altLang="ko-KR" dirty="0" smtClean="0"/>
              <a:t>type.</a:t>
            </a:r>
            <a:endParaRPr lang="en-US" altLang="ko-KR" dirty="0"/>
          </a:p>
          <a:p>
            <a:pPr lvl="1"/>
            <a:r>
              <a:rPr lang="en-US" altLang="ko-KR" dirty="0"/>
              <a:t>Develop PMD(Program Management Document) that include certification policy, </a:t>
            </a:r>
            <a:r>
              <a:rPr lang="en-US" altLang="ko-KR" dirty="0" smtClean="0"/>
              <a:t>process </a:t>
            </a:r>
            <a:r>
              <a:rPr lang="en-US" altLang="ko-KR" dirty="0"/>
              <a:t>and etc.</a:t>
            </a:r>
          </a:p>
          <a:p>
            <a:pPr lvl="1"/>
            <a:r>
              <a:rPr lang="en-US" altLang="ko-KR" dirty="0" smtClean="0"/>
              <a:t>Based on </a:t>
            </a:r>
            <a:r>
              <a:rPr lang="en-US" altLang="ko-KR" dirty="0"/>
              <a:t>TS-0013(Interoperability Testing), TS-0017/18/19 (Conformance Testing) as test </a:t>
            </a:r>
            <a:r>
              <a:rPr lang="en-US" altLang="ko-KR" dirty="0" smtClean="0"/>
              <a:t>procedure.</a:t>
            </a:r>
          </a:p>
          <a:p>
            <a:pPr lvl="1"/>
            <a:endParaRPr lang="en-US" altLang="ko-KR" dirty="0" smtClean="0"/>
          </a:p>
          <a:p>
            <a:r>
              <a:rPr lang="en-US" altLang="ko-KR" dirty="0"/>
              <a:t>Develop related documents  </a:t>
            </a:r>
          </a:p>
          <a:p>
            <a:pPr lvl="1"/>
            <a:r>
              <a:rPr lang="en-US" altLang="ko-KR" dirty="0"/>
              <a:t>PMD, TRSL, ICS&amp;IXIT, Logo Usage </a:t>
            </a:r>
            <a:r>
              <a:rPr lang="en-US" altLang="ko-KR" dirty="0" smtClean="0"/>
              <a:t>Guideline </a:t>
            </a:r>
            <a:r>
              <a:rPr lang="en-US" altLang="ko-KR" dirty="0"/>
              <a:t>and etc.</a:t>
            </a:r>
            <a:endParaRPr lang="ko-KR" altLang="en-US"/>
          </a:p>
        </p:txBody>
      </p:sp>
      <p:pic>
        <p:nvPicPr>
          <p:cNvPr id="6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196" y="314529"/>
            <a:ext cx="5461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5892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oneM2M Certification Logo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2615019"/>
          </a:xfrm>
        </p:spPr>
        <p:txBody>
          <a:bodyPr/>
          <a:lstStyle/>
          <a:p>
            <a:r>
              <a:rPr lang="en-US" altLang="ko-KR" b="1" dirty="0">
                <a:ea typeface="굴림" panose="020B0600000101010101" pitchFamily="50" charset="-127"/>
              </a:rPr>
              <a:t>Shall only be used by products </a:t>
            </a:r>
            <a:r>
              <a:rPr lang="en-US" altLang="ko-KR" dirty="0">
                <a:ea typeface="굴림" panose="020B0600000101010101" pitchFamily="50" charset="-127"/>
              </a:rPr>
              <a:t>that have </a:t>
            </a:r>
            <a:r>
              <a:rPr lang="en-US" altLang="ko-KR" b="1" dirty="0">
                <a:ea typeface="굴림" panose="020B0600000101010101" pitchFamily="50" charset="-127"/>
              </a:rPr>
              <a:t>undergone and completed the oneM2M certification process </a:t>
            </a:r>
            <a:r>
              <a:rPr lang="en-US" altLang="ko-KR" dirty="0">
                <a:ea typeface="굴림" panose="020B0600000101010101" pitchFamily="50" charset="-127"/>
              </a:rPr>
              <a:t>conducted by the Certification Body. </a:t>
            </a:r>
          </a:p>
          <a:p>
            <a:endParaRPr lang="en-US" altLang="ko-KR" sz="1050" dirty="0">
              <a:ea typeface="굴림" panose="020B0600000101010101" pitchFamily="50" charset="-127"/>
            </a:endParaRPr>
          </a:p>
          <a:p>
            <a:r>
              <a:rPr lang="en-US" altLang="ko-KR" dirty="0"/>
              <a:t>Shall be applied and maintained in accordance with the </a:t>
            </a:r>
            <a:r>
              <a:rPr lang="en-US" altLang="ko-KR" b="1" dirty="0"/>
              <a:t>policy of Logo Usage Guidelines </a:t>
            </a:r>
            <a:endParaRPr lang="en-US" altLang="ko-KR" sz="2400" dirty="0"/>
          </a:p>
          <a:p>
            <a:endParaRPr lang="ko-KR" altLang="en-US" dirty="0"/>
          </a:p>
        </p:txBody>
      </p:sp>
      <p:pic>
        <p:nvPicPr>
          <p:cNvPr id="6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196" y="314529"/>
            <a:ext cx="5461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그룹 6"/>
          <p:cNvGrpSpPr/>
          <p:nvPr/>
        </p:nvGrpSpPr>
        <p:grpSpPr>
          <a:xfrm>
            <a:off x="3221404" y="4108938"/>
            <a:ext cx="5688013" cy="2263775"/>
            <a:chOff x="1644650" y="3757613"/>
            <a:chExt cx="5688013" cy="2263775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1644650" y="3957638"/>
              <a:ext cx="5688013" cy="2063750"/>
            </a:xfrm>
            <a:prstGeom prst="roundRect">
              <a:avLst>
                <a:gd name="adj" fmla="val 1342"/>
              </a:avLst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solidFill>
                <a:sysClr val="window" lastClr="FFFFFF">
                  <a:lumMod val="95000"/>
                </a:sys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1882775" y="3757613"/>
              <a:ext cx="5181600" cy="320675"/>
            </a:xfrm>
            <a:prstGeom prst="roundRect">
              <a:avLst/>
            </a:prstGeom>
            <a:solidFill>
              <a:srgbClr val="44546A">
                <a:lumMod val="60000"/>
                <a:lumOff val="40000"/>
              </a:srgbClr>
            </a:solidFill>
            <a:ln w="12700" cap="flat" cmpd="sng" algn="ctr">
              <a:solidFill>
                <a:srgbClr val="44546A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b="1" kern="0" dirty="0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50" charset="-127"/>
                </a:rPr>
                <a:t>oneM2M Certification Logo</a:t>
              </a:r>
              <a:endParaRPr lang="ko-KR" altLang="en-US" b="1" kern="0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pic>
          <p:nvPicPr>
            <p:cNvPr id="10" name="그림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0975" y="4224338"/>
              <a:ext cx="3648075" cy="1685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9632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Certification Logo Status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1284450"/>
          </a:xfrm>
        </p:spPr>
        <p:txBody>
          <a:bodyPr/>
          <a:lstStyle/>
          <a:p>
            <a:r>
              <a:rPr lang="en-US" altLang="ko-KR" dirty="0"/>
              <a:t>oneM2M Certification Logo registration : Korea &amp; Europe(completed), U.S.A &amp; China(In progress)</a:t>
            </a:r>
            <a:endParaRPr lang="ko-KR" altLang="en-US"/>
          </a:p>
        </p:txBody>
      </p:sp>
      <p:pic>
        <p:nvPicPr>
          <p:cNvPr id="6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196" y="314529"/>
            <a:ext cx="5461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936" y="2320436"/>
            <a:ext cx="6424591" cy="4222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3891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New ATL(Authorized Test Lab)- </a:t>
            </a:r>
            <a:r>
              <a:rPr lang="en-US" altLang="ko-KR" dirty="0" smtClean="0"/>
              <a:t>DEKRA </a:t>
            </a:r>
            <a:r>
              <a:rPr lang="en-US" altLang="ko-KR" dirty="0"/>
              <a:t>Japan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1085158"/>
          </a:xfrm>
        </p:spPr>
        <p:txBody>
          <a:bodyPr/>
          <a:lstStyle/>
          <a:p>
            <a:r>
              <a:rPr lang="en-US" altLang="ko-KR" dirty="0"/>
              <a:t>TTA as oneM2M Certification Body designated DEKRA Certification Japan K.K as 2nd ATL at 2nd Feb. 2018</a:t>
            </a:r>
            <a:endParaRPr lang="ko-KR" altLang="en-US" dirty="0"/>
          </a:p>
        </p:txBody>
      </p:sp>
      <p:pic>
        <p:nvPicPr>
          <p:cNvPr id="6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196" y="314529"/>
            <a:ext cx="5461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859" y="2465022"/>
            <a:ext cx="6672262" cy="394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7362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Test Scope </a:t>
            </a:r>
            <a:r>
              <a:rPr lang="en-US" altLang="ko-KR" dirty="0" smtClean="0"/>
              <a:t>updated</a:t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en-US" altLang="ko-KR" dirty="0"/>
              <a:t>Conformance Test is included)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400" dirty="0"/>
              <a:t>oneM2M Test WG completed to develop the conformance test specification with ATS at Jan. 2018.</a:t>
            </a:r>
          </a:p>
          <a:p>
            <a:pPr lvl="1"/>
            <a:r>
              <a:rPr lang="en-US" altLang="ko-KR" sz="1600" dirty="0"/>
              <a:t>oneM2M ATS (Commit ID : 6bf63abb81ad8e9fbb04cc177a4b9f98689d3425), there are 258 test cases for IN profile.</a:t>
            </a:r>
          </a:p>
          <a:p>
            <a:pPr lvl="1"/>
            <a:endParaRPr lang="en-US" altLang="ko-KR" sz="2000" dirty="0"/>
          </a:p>
          <a:p>
            <a:r>
              <a:rPr lang="en-US" altLang="ko-KR" sz="2400" dirty="0"/>
              <a:t>TRSL(Test</a:t>
            </a:r>
            <a:r>
              <a:rPr lang="ko-KR" altLang="en-US" sz="2400"/>
              <a:t> </a:t>
            </a:r>
            <a:r>
              <a:rPr lang="en-US" altLang="ko-KR" sz="2400" dirty="0"/>
              <a:t>Requirements Status List) updated from V1.0 to V1.1 including conformance test cases at Feb. 2018.</a:t>
            </a:r>
          </a:p>
          <a:p>
            <a:endParaRPr lang="en-US" altLang="ko-KR" sz="2400" dirty="0"/>
          </a:p>
          <a:p>
            <a:r>
              <a:rPr lang="en-US" altLang="ko-KR" sz="2400" dirty="0"/>
              <a:t>TTA designated TTsuite-oneM2M (@Spirent) as 1</a:t>
            </a:r>
            <a:r>
              <a:rPr lang="en-US" altLang="ko-KR" sz="2400" baseline="30000" dirty="0"/>
              <a:t>st</a:t>
            </a:r>
            <a:r>
              <a:rPr lang="en-US" altLang="ko-KR" sz="2400" dirty="0"/>
              <a:t> Authorized Test </a:t>
            </a:r>
            <a:r>
              <a:rPr lang="en-US" altLang="ko-KR" sz="2400" dirty="0" smtClean="0"/>
              <a:t>System and </a:t>
            </a:r>
            <a:r>
              <a:rPr lang="en-US" altLang="ko-KR" sz="2400" dirty="0" err="1" smtClean="0"/>
              <a:t>Chordant</a:t>
            </a:r>
            <a:r>
              <a:rPr lang="en-US" altLang="ko-KR" sz="2400" dirty="0" smtClean="0"/>
              <a:t> Platform (@</a:t>
            </a:r>
            <a:r>
              <a:rPr lang="en-US" altLang="ko-KR" sz="2400" dirty="0" err="1" smtClean="0"/>
              <a:t>Convida</a:t>
            </a:r>
            <a:r>
              <a:rPr lang="en-US" altLang="ko-KR" sz="2400" dirty="0" smtClean="0"/>
              <a:t>) as a golden sample.</a:t>
            </a:r>
            <a:endParaRPr lang="en-US" altLang="ko-KR" sz="2400" dirty="0"/>
          </a:p>
          <a:p>
            <a:endParaRPr lang="ko-KR" altLang="en-US" dirty="0"/>
          </a:p>
        </p:txBody>
      </p:sp>
      <p:pic>
        <p:nvPicPr>
          <p:cNvPr id="6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196" y="314529"/>
            <a:ext cx="5461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5206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oneM2M Certification Website</a:t>
            </a:r>
            <a:endParaRPr lang="ko-KR" altLang="en-US"/>
          </a:p>
        </p:txBody>
      </p:sp>
      <p:pic>
        <p:nvPicPr>
          <p:cNvPr id="6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196" y="314529"/>
            <a:ext cx="5461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765" y="1392848"/>
            <a:ext cx="5616575" cy="494347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직사각형 3"/>
          <p:cNvSpPr>
            <a:spLocks noChangeArrowheads="1"/>
          </p:cNvSpPr>
          <p:nvPr/>
        </p:nvSpPr>
        <p:spPr bwMode="auto">
          <a:xfrm>
            <a:off x="-442058" y="2160343"/>
            <a:ext cx="6137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latinLnBrk="0">
              <a:spcBef>
                <a:spcPct val="0"/>
              </a:spcBef>
              <a:buFontTx/>
              <a:buNone/>
            </a:pPr>
            <a:r>
              <a:rPr lang="en-US" altLang="ko-KR" sz="2800" dirty="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hlinkClick r:id="rId4"/>
              </a:rPr>
              <a:t>www.onem2mcert.com</a:t>
            </a: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내용 개체 틀 4"/>
          <p:cNvSpPr>
            <a:spLocks noGrp="1"/>
          </p:cNvSpPr>
          <p:nvPr>
            <p:ph idx="1"/>
          </p:nvPr>
        </p:nvSpPr>
        <p:spPr>
          <a:xfrm>
            <a:off x="334696" y="2795181"/>
            <a:ext cx="5186873" cy="3347712"/>
          </a:xfrm>
        </p:spPr>
        <p:txBody>
          <a:bodyPr/>
          <a:lstStyle/>
          <a:p>
            <a:r>
              <a:rPr lang="en-US" altLang="ko-KR" dirty="0" smtClean="0"/>
              <a:t>Information about oneM2M certification program.</a:t>
            </a:r>
          </a:p>
          <a:p>
            <a:r>
              <a:rPr lang="en-US" altLang="ko-KR" dirty="0" smtClean="0"/>
              <a:t>All related documents are available.</a:t>
            </a:r>
          </a:p>
          <a:p>
            <a:r>
              <a:rPr lang="en-US" altLang="ko-KR" dirty="0" smtClean="0"/>
              <a:t>Provides the list of certified products.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8581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Certified Products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Certified Product: 15 products from 12 manufacturers</a:t>
            </a: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248602"/>
              </p:ext>
            </p:extLst>
          </p:nvPr>
        </p:nvGraphicFramePr>
        <p:xfrm>
          <a:off x="2752603" y="1992923"/>
          <a:ext cx="6804025" cy="459263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33807"/>
                <a:gridCol w="2335109"/>
                <a:gridCol w="2335109"/>
              </a:tblGrid>
              <a:tr h="21472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Product Vendor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Product Name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Product Website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20564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SK Telecom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ThingPlug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>
                          <a:effectLst/>
                          <a:hlinkClick r:id="rId2"/>
                        </a:rPr>
                        <a:t>http://Thingplug.sktiot.com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18160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nTels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N-MAS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>
                          <a:effectLst/>
                          <a:hlinkClick r:id="rId3"/>
                        </a:rPr>
                        <a:t>http://www.ntels.com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181609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KT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IoTMakers</a:t>
                      </a:r>
                      <a:r>
                        <a:rPr lang="en-US" sz="900" kern="100" dirty="0">
                          <a:effectLst/>
                        </a:rPr>
                        <a:t> Middleware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>
                          <a:effectLst/>
                          <a:hlinkClick r:id="rId4"/>
                        </a:rPr>
                        <a:t>http://iotmakers.olleh.com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181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IoTMakers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4"/>
                        </a:rPr>
                        <a:t>http://iotmakers.olleh.com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242501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KEPCO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e-IoT Energy Gateway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5"/>
                        </a:rPr>
                        <a:t>https://spin.kepco.co.kr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181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e-</a:t>
                      </a:r>
                      <a:r>
                        <a:rPr lang="en-US" sz="900" kern="100" dirty="0" err="1">
                          <a:effectLst/>
                        </a:rPr>
                        <a:t>IoT</a:t>
                      </a:r>
                      <a:r>
                        <a:rPr lang="en-US" sz="900" kern="100" dirty="0">
                          <a:effectLst/>
                        </a:rPr>
                        <a:t> Energy Platform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5"/>
                        </a:rPr>
                        <a:t>https://spin.kepco.co.kr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18160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HANDYSOFT, Inc.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HANDYPIA IoT Platform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>
                          <a:effectLst/>
                          <a:hlinkClick r:id="rId6"/>
                        </a:rPr>
                        <a:t>http://www.handypia.co.kr/homepage_eng/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</a:tr>
              <a:tr h="3871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HealthConnect Co., Ltd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IoT Healthcare Platform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7"/>
                        </a:rPr>
                        <a:t>http://110.93.135.108/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</a:tr>
              <a:tr h="3871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Samsung SDS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InsatorTM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8"/>
                        </a:rPr>
                        <a:t>https://iot.insator.io</a:t>
                      </a:r>
                      <a:r>
                        <a:rPr lang="en-US" sz="900" u="sng" kern="100" dirty="0">
                          <a:effectLst/>
                        </a:rPr>
                        <a:t> 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</a:tr>
              <a:tr h="387111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IREXNET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AiSOP</a:t>
                      </a:r>
                      <a:r>
                        <a:rPr lang="en-US" sz="900" kern="100" dirty="0">
                          <a:effectLst/>
                        </a:rPr>
                        <a:t>(</a:t>
                      </a:r>
                      <a:r>
                        <a:rPr lang="en-US" sz="900" kern="100" dirty="0" err="1">
                          <a:effectLst/>
                        </a:rPr>
                        <a:t>iThings</a:t>
                      </a:r>
                      <a:r>
                        <a:rPr lang="en-US" sz="900" kern="100" dirty="0">
                          <a:effectLst/>
                        </a:rPr>
                        <a:t>)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http://www.irexnet.co.kr</a:t>
                      </a:r>
                      <a:endParaRPr lang="ko-KR" sz="900" u="sng" kern="1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906" marR="76906" marT="120182" marB="120182" anchor="ctr"/>
                </a:tc>
              </a:tr>
              <a:tr h="3871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GWP(Global Water Platform)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341" marR="5341" marT="5342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9"/>
                        </a:rPr>
                        <a:t>http://www.irexnet.co.kr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</a:tr>
              <a:tr h="3871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HERIT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HuRa</a:t>
                      </a:r>
                      <a:r>
                        <a:rPr lang="en-US" sz="900" kern="100" dirty="0">
                          <a:effectLst/>
                        </a:rPr>
                        <a:t> IoT Platform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10"/>
                        </a:rPr>
                        <a:t>https://www.chordant.io/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</a:tr>
              <a:tr h="3871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Moda</a:t>
                      </a:r>
                      <a:r>
                        <a:rPr lang="en-US" sz="900" kern="100" dirty="0">
                          <a:effectLst/>
                        </a:rPr>
                        <a:t> Inc.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</a:rPr>
                        <a:t>Universal IoT Gateway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11"/>
                        </a:rPr>
                        <a:t>http://www.c3systems.com/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</a:tr>
              <a:tr h="3871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C3SYSTEMS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SysOne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11"/>
                        </a:rPr>
                        <a:t>http://www.c3systems.com/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120182" marB="120182" anchor="ctr"/>
                </a:tc>
              </a:tr>
              <a:tr h="3119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>
                          <a:effectLst/>
                        </a:rPr>
                        <a:t>Chordant</a:t>
                      </a:r>
                      <a:r>
                        <a:rPr lang="ko-KR" sz="900" kern="100">
                          <a:effectLst/>
                        </a:rPr>
                        <a:t>™</a:t>
                      </a:r>
                      <a:r>
                        <a:rPr lang="en-US" sz="900" kern="100">
                          <a:effectLst/>
                        </a:rPr>
                        <a:t>, an InterDigital business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 err="1">
                          <a:effectLst/>
                        </a:rPr>
                        <a:t>Chordant</a:t>
                      </a:r>
                      <a:r>
                        <a:rPr lang="ko-KR" sz="900" kern="100">
                          <a:effectLst/>
                        </a:rPr>
                        <a:t>™</a:t>
                      </a:r>
                      <a:r>
                        <a:rPr lang="en-US" sz="900" kern="100" dirty="0">
                          <a:effectLst/>
                        </a:rPr>
                        <a:t> Platform</a:t>
                      </a:r>
                      <a:endParaRPr lang="ko-KR" sz="900" b="1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u="sng" kern="100" dirty="0">
                          <a:effectLst/>
                          <a:hlinkClick r:id="rId10"/>
                        </a:rPr>
                        <a:t>https://www.chordant.io/</a:t>
                      </a:r>
                      <a:endParaRPr lang="ko-KR" sz="900" kern="10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906" marR="76906" marT="38458" marB="3845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4954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Certified Products</a:t>
            </a:r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1720484" y="1659006"/>
            <a:ext cx="8642350" cy="4213523"/>
            <a:chOff x="249238" y="2384127"/>
            <a:chExt cx="8642350" cy="4213523"/>
          </a:xfrm>
        </p:grpSpPr>
        <p:sp>
          <p:nvSpPr>
            <p:cNvPr id="5" name="Rectangle 42"/>
            <p:cNvSpPr>
              <a:spLocks noChangeArrowheads="1"/>
            </p:cNvSpPr>
            <p:nvPr/>
          </p:nvSpPr>
          <p:spPr bwMode="auto">
            <a:xfrm flipV="1">
              <a:off x="273050" y="2524125"/>
              <a:ext cx="4222750" cy="4073525"/>
            </a:xfrm>
            <a:prstGeom prst="roundRect">
              <a:avLst>
                <a:gd name="adj" fmla="val 7058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6" name="그룹 53"/>
            <p:cNvGrpSpPr>
              <a:grpSpLocks/>
            </p:cNvGrpSpPr>
            <p:nvPr/>
          </p:nvGrpSpPr>
          <p:grpSpPr bwMode="auto">
            <a:xfrm>
              <a:off x="908050" y="2401888"/>
              <a:ext cx="3059113" cy="315912"/>
              <a:chOff x="842962" y="3794129"/>
              <a:chExt cx="2563847" cy="365130"/>
            </a:xfrm>
          </p:grpSpPr>
          <p:sp>
            <p:nvSpPr>
              <p:cNvPr id="15" name="Rectangle 44"/>
              <p:cNvSpPr>
                <a:spLocks noChangeArrowheads="1"/>
              </p:cNvSpPr>
              <p:nvPr/>
            </p:nvSpPr>
            <p:spPr bwMode="auto">
              <a:xfrm>
                <a:off x="842962" y="3794129"/>
                <a:ext cx="2563847" cy="365130"/>
              </a:xfrm>
              <a:prstGeom prst="rect">
                <a:avLst/>
              </a:prstGeom>
              <a:solidFill>
                <a:srgbClr val="46AAC5"/>
              </a:solidFill>
              <a:ln w="6350" algn="ctr">
                <a:solidFill>
                  <a:srgbClr val="46AAC5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6" name="Text Box 46"/>
              <p:cNvSpPr txBox="1">
                <a:spLocks noChangeArrowheads="1"/>
              </p:cNvSpPr>
              <p:nvPr/>
            </p:nvSpPr>
            <p:spPr bwMode="auto">
              <a:xfrm>
                <a:off x="1435029" y="3814312"/>
                <a:ext cx="1310528" cy="3229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algn="ctr" eaLnBrk="1" hangingPunct="1">
                  <a:lnSpc>
                    <a:spcPct val="130000"/>
                  </a:lnSpc>
                  <a:spcBef>
                    <a:spcPct val="0"/>
                  </a:spcBef>
                  <a:buFontTx/>
                  <a:buNone/>
                  <a:defRPr/>
                </a:pPr>
                <a:r>
                  <a:rPr kumimoji="0" lang="en-US" altLang="ko-KR" sz="1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N-MAS </a:t>
                </a:r>
                <a:r>
                  <a:rPr kumimoji="0" lang="en-US" altLang="ko-KR" sz="1400" b="1" dirty="0" smtClean="0">
                    <a:solidFill>
                      <a:srgbClr val="FFFFFF"/>
                    </a:solidFill>
                  </a:rPr>
                  <a:t>from </a:t>
                </a:r>
                <a:r>
                  <a:rPr kumimoji="0" lang="en-US" altLang="ko-KR" sz="1400" b="1" dirty="0" err="1" smtClean="0">
                    <a:solidFill>
                      <a:srgbClr val="FFFFFF"/>
                    </a:solidFill>
                  </a:rPr>
                  <a:t>ntels</a:t>
                </a:r>
                <a:endParaRPr kumimoji="0" lang="ko-KR" altLang="en-US" sz="1400" b="1" smtClea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7" name="Rectangle 42"/>
            <p:cNvSpPr>
              <a:spLocks noChangeArrowheads="1"/>
            </p:cNvSpPr>
            <p:nvPr/>
          </p:nvSpPr>
          <p:spPr bwMode="auto">
            <a:xfrm flipV="1">
              <a:off x="4646613" y="2524125"/>
              <a:ext cx="4244975" cy="4073525"/>
            </a:xfrm>
            <a:prstGeom prst="roundRect">
              <a:avLst>
                <a:gd name="adj" fmla="val 7058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8" name="그룹 53"/>
            <p:cNvGrpSpPr>
              <a:grpSpLocks/>
            </p:cNvGrpSpPr>
            <p:nvPr/>
          </p:nvGrpSpPr>
          <p:grpSpPr bwMode="auto">
            <a:xfrm>
              <a:off x="5033665" y="2384127"/>
              <a:ext cx="3421062" cy="315913"/>
              <a:chOff x="659767" y="3806711"/>
              <a:chExt cx="2866309" cy="365131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13" name="Rectangle 44"/>
              <p:cNvSpPr>
                <a:spLocks noChangeArrowheads="1"/>
              </p:cNvSpPr>
              <p:nvPr/>
            </p:nvSpPr>
            <p:spPr bwMode="auto">
              <a:xfrm>
                <a:off x="659767" y="3806711"/>
                <a:ext cx="2866309" cy="365131"/>
              </a:xfrm>
              <a:prstGeom prst="rect">
                <a:avLst/>
              </a:prstGeom>
              <a:grpFill/>
              <a:ln w="6350" algn="ctr">
                <a:solidFill>
                  <a:schemeClr val="accent1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  <a:defRPr/>
                </a:pPr>
                <a:endParaRPr kumimoji="0" lang="ko-KR" altLang="en-US" sz="1800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Text Box 46"/>
              <p:cNvSpPr txBox="1">
                <a:spLocks noChangeArrowheads="1"/>
              </p:cNvSpPr>
              <p:nvPr/>
            </p:nvSpPr>
            <p:spPr bwMode="auto">
              <a:xfrm>
                <a:off x="1032970" y="3876013"/>
                <a:ext cx="2114572" cy="24900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4572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defTabSz="4572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defTabSz="4572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defTabSz="4572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defTabSz="4572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Font typeface="Arial" panose="020B0604020202020204" pitchFamily="34" charset="0"/>
                  <a:buNone/>
                  <a:defRPr/>
                </a:pPr>
                <a:r>
                  <a:rPr kumimoji="0" lang="en-US" altLang="ko-KR" sz="1400" b="1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iThing</a:t>
                </a:r>
                <a:r>
                  <a:rPr kumimoji="0" lang="en-US" altLang="ko-KR" sz="1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(</a:t>
                </a:r>
                <a:r>
                  <a:rPr kumimoji="0" lang="en-US" altLang="ko-KR" sz="1400" b="1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AiSOP</a:t>
                </a:r>
                <a:r>
                  <a:rPr kumimoji="0" lang="en-US" altLang="ko-KR" sz="1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)</a:t>
                </a:r>
                <a:r>
                  <a:rPr kumimoji="0" lang="en-US" altLang="ko-KR" sz="1400" b="1" dirty="0" smtClean="0">
                    <a:solidFill>
                      <a:srgbClr val="FFFFFF"/>
                    </a:solidFill>
                  </a:rPr>
                  <a:t> from </a:t>
                </a:r>
                <a:r>
                  <a:rPr kumimoji="0" lang="en-US" altLang="ko-KR" sz="1400" b="1" dirty="0" err="1" smtClean="0">
                    <a:solidFill>
                      <a:srgbClr val="FFFFFF"/>
                    </a:solidFill>
                  </a:rPr>
                  <a:t>iREXNET</a:t>
                </a:r>
                <a:endParaRPr kumimoji="0" lang="ko-KR" altLang="en-US" sz="1400" b="1" smtClean="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9" name="Picture 54" descr="아이렉스넷, 저전력 IoT 센서 디바이스 돌풍....노키아도 반했다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8463" y="2819400"/>
              <a:ext cx="2333625" cy="228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직사각형 9"/>
            <p:cNvSpPr/>
            <p:nvPr/>
          </p:nvSpPr>
          <p:spPr>
            <a:xfrm>
              <a:off x="4643438" y="5121275"/>
              <a:ext cx="4248150" cy="14763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180975" indent="-180975" eaLnBrk="1" hangingPunct="1">
                <a:buFont typeface="Wingdings" panose="05000000000000000000" pitchFamily="2" charset="2"/>
                <a:buChar char="§"/>
                <a:defRPr/>
              </a:pPr>
              <a:r>
                <a:rPr lang="en-US" altLang="ko-KR" sz="1600" b="1" dirty="0">
                  <a:solidFill>
                    <a:prstClr val="black"/>
                  </a:solidFill>
                  <a:latin typeface="+mj-lt"/>
                </a:rPr>
                <a:t>IoT Gateway supporting IoT connectivity</a:t>
              </a:r>
            </a:p>
            <a:p>
              <a:pPr marL="180975" indent="-180975" eaLnBrk="1" hangingPunct="1">
                <a:buFont typeface="Wingdings" panose="05000000000000000000" pitchFamily="2" charset="2"/>
                <a:buChar char="§"/>
                <a:defRPr/>
              </a:pPr>
              <a:r>
                <a:rPr lang="en-US" altLang="ko-KR" sz="1600" b="1" dirty="0">
                  <a:solidFill>
                    <a:prstClr val="black"/>
                  </a:solidFill>
                  <a:latin typeface="+mj-lt"/>
                </a:rPr>
                <a:t>Service Use Case</a:t>
              </a:r>
            </a:p>
            <a:p>
              <a:pPr marL="446088" lvl="1" indent="-265113" eaLnBrk="1" hangingPunct="1">
                <a:buFont typeface="Wingdings" panose="05000000000000000000" pitchFamily="2" charset="2"/>
                <a:buChar char="Ø"/>
                <a:tabLst>
                  <a:tab pos="446088" algn="l"/>
                </a:tabLst>
                <a:defRPr/>
              </a:pPr>
              <a:r>
                <a:rPr lang="en-US" altLang="ko-KR" sz="1400" dirty="0">
                  <a:solidFill>
                    <a:prstClr val="black"/>
                  </a:solidFill>
                  <a:latin typeface="+mn-ea"/>
                  <a:ea typeface="+mn-ea"/>
                </a:rPr>
                <a:t>Power</a:t>
              </a:r>
              <a:r>
                <a:rPr lang="ko-KR" altLang="en-US" sz="1400">
                  <a:solidFill>
                    <a:prstClr val="black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400" dirty="0">
                  <a:solidFill>
                    <a:prstClr val="black"/>
                  </a:solidFill>
                  <a:latin typeface="+mn-ea"/>
                  <a:ea typeface="+mn-ea"/>
                </a:rPr>
                <a:t>field IoT service </a:t>
              </a:r>
            </a:p>
            <a:p>
              <a:pPr marL="446088" lvl="1" indent="-265113" eaLnBrk="1" hangingPunct="1">
                <a:buFont typeface="Wingdings" panose="05000000000000000000" pitchFamily="2" charset="2"/>
                <a:buChar char="Ø"/>
                <a:defRPr/>
              </a:pPr>
              <a:r>
                <a:rPr lang="en-US" altLang="ko-KR" sz="1400" dirty="0">
                  <a:solidFill>
                    <a:prstClr val="black"/>
                  </a:solidFill>
                  <a:latin typeface="+mn-ea"/>
                  <a:ea typeface="+mn-ea"/>
                </a:rPr>
                <a:t>Water Resource IoT service(e.g. Water Distance Internet Service)</a:t>
              </a:r>
            </a:p>
          </p:txBody>
        </p:sp>
        <p:pic>
          <p:nvPicPr>
            <p:cNvPr id="11" name="그림 24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3" y="2865438"/>
              <a:ext cx="3360737" cy="2230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249238" y="5149850"/>
              <a:ext cx="4246562" cy="10160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180975" indent="-180975" eaLnBrk="1" hangingPunct="1">
                <a:buFont typeface="Wingdings" panose="05000000000000000000" pitchFamily="2" charset="2"/>
                <a:buChar char="§"/>
                <a:defRPr/>
              </a:pPr>
              <a:r>
                <a:rPr lang="en-US" altLang="ko-KR" sz="1600" b="1" dirty="0">
                  <a:solidFill>
                    <a:prstClr val="black"/>
                  </a:solidFill>
                  <a:latin typeface="+mj-lt"/>
                </a:rPr>
                <a:t>Open IoT Platform </a:t>
              </a:r>
            </a:p>
            <a:p>
              <a:pPr marL="180975" indent="-180975" eaLnBrk="1" hangingPunct="1">
                <a:buFont typeface="Wingdings" panose="05000000000000000000" pitchFamily="2" charset="2"/>
                <a:buChar char="§"/>
                <a:defRPr/>
              </a:pPr>
              <a:r>
                <a:rPr lang="en-US" altLang="ko-KR" sz="1600" b="1" dirty="0">
                  <a:solidFill>
                    <a:prstClr val="black"/>
                  </a:solidFill>
                  <a:latin typeface="+mj-lt"/>
                </a:rPr>
                <a:t>Service Use Case</a:t>
              </a:r>
            </a:p>
            <a:p>
              <a:pPr marL="446088" lvl="1" indent="-265113" eaLnBrk="1" hangingPunct="1">
                <a:buFont typeface="Wingdings" panose="05000000000000000000" pitchFamily="2" charset="2"/>
                <a:buChar char="Ø"/>
                <a:tabLst>
                  <a:tab pos="446088" algn="l"/>
                </a:tabLst>
                <a:defRPr/>
              </a:pPr>
              <a:r>
                <a:rPr lang="en-US" altLang="ko-KR" sz="1400" dirty="0">
                  <a:solidFill>
                    <a:prstClr val="black"/>
                  </a:solidFill>
                  <a:latin typeface="+mn-ea"/>
                  <a:ea typeface="+mn-ea"/>
                </a:rPr>
                <a:t>Smart City(Parking, Safety, Lighting)</a:t>
              </a:r>
            </a:p>
            <a:p>
              <a:pPr marL="446088" lvl="1" indent="-265113" eaLnBrk="1" hangingPunct="1">
                <a:buFont typeface="Wingdings" panose="05000000000000000000" pitchFamily="2" charset="2"/>
                <a:buChar char="Ø"/>
                <a:tabLst>
                  <a:tab pos="446088" algn="l"/>
                </a:tabLst>
                <a:defRPr/>
              </a:pPr>
              <a:r>
                <a:rPr lang="en-US" altLang="ko-KR" sz="1400" dirty="0">
                  <a:solidFill>
                    <a:prstClr val="black"/>
                  </a:solidFill>
                  <a:latin typeface="+mn-ea"/>
                  <a:ea typeface="+mn-ea"/>
                </a:rPr>
                <a:t>Power and Energy IoT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8879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Thank you!</a:t>
            </a:r>
            <a:endParaRPr lang="ko-KR" altLang="en-US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977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523</Words>
  <Application>Microsoft Office PowerPoint</Application>
  <PresentationFormat>와이드스크린</PresentationFormat>
  <Paragraphs>111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2" baseType="lpstr">
      <vt:lpstr>MS PGothic</vt:lpstr>
      <vt:lpstr>Myriad Pro</vt:lpstr>
      <vt:lpstr>Myriad Pro Light</vt:lpstr>
      <vt:lpstr>굴림</vt:lpstr>
      <vt:lpstr>맑은 고딕</vt:lpstr>
      <vt:lpstr>Arial</vt:lpstr>
      <vt:lpstr>Calibri</vt:lpstr>
      <vt:lpstr>Calibri Light</vt:lpstr>
      <vt:lpstr>Times New Roman</vt:lpstr>
      <vt:lpstr>Wingdings</vt:lpstr>
      <vt:lpstr>Office Theme</vt:lpstr>
      <vt:lpstr>TTA oneM2M Certification Program Status</vt:lpstr>
      <vt:lpstr>TTA’s oneM2M Activity</vt:lpstr>
      <vt:lpstr>Certification Criteria and related documents</vt:lpstr>
      <vt:lpstr>oneM2M Certification Logo</vt:lpstr>
      <vt:lpstr>Certification Logo Status</vt:lpstr>
      <vt:lpstr>New ATL(Authorized Test Lab)- DEKRA Japan</vt:lpstr>
      <vt:lpstr>Test Scope updated (Conformance Test is included)</vt:lpstr>
      <vt:lpstr>oneM2M Certification Website</vt:lpstr>
      <vt:lpstr>Certified Products</vt:lpstr>
      <vt:lpstr>Certified Products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17</cp:revision>
  <dcterms:created xsi:type="dcterms:W3CDTF">2017-09-21T15:46:31Z</dcterms:created>
  <dcterms:modified xsi:type="dcterms:W3CDTF">2018-05-23T03:48:30Z</dcterms:modified>
</cp:coreProperties>
</file>