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0" autoAdjust="0"/>
    <p:restoredTop sz="89982" autoAdjust="0"/>
  </p:normalViewPr>
  <p:slideViewPr>
    <p:cSldViewPr>
      <p:cViewPr varScale="1">
        <p:scale>
          <a:sx n="76" d="100"/>
          <a:sy n="76" d="100"/>
        </p:scale>
        <p:origin x="153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7/19/2018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2018/7/19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TP-2018-0207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TP-2018-0207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7476&amp;fromList=Y" TargetMode="External"/><Relationship Id="rId2" Type="http://schemas.openxmlformats.org/officeDocument/2006/relationships/hyperlink" Target="http://member.onem2m.org/Application/documentApp/documentinfo/?documentId=27475&amp;fromList=Y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ember.onem2m.org/Application/documentApp/documentinfo/?documentId=27223&amp;fromList=Y" TargetMode="External"/><Relationship Id="rId4" Type="http://schemas.openxmlformats.org/officeDocument/2006/relationships/hyperlink" Target="http://member.onem2m.org/Application/documentApp/documentinfo/?documentId=27477&amp;fromList=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MAS#36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2018-7-16 to 2018-7-19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zh-CN" sz="2800" dirty="0" smtClean="0"/>
              <a:t>R4 progressing on track</a:t>
            </a:r>
          </a:p>
          <a:p>
            <a:pPr lvl="1"/>
            <a:r>
              <a:rPr lang="en-US" altLang="zh-CN" sz="2400" dirty="0"/>
              <a:t>Major progress on new City Domain Information Models into TS-0023, as well as the optimization of SDT4.0</a:t>
            </a:r>
          </a:p>
          <a:p>
            <a:pPr lvl="1"/>
            <a:r>
              <a:rPr lang="en-US" altLang="zh-CN" sz="2400" dirty="0" smtClean="0"/>
              <a:t>Semantic enhancement: continuous semantic reasoning, new use cases and requirements around </a:t>
            </a:r>
            <a:r>
              <a:rPr lang="en-US" altLang="zh-CN" sz="2400" smtClean="0"/>
              <a:t>semantic mapping</a:t>
            </a:r>
          </a:p>
          <a:p>
            <a:pPr lvl="1"/>
            <a:r>
              <a:rPr lang="en-US" altLang="zh-CN" sz="2400" smtClean="0"/>
              <a:t>Slight </a:t>
            </a:r>
            <a:r>
              <a:rPr lang="en-US" altLang="zh-CN" sz="2400" dirty="0"/>
              <a:t>progress on Industrial Domain Information </a:t>
            </a:r>
            <a:r>
              <a:rPr lang="en-US" altLang="zh-CN" sz="2400" dirty="0" smtClean="0"/>
              <a:t>Model</a:t>
            </a:r>
          </a:p>
          <a:p>
            <a:pPr lvl="1"/>
            <a:r>
              <a:rPr lang="en-US" altLang="zh-CN" sz="2400" dirty="0" smtClean="0"/>
              <a:t>New </a:t>
            </a:r>
            <a:r>
              <a:rPr lang="en-US" altLang="zh-CN" sz="2400" dirty="0" err="1" smtClean="0"/>
              <a:t>mgmtObject</a:t>
            </a:r>
            <a:r>
              <a:rPr lang="en-US" altLang="zh-CN" sz="2400" dirty="0" smtClean="0"/>
              <a:t> (</a:t>
            </a:r>
            <a:r>
              <a:rPr lang="en-US" altLang="zh-CN" sz="2400" dirty="0" err="1" smtClean="0"/>
              <a:t>OAuth</a:t>
            </a:r>
            <a:r>
              <a:rPr lang="en-US" altLang="zh-CN" sz="2400" dirty="0" smtClean="0"/>
              <a:t>) added to TS-0022</a:t>
            </a:r>
            <a:r>
              <a:rPr lang="en-US" altLang="zh-CN" sz="2400" dirty="0"/>
              <a:t>.</a:t>
            </a:r>
            <a:endParaRPr lang="en-US" altLang="zh-CN" sz="2400" dirty="0" smtClean="0"/>
          </a:p>
          <a:p>
            <a:endParaRPr lang="en-US" altLang="zh-CN" sz="2800" dirty="0" smtClean="0"/>
          </a:p>
          <a:p>
            <a:pPr lvl="1"/>
            <a:endParaRPr lang="en-US" altLang="zh-CN" sz="2400" dirty="0" smtClean="0"/>
          </a:p>
          <a:p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CR pack for TP </a:t>
            </a:r>
            <a:r>
              <a:rPr lang="en-US" altLang="zh-CN" sz="2800" b="1" dirty="0"/>
              <a:t>A</a:t>
            </a:r>
            <a:r>
              <a:rPr lang="en-US" altLang="zh-CN" sz="2800" b="1" dirty="0" smtClean="0"/>
              <a:t>pproval </a:t>
            </a:r>
          </a:p>
          <a:p>
            <a:pPr lvl="1"/>
            <a:r>
              <a:rPr lang="en-US" altLang="zh-CN" sz="2400" b="1" dirty="0"/>
              <a:t>CR pack TS-0023 </a:t>
            </a:r>
            <a:r>
              <a:rPr lang="en-US" altLang="zh-CN" sz="2400" b="1" dirty="0" smtClean="0"/>
              <a:t>R3</a:t>
            </a:r>
          </a:p>
          <a:p>
            <a:pPr lvl="2"/>
            <a:r>
              <a:rPr lang="en-GB" altLang="zh-CN" sz="2000" dirty="0">
                <a:hlinkClick r:id="rId2"/>
              </a:rPr>
              <a:t>TP-2018-0208</a:t>
            </a:r>
            <a:endParaRPr lang="en-US" altLang="zh-CN" sz="2000" b="1" dirty="0"/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TS-0023 </a:t>
            </a:r>
            <a:r>
              <a:rPr lang="en-US" altLang="zh-CN" sz="2400" b="1" dirty="0" smtClean="0"/>
              <a:t>R4</a:t>
            </a:r>
          </a:p>
          <a:p>
            <a:pPr lvl="2"/>
            <a:r>
              <a:rPr lang="en-GB" altLang="zh-CN" sz="2000" dirty="0">
                <a:hlinkClick r:id="rId3"/>
              </a:rPr>
              <a:t>TP-2018-0209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CR pack TS-0022 R4 </a:t>
            </a:r>
          </a:p>
          <a:p>
            <a:pPr lvl="2"/>
            <a:r>
              <a:rPr lang="en-GB" altLang="zh-CN" sz="2000" dirty="0" smtClean="0">
                <a:hlinkClick r:id="rId4"/>
              </a:rPr>
              <a:t>TP-2018-0210</a:t>
            </a:r>
            <a:r>
              <a:rPr lang="en-GB" altLang="zh-CN" sz="2000" dirty="0" smtClean="0"/>
              <a:t> </a:t>
            </a:r>
          </a:p>
          <a:p>
            <a:pPr lvl="2"/>
            <a:r>
              <a:rPr lang="en-US" altLang="zh-CN" sz="2000" b="1" dirty="0" smtClean="0"/>
              <a:t>(suggest 7-day email approval, SEC WG needs to confirm)</a:t>
            </a:r>
          </a:p>
          <a:p>
            <a:r>
              <a:rPr lang="en-US" altLang="zh-CN" b="1" dirty="0" smtClean="0"/>
              <a:t>WI-0053 update</a:t>
            </a:r>
          </a:p>
          <a:p>
            <a:pPr lvl="1"/>
            <a:r>
              <a:rPr lang="en-GB" altLang="zh-CN" sz="2400" dirty="0" smtClean="0">
                <a:hlinkClick r:id="rId5"/>
              </a:rPr>
              <a:t>MAS-2018-0077R01</a:t>
            </a:r>
            <a:endParaRPr lang="en-GB" altLang="zh-CN" sz="2400" dirty="0" smtClean="0"/>
          </a:p>
          <a:p>
            <a:pPr lvl="2"/>
            <a:r>
              <a:rPr lang="en-GB" altLang="zh-CN" sz="2000" b="1" dirty="0" smtClean="0"/>
              <a:t>Align the WI Title, Change rapporteurs</a:t>
            </a:r>
            <a:endParaRPr lang="en-US" altLang="zh-CN" sz="2000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2"/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sz="2400" b="1" dirty="0"/>
              <a:t>6</a:t>
            </a:r>
            <a:r>
              <a:rPr lang="en-US" altLang="zh-CN" sz="2400" b="1" dirty="0" smtClean="0"/>
              <a:t> dedicated</a:t>
            </a:r>
          </a:p>
          <a:p>
            <a:pPr lvl="1" eaLnBrk="1" hangingPunct="1"/>
            <a:r>
              <a:rPr lang="en-US" altLang="zh-CN" sz="2400" b="1" dirty="0" smtClean="0"/>
              <a:t>1 joint with ARC</a:t>
            </a:r>
          </a:p>
          <a:p>
            <a:pPr lvl="1" eaLnBrk="1" hangingPunct="1"/>
            <a:r>
              <a:rPr lang="en-US" altLang="zh-CN" sz="2400" b="1" dirty="0"/>
              <a:t>2</a:t>
            </a:r>
            <a:r>
              <a:rPr lang="en-US" altLang="zh-CN" sz="2400" b="1" dirty="0" smtClean="0"/>
              <a:t> joint </a:t>
            </a:r>
            <a:r>
              <a:rPr lang="en-US" altLang="zh-CN" sz="2400" b="1" dirty="0"/>
              <a:t>with </a:t>
            </a:r>
            <a:r>
              <a:rPr lang="en-US" altLang="zh-CN" sz="2400" b="1" dirty="0" smtClean="0"/>
              <a:t>REQ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GB" altLang="zh-CN" dirty="0" smtClean="0"/>
              <a:t>MAS-2018-0088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80+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34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6629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 smtClean="0"/>
              <a:t>Progress R4 </a:t>
            </a:r>
            <a:endParaRPr lang="zh-CN" altLang="zh-CN" sz="2400" dirty="0"/>
          </a:p>
          <a:p>
            <a:pPr lvl="2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</a:p>
          <a:p>
            <a:pPr lvl="2"/>
            <a:r>
              <a:rPr lang="en-US" altLang="zh-CN" sz="2000" dirty="0" smtClean="0"/>
              <a:t>WI-0075 </a:t>
            </a:r>
            <a:r>
              <a:rPr lang="en-US" altLang="zh-CN" sz="2000" dirty="0"/>
              <a:t>- Industrial Domain Information Model Mapping &amp; Semantics Support</a:t>
            </a:r>
            <a:endParaRPr lang="zh-CN" altLang="zh-CN" sz="2000" dirty="0"/>
          </a:p>
          <a:p>
            <a:pPr lvl="2"/>
            <a:r>
              <a:rPr lang="en-US" altLang="zh-CN" sz="2000" dirty="0" smtClean="0"/>
              <a:t>WI-0071 - </a:t>
            </a:r>
            <a:r>
              <a:rPr lang="en-US" altLang="zh-CN" sz="2000" dirty="0" err="1" smtClean="0"/>
              <a:t>WoT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Interworking </a:t>
            </a:r>
          </a:p>
          <a:p>
            <a:pPr lvl="2"/>
            <a:r>
              <a:rPr lang="en-US" altLang="zh-CN" sz="2000" dirty="0" smtClean="0"/>
              <a:t>WI-0081 - SDT </a:t>
            </a:r>
            <a:r>
              <a:rPr lang="en-US" altLang="zh-CN" sz="2000" dirty="0"/>
              <a:t>4.0 </a:t>
            </a:r>
            <a:endParaRPr lang="en-US" altLang="zh-CN" sz="2000" dirty="0" smtClean="0"/>
          </a:p>
          <a:p>
            <a:pPr lvl="2"/>
            <a:r>
              <a:rPr lang="en-US" altLang="zh-CN" sz="2000" dirty="0"/>
              <a:t>WI-0084 </a:t>
            </a:r>
            <a:r>
              <a:rPr lang="en-US" altLang="zh-CN" sz="2000" dirty="0" smtClean="0"/>
              <a:t>– SDT based Information Model</a:t>
            </a:r>
          </a:p>
          <a:p>
            <a:pPr lvl="2"/>
            <a:r>
              <a:rPr lang="en-US" altLang="zh-CN" sz="2000" dirty="0" smtClean="0"/>
              <a:t>WI-0088 </a:t>
            </a:r>
            <a:r>
              <a:rPr lang="en-US" altLang="zh-CN" sz="2000" dirty="0"/>
              <a:t>- M2M/IoT Application and Component </a:t>
            </a:r>
            <a:r>
              <a:rPr lang="en-US" altLang="zh-CN" sz="2000" dirty="0" smtClean="0"/>
              <a:t>Configuration</a:t>
            </a:r>
          </a:p>
          <a:p>
            <a:pPr lvl="2"/>
            <a:r>
              <a:rPr lang="en-US" altLang="zh-CN" sz="2000" dirty="0" smtClean="0"/>
              <a:t>WI-0070 </a:t>
            </a:r>
            <a:r>
              <a:rPr lang="en-US" altLang="zh-CN" sz="2000" dirty="0"/>
              <a:t>- Disaster Alert Service Enabler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1904050"/>
            <a:ext cx="232115" cy="265275"/>
          </a:xfrm>
          <a:prstGeom prst="rect">
            <a:avLst/>
          </a:prstGeom>
        </p:spPr>
      </p:pic>
      <p:sp>
        <p:nvSpPr>
          <p:cNvPr id="10" name="TextBox 25"/>
          <p:cNvSpPr txBox="1"/>
          <p:nvPr/>
        </p:nvSpPr>
        <p:spPr>
          <a:xfrm>
            <a:off x="7200900" y="216513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n-US" altLang="zh-CN" b="1" smtClean="0">
                <a:solidFill>
                  <a:srgbClr val="00B050"/>
                </a:solidFill>
                <a:sym typeface="Wingdings" pitchFamily="2" charset="2"/>
              </a:rPr>
              <a:t>15%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7200900" y="317339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25%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7190014" y="26027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25%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7200900" y="352494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25%</a:t>
            </a:r>
            <a:endParaRPr lang="zh-CN" altLang="en-US" dirty="0"/>
          </a:p>
        </p:txBody>
      </p:sp>
      <p:sp>
        <p:nvSpPr>
          <p:cNvPr id="13" name="TextBox 25"/>
          <p:cNvSpPr txBox="1"/>
          <p:nvPr/>
        </p:nvSpPr>
        <p:spPr>
          <a:xfrm>
            <a:off x="7201737" y="389427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25%</a:t>
            </a:r>
            <a:endParaRPr lang="zh-CN" altLang="en-US" dirty="0"/>
          </a:p>
        </p:txBody>
      </p:sp>
      <p:sp>
        <p:nvSpPr>
          <p:cNvPr id="15" name="TextBox 25"/>
          <p:cNvSpPr txBox="1"/>
          <p:nvPr/>
        </p:nvSpPr>
        <p:spPr>
          <a:xfrm>
            <a:off x="7209692" y="433186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5%</a:t>
            </a:r>
            <a:endParaRPr lang="zh-CN" altLang="en-US" dirty="0"/>
          </a:p>
        </p:txBody>
      </p:sp>
      <p:sp>
        <p:nvSpPr>
          <p:cNvPr id="17" name="TextBox 25"/>
          <p:cNvSpPr txBox="1"/>
          <p:nvPr/>
        </p:nvSpPr>
        <p:spPr>
          <a:xfrm>
            <a:off x="7209692" y="499654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10%?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670927"/>
              </p:ext>
            </p:extLst>
          </p:nvPr>
        </p:nvGraphicFramePr>
        <p:xfrm>
          <a:off x="228600" y="1295400"/>
          <a:ext cx="8610600" cy="27696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524001"/>
                <a:gridCol w="1219200"/>
              </a:tblGrid>
              <a:tr h="16525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Number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Action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Status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A-WG5-29-004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work on a general rule of whether to create a 'similar' device model with different name vs to merger with existing device with optional module classes.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Related to SDT4.0 evolution.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(DT) 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A-WG5-31-003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the R/W of &lt;deviceInfo&gt; attributes between TS-0004 and TS-0001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C-DOT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50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Check the OMNA registration of new DM objects for TS-0022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Progress R4</a:t>
            </a:r>
          </a:p>
          <a:p>
            <a:pPr lvl="1" eaLnBrk="1" hangingPunct="1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</a:t>
            </a:r>
            <a:r>
              <a:rPr lang="en-US" altLang="zh-CN" sz="2000" dirty="0" smtClean="0"/>
              <a:t>Support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/>
              <a:t>WI-0070 – Disaster Alert Service </a:t>
            </a:r>
            <a:r>
              <a:rPr lang="en-US" altLang="zh-CN" sz="2000" dirty="0" smtClean="0"/>
              <a:t>Enabler</a:t>
            </a:r>
            <a:endParaRPr lang="en-US" altLang="zh-CN" sz="2000" dirty="0"/>
          </a:p>
          <a:p>
            <a:pPr lvl="1"/>
            <a:r>
              <a:rPr lang="en-US" altLang="zh-CN" sz="2000" dirty="0"/>
              <a:t>WI-0071 – W3C </a:t>
            </a:r>
            <a:r>
              <a:rPr lang="en-US" altLang="zh-CN" sz="2000" dirty="0" err="1"/>
              <a:t>WoT</a:t>
            </a:r>
            <a:r>
              <a:rPr lang="en-US" altLang="zh-CN" sz="2000" dirty="0"/>
              <a:t> Interworking</a:t>
            </a:r>
          </a:p>
          <a:p>
            <a:pPr lvl="1"/>
            <a:r>
              <a:rPr lang="en-US" altLang="zh-CN" sz="2000" dirty="0" smtClean="0"/>
              <a:t>WI-0075 </a:t>
            </a:r>
            <a:r>
              <a:rPr lang="en-US" altLang="zh-CN" sz="2000" dirty="0"/>
              <a:t>– Industrial Information Model Mapping and Semantic Support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WI-0081 </a:t>
            </a:r>
            <a:r>
              <a:rPr lang="en-US" altLang="zh-CN" sz="2000" dirty="0"/>
              <a:t>– SDT </a:t>
            </a:r>
            <a:r>
              <a:rPr lang="en-US" altLang="zh-CN" sz="2000" dirty="0" smtClean="0"/>
              <a:t>4.0</a:t>
            </a:r>
          </a:p>
          <a:p>
            <a:pPr lvl="1" eaLnBrk="1" hangingPunct="1"/>
            <a:r>
              <a:rPr lang="en-US" altLang="zh-CN" sz="2000" dirty="0" smtClean="0"/>
              <a:t>WI-0084 – SDT-based Information Models for Vertical Industries</a:t>
            </a:r>
          </a:p>
          <a:p>
            <a:pPr lvl="1" eaLnBrk="1" hangingPunct="1"/>
            <a:r>
              <a:rPr lang="en-US" altLang="zh-CN" sz="2000" dirty="0"/>
              <a:t>WI-0088 - M2M/IoT Application and Component Configuration</a:t>
            </a:r>
          </a:p>
          <a:p>
            <a:pPr lvl="1" eaLnBrk="1" hangingPunct="1"/>
            <a:r>
              <a:rPr lang="en-US" altLang="zh-CN" sz="2000" dirty="0" smtClean="0">
                <a:solidFill>
                  <a:schemeClr val="accent1"/>
                </a:solidFill>
              </a:rPr>
              <a:t>Vehicular domain information models? </a:t>
            </a:r>
          </a:p>
          <a:p>
            <a:pPr lvl="1" eaLnBrk="1" hangingPunct="1"/>
            <a:r>
              <a:rPr lang="en-US" altLang="zh-CN" sz="2000" dirty="0" smtClean="0"/>
              <a:t>…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b="1" dirty="0" smtClean="0"/>
              <a:t>MAS#36.1</a:t>
            </a:r>
            <a:r>
              <a:rPr lang="en-US" altLang="zh-CN" sz="2400" b="1" dirty="0"/>
              <a:t>:	 </a:t>
            </a:r>
            <a:r>
              <a:rPr lang="en-US" altLang="zh-CN" sz="2400" dirty="0"/>
              <a:t>Aug 27 (Monday), 2018 UTC </a:t>
            </a:r>
            <a:r>
              <a:rPr lang="en-US" altLang="zh-CN" sz="2400" dirty="0" smtClean="0"/>
              <a:t>13:00-14:30</a:t>
            </a:r>
            <a:endParaRPr lang="en-US" altLang="zh-CN" sz="20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n-US" altLang="zh-CN" sz="2400" b="1" dirty="0"/>
              <a:t>MAS#37: </a:t>
            </a:r>
            <a:r>
              <a:rPr lang="en-US" altLang="zh-CN" sz="2400" b="1" dirty="0" smtClean="0"/>
              <a:t>	</a:t>
            </a:r>
            <a:r>
              <a:rPr lang="en-US" altLang="zh-CN" sz="2400" dirty="0" smtClean="0"/>
              <a:t>Sep </a:t>
            </a:r>
            <a:r>
              <a:rPr lang="en-US" altLang="zh-CN" sz="2400" dirty="0"/>
              <a:t>17-21, 2018, Seoul, Korea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16495</TotalTime>
  <Words>394</Words>
  <Application>Microsoft Office PowerPoint</Application>
  <PresentationFormat>全屏显示(4:3)</PresentationFormat>
  <Paragraphs>92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 Unicode MS</vt:lpstr>
      <vt:lpstr>Malgun Gothic</vt:lpstr>
      <vt:lpstr>Myriad Pro</vt:lpstr>
      <vt:lpstr>Myriad Pro</vt:lpstr>
      <vt:lpstr>宋体</vt:lpstr>
      <vt:lpstr>Arial</vt:lpstr>
      <vt:lpstr>Calibri</vt:lpstr>
      <vt:lpstr>Tahoma</vt:lpstr>
      <vt:lpstr>Times New Roman</vt:lpstr>
      <vt:lpstr>Wingdings</vt:lpstr>
      <vt:lpstr>Office Theme</vt:lpstr>
      <vt:lpstr>WG5 – MAS#36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R02-</cp:lastModifiedBy>
  <cp:revision>1758</cp:revision>
  <dcterms:created xsi:type="dcterms:W3CDTF">2012-09-11T22:52:11Z</dcterms:created>
  <dcterms:modified xsi:type="dcterms:W3CDTF">2018-07-20T00:55:42Z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(3)/TOFq6Pz3VMmmuuus4uTiUiPj3wCPjRV+NbZFS9XnIqMf+mxgW17jC7VmNYQvtlnlc2DqqfF
2Ywx9EQ4C2yFfZ0jqhZiM+7VTxExKk1YGyW3xS5gFPF8qkHxyNueHlqtZhywwbi1LpHDX55G
fw5YeVq/wH6oyJRpIfuOdEBttZSTbhb7+Y5KnhtfX9N7x6ADOzcJjGKFWZAkv99ahws4x61s
4DlJGFQcv13UwzlrxH</vt:lpwstr>
  </property>
  <property fmtid="{D5CDD505-2E9C-101B-9397-08002B2CF9AE}" pid="18" name="_2015_ms_pID_7253431">
    <vt:lpwstr>RpygCyw8ZCTd9rX7ccYBHdszzYvWZLOZ1eru9Zp6LK7pQUUqg2q7D6
pq1L9JOVwHCoOZI4xfyH+8A2xcR0xqxVx9dg/VoL92Ja5RnMPpZx6mcHOF/2X4Lh3dytCj9I
0Cz/UdVPZoIpNumnFn0hb2WQNnf6TmlVjSsVREvurWkTxL8ochdTbr9awkuYFJWIDvcT9DN9
8iKI3rqIC0/fJnZDlAgv37SoXABpOXJP2aF9</vt:lpwstr>
  </property>
  <property fmtid="{D5CDD505-2E9C-101B-9397-08002B2CF9AE}" pid="19" name="_2015_ms_pID_7253432">
    <vt:lpwstr>eb7MTF1+rGzaGHT4ABlVjKTgDUF9TS13ALwe
x1CxbrtvrXPd55x82N2LcxC8WQ6kXg==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1532048123</vt:lpwstr>
  </property>
</Properties>
</file>