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77" r:id="rId3"/>
    <p:sldId id="278" r:id="rId4"/>
    <p:sldId id="286" r:id="rId5"/>
    <p:sldId id="279" r:id="rId6"/>
    <p:sldId id="280" r:id="rId7"/>
    <p:sldId id="281" r:id="rId8"/>
    <p:sldId id="282" r:id="rId9"/>
    <p:sldId id="283" r:id="rId10"/>
    <p:sldId id="284" r:id="rId11"/>
    <p:sldId id="28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15349"/>
            <a:ext cx="10515600" cy="1325563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Status of Active Work Items</a:t>
            </a:r>
            <a:br>
              <a:rPr lang="en-US" dirty="0"/>
            </a:br>
            <a:r>
              <a:rPr lang="en-US" dirty="0"/>
              <a:t>Summary &amp; Level of 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766610" cy="1655762"/>
          </a:xfrm>
        </p:spPr>
        <p:txBody>
          <a:bodyPr/>
          <a:lstStyle/>
          <a:p>
            <a:r>
              <a:rPr lang="en-US" dirty="0"/>
              <a:t>WPM convenor, Roland Hechwartner, roland.hechwartner@t-mobile.at</a:t>
            </a:r>
          </a:p>
          <a:p>
            <a:r>
              <a:rPr lang="en-US" dirty="0" smtClean="0"/>
              <a:t>2018-07-24</a:t>
            </a:r>
            <a:endParaRPr lang="en-US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659780" y="5525150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dirty="0" smtClean="0"/>
              <a:t>TP-2018-0217-Work_Item_Status</a:t>
            </a:r>
            <a:r>
              <a:rPr lang="en-US" altLang="de-DE" dirty="0"/>
              <a:t>_%</a:t>
            </a:r>
            <a:r>
              <a:rPr lang="en-US" altLang="de-DE" dirty="0" smtClean="0"/>
              <a:t>comp_TP36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700056" cy="1173570"/>
          </a:xfrm>
        </p:spPr>
        <p:txBody>
          <a:bodyPr/>
          <a:lstStyle/>
          <a:p>
            <a:r>
              <a:rPr lang="en-US" dirty="0"/>
              <a:t>TST WG – WI Level of Completeness TP36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100%	WI-0051 </a:t>
            </a:r>
            <a:r>
              <a:rPr lang="en-US" sz="2000" dirty="0" smtClean="0"/>
              <a:t>- </a:t>
            </a:r>
            <a:r>
              <a:rPr lang="en-US" sz="2000" dirty="0"/>
              <a:t>Security Functions Conformance Testing</a:t>
            </a:r>
          </a:p>
          <a:p>
            <a:pPr marL="0" indent="0">
              <a:buNone/>
            </a:pPr>
            <a:r>
              <a:rPr lang="en-US" sz="2000" dirty="0"/>
              <a:t>95%	WI-0054 - Developers guide series</a:t>
            </a:r>
            <a:r>
              <a:rPr lang="en-US" sz="2000" dirty="0">
                <a:solidFill>
                  <a:srgbClr val="FF0000"/>
                </a:solidFill>
              </a:rPr>
              <a:t>	[1b] </a:t>
            </a:r>
          </a:p>
          <a:p>
            <a:pPr marL="0" indent="0">
              <a:buNone/>
            </a:pPr>
            <a:r>
              <a:rPr lang="en-US" sz="2000" dirty="0"/>
              <a:t>92%	WI-0060 - Interoperability testing Release 2</a:t>
            </a:r>
            <a:r>
              <a:rPr lang="en-US" sz="2000" dirty="0">
                <a:solidFill>
                  <a:srgbClr val="FF0000"/>
                </a:solidFill>
              </a:rPr>
              <a:t>	[1c] </a:t>
            </a:r>
          </a:p>
          <a:p>
            <a:pPr marL="0" indent="0">
              <a:buNone/>
            </a:pPr>
            <a:r>
              <a:rPr lang="en-US" sz="2000" dirty="0"/>
              <a:t>50%	WI-0074 - Conformance Test Specifications Release 2</a:t>
            </a:r>
            <a:r>
              <a:rPr lang="en-US" sz="2000" dirty="0">
                <a:solidFill>
                  <a:srgbClr val="FF0000"/>
                </a:solidFill>
              </a:rPr>
              <a:t>  [1c]</a:t>
            </a:r>
          </a:p>
          <a:p>
            <a:pPr marL="0" indent="0">
              <a:buNone/>
            </a:pPr>
            <a:r>
              <a:rPr lang="en-US" sz="2000" dirty="0"/>
              <a:t>90%	WI-0078 - oneM2M API guide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0%	WI-0085 </a:t>
            </a:r>
            <a:r>
              <a:rPr lang="en-US" sz="2000" dirty="0">
                <a:solidFill>
                  <a:srgbClr val="FF0000"/>
                </a:solidFill>
              </a:rPr>
              <a:t>- Conformance Test Specifications Release 3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0%	WI-0086 </a:t>
            </a:r>
            <a:r>
              <a:rPr lang="en-US" sz="2000" dirty="0">
                <a:solidFill>
                  <a:srgbClr val="FF0000"/>
                </a:solidFill>
              </a:rPr>
              <a:t>- Conformance Test Specifications Release 4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3205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WIs %completion &amp; Work Tracks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1, “Market Adoption Track”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Essential Corrections &amp; Small Technical Enhancements </a:t>
            </a:r>
            <a:r>
              <a:rPr lang="en-US" altLang="de-DE" sz="1800" dirty="0">
                <a:solidFill>
                  <a:srgbClr val="C00000"/>
                </a:solidFill>
              </a:rPr>
              <a:t>[1a]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development and/or enhancements of guidelines and/or TSs and best practices documents for easier implementation and take-up of oneM2M technology </a:t>
            </a:r>
            <a:r>
              <a:rPr lang="en-US" altLang="de-DE" sz="1800" dirty="0">
                <a:solidFill>
                  <a:srgbClr val="C00000"/>
                </a:solidFill>
              </a:rPr>
              <a:t>[1b]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testing  </a:t>
            </a:r>
            <a:r>
              <a:rPr lang="en-US" altLang="de-DE" sz="1800" dirty="0">
                <a:solidFill>
                  <a:srgbClr val="C00000"/>
                </a:solidFill>
              </a:rPr>
              <a:t>[1c]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completion of well-progressed Release-2 Work Items </a:t>
            </a:r>
            <a:r>
              <a:rPr lang="en-US" altLang="de-DE" sz="1800" dirty="0">
                <a:solidFill>
                  <a:srgbClr val="C00000"/>
                </a:solidFill>
              </a:rPr>
              <a:t>[1d]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2, “Industrial IoT and smart cities”</a:t>
            </a: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reach out to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&amp; smart city experts &amp; descriptions of deployments in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/smart cities based on oneM2M	</a:t>
            </a:r>
            <a:r>
              <a:rPr lang="en-US" altLang="de-DE" sz="1800" dirty="0">
                <a:solidFill>
                  <a:srgbClr val="C00000"/>
                </a:solidFill>
              </a:rPr>
              <a:t>[2a]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improvement and addition of requirements for the </a:t>
            </a:r>
            <a:r>
              <a:rPr lang="en-US" altLang="de-DE" sz="1800" dirty="0" err="1">
                <a:solidFill>
                  <a:prstClr val="black"/>
                </a:solidFill>
              </a:rPr>
              <a:t>IIoT</a:t>
            </a:r>
            <a:r>
              <a:rPr lang="en-US" altLang="de-DE" sz="1800" dirty="0">
                <a:solidFill>
                  <a:prstClr val="black"/>
                </a:solidFill>
              </a:rPr>
              <a:t> and smart Cities	</a:t>
            </a:r>
            <a:r>
              <a:rPr lang="en-US" altLang="de-DE" sz="1800" dirty="0">
                <a:solidFill>
                  <a:srgbClr val="C00000"/>
                </a:solidFill>
              </a:rPr>
              <a:t> [2b]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2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Arial" panose="020B0604020202020204" pitchFamily="34" charset="0"/>
              <a:buAutoNum type="alphaLcPeriod"/>
            </a:pPr>
            <a:r>
              <a:rPr lang="en-US" altLang="de-DE" sz="1800" dirty="0">
                <a:solidFill>
                  <a:prstClr val="black"/>
                </a:solidFill>
              </a:rPr>
              <a:t>Task on studies on new features (targeting TRs for now)	</a:t>
            </a:r>
            <a:r>
              <a:rPr lang="en-US" altLang="de-DE" sz="1800" dirty="0">
                <a:solidFill>
                  <a:srgbClr val="C00000"/>
                </a:solidFill>
              </a:rPr>
              <a:t> [2c]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Font typeface="Calibri" panose="020F0502020204030204" pitchFamily="34" charset="0"/>
              <a:buAutoNum type="arabicPeriod"/>
            </a:pPr>
            <a:r>
              <a:rPr lang="en-US" altLang="de-DE" sz="1800" dirty="0">
                <a:solidFill>
                  <a:srgbClr val="C00000"/>
                </a:solidFill>
              </a:rPr>
              <a:t>Work Track 3, “Forward Looking Areas”	</a:t>
            </a:r>
            <a:r>
              <a:rPr lang="en-US" altLang="de-DE" sz="2000" dirty="0">
                <a:solidFill>
                  <a:srgbClr val="C00000"/>
                </a:solidFill>
              </a:rPr>
              <a:t> [3]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48 </a:t>
            </a:r>
            <a:r>
              <a:rPr lang="en-US" dirty="0"/>
              <a:t>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317427" y="1185825"/>
            <a:ext cx="5093537" cy="530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/>
              <a:t>WI-0079 - Rel-4 Small Technical Enhancements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/>
              <a:t>WI-0046 – Vehicular domain enablement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/>
              <a:t>WI-0034 – Study of re-usable service layer </a:t>
            </a:r>
            <a:r>
              <a:rPr lang="en-US" altLang="de-DE" sz="1200" dirty="0" err="1"/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/>
              <a:t>WI-0048 - </a:t>
            </a:r>
            <a:r>
              <a:rPr lang="en-US" altLang="de-DE" sz="1200" dirty="0" err="1"/>
              <a:t>OSGi</a:t>
            </a:r>
            <a:r>
              <a:rPr lang="en-US" altLang="de-DE" sz="1200" dirty="0"/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/>
              <a:t>WI-0064 - Adaptation of oneM2M for Smart City</a:t>
            </a:r>
          </a:p>
          <a:p>
            <a:r>
              <a:rPr lang="en-US" altLang="de-DE" sz="1200" dirty="0"/>
              <a:t>WI-0069 – </a:t>
            </a:r>
            <a:r>
              <a:rPr lang="en-US" altLang="de-DE" sz="1200" dirty="0" err="1"/>
              <a:t>Heterogen</a:t>
            </a:r>
            <a:r>
              <a:rPr lang="en-US" altLang="de-DE" sz="1200" dirty="0"/>
              <a:t>. </a:t>
            </a:r>
            <a:r>
              <a:rPr lang="en-US" altLang="de-DE" sz="1200" dirty="0" err="1"/>
              <a:t>identificat</a:t>
            </a:r>
            <a:r>
              <a:rPr lang="en-US" altLang="de-DE" sz="1200" dirty="0"/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/>
              <a:t>WI-0076 - Lightweight oneM2M Services</a:t>
            </a:r>
          </a:p>
          <a:p>
            <a:r>
              <a:rPr lang="en-US" altLang="de-DE" sz="1200" dirty="0"/>
              <a:t>WI-0080 - Edge and Fog Computing</a:t>
            </a:r>
          </a:p>
          <a:p>
            <a:r>
              <a:rPr lang="en-US" altLang="de-DE" sz="1200" dirty="0"/>
              <a:t>WI-0082 - 3GPP V2X Interworking</a:t>
            </a:r>
          </a:p>
          <a:p>
            <a:r>
              <a:rPr lang="en-US" altLang="de-DE" sz="1200" dirty="0"/>
              <a:t>WI-0083 - oneM2M Service Subscribers and Users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4247009" y="1185825"/>
            <a:ext cx="5595294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/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/>
              <a:t>WI-0068 - </a:t>
            </a:r>
            <a:r>
              <a:rPr lang="en-US" altLang="de-DE" sz="1200" dirty="0" err="1"/>
              <a:t>GlobalPlatform</a:t>
            </a:r>
            <a:r>
              <a:rPr lang="en-US" altLang="de-DE" sz="1200" dirty="0"/>
              <a:t> Interworking</a:t>
            </a:r>
          </a:p>
          <a:p>
            <a:r>
              <a:rPr lang="en-US" altLang="de-DE" sz="1200" dirty="0"/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/>
              <a:t>WI-0053 - </a:t>
            </a:r>
            <a:r>
              <a:rPr lang="en-US" altLang="de-DE" sz="1200" dirty="0" smtClean="0"/>
              <a:t>Enhancements </a:t>
            </a:r>
            <a:r>
              <a:rPr lang="en-US" altLang="de-DE" sz="1200" dirty="0"/>
              <a:t>on Semantic </a:t>
            </a:r>
            <a:r>
              <a:rPr lang="en-US" altLang="de-DE" sz="1200" dirty="0" smtClean="0"/>
              <a:t>Support </a:t>
            </a:r>
            <a:r>
              <a:rPr lang="en-US" altLang="de-DE" sz="1200" i="1" dirty="0" smtClean="0"/>
              <a:t>(R3 =&gt; R4)</a:t>
            </a:r>
            <a:endParaRPr lang="en-US" altLang="de-DE" sz="1200" i="1" dirty="0"/>
          </a:p>
          <a:p>
            <a:r>
              <a:rPr lang="en-US" altLang="de-DE" sz="1200" dirty="0"/>
              <a:t>WI-0063 – R3 </a:t>
            </a:r>
            <a:r>
              <a:rPr lang="en-US" altLang="de-DE" sz="1200" dirty="0" err="1"/>
              <a:t>Enh</a:t>
            </a:r>
            <a:r>
              <a:rPr lang="en-US" altLang="de-DE" sz="1200" dirty="0"/>
              <a:t>. on Base Ontology &amp; Generic IWK</a:t>
            </a:r>
          </a:p>
          <a:p>
            <a:r>
              <a:rPr lang="en-US" altLang="de-DE" sz="1200" dirty="0"/>
              <a:t>WI-0070 - Disaster Alert Service Enabler</a:t>
            </a:r>
          </a:p>
          <a:p>
            <a:r>
              <a:rPr lang="en-US" altLang="de-DE" sz="1200" dirty="0"/>
              <a:t>WI-0071 - oneM2M and W3C Web of Things </a:t>
            </a:r>
            <a:r>
              <a:rPr lang="en-US" altLang="de-DE" sz="1200" dirty="0" err="1"/>
              <a:t>Iwk</a:t>
            </a:r>
            <a:endParaRPr lang="en-US" altLang="de-DE" sz="1200" dirty="0"/>
          </a:p>
          <a:p>
            <a:r>
              <a:rPr lang="en-US" altLang="de-DE" sz="1200" dirty="0"/>
              <a:t>WI-0075 – Ind. Dom. Inf. Model </a:t>
            </a:r>
            <a:r>
              <a:rPr lang="en-US" altLang="de-DE" sz="1200" dirty="0" err="1"/>
              <a:t>Mapg</a:t>
            </a:r>
            <a:r>
              <a:rPr lang="en-US" altLang="de-DE" sz="1200" dirty="0"/>
              <a:t>. &amp; Sem. Spt.</a:t>
            </a:r>
          </a:p>
          <a:p>
            <a:r>
              <a:rPr lang="en-US" altLang="de-DE" sz="1200" dirty="0"/>
              <a:t>WI-0081 - Smart Device Template </a:t>
            </a:r>
            <a:r>
              <a:rPr lang="en-US" altLang="de-DE" sz="1200" dirty="0" smtClean="0"/>
              <a:t>4.0</a:t>
            </a:r>
          </a:p>
          <a:p>
            <a:r>
              <a:rPr lang="en-US" altLang="de-DE" sz="1200" dirty="0" smtClean="0"/>
              <a:t>WI-0084 </a:t>
            </a:r>
            <a:r>
              <a:rPr lang="en-US" altLang="de-DE" sz="1200" dirty="0"/>
              <a:t>- </a:t>
            </a:r>
            <a:r>
              <a:rPr lang="en-US" altLang="de-DE" sz="1200" dirty="0" err="1" smtClean="0"/>
              <a:t>SDT_based_Information_Model_and_Mapping_for_Vertical_Industries</a:t>
            </a:r>
            <a:endParaRPr lang="en-US" altLang="de-DE" sz="1200" dirty="0" smtClean="0"/>
          </a:p>
          <a:p>
            <a:r>
              <a:rPr lang="en-US" altLang="de-DE" sz="1200" dirty="0"/>
              <a:t>WI-0088 - M2M/IoT Application and Component </a:t>
            </a:r>
            <a:r>
              <a:rPr lang="en-US" altLang="de-DE" sz="1200" dirty="0" smtClean="0"/>
              <a:t>Configuration</a:t>
            </a:r>
            <a:endParaRPr lang="en-US" altLang="de-DE" sz="1200" dirty="0"/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v36.0.0</a:t>
            </a:r>
            <a:r>
              <a:rPr lang="de-AT" altLang="de-DE" sz="1400" dirty="0"/>
              <a:t>.  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8309152" y="1173570"/>
            <a:ext cx="358240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dirty="0"/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/>
              <a:t>WI-0086 </a:t>
            </a:r>
            <a:r>
              <a:rPr lang="en-US" altLang="de-DE" sz="1200" dirty="0"/>
              <a:t>- Conformance Test Specifications Release </a:t>
            </a:r>
            <a:r>
              <a:rPr lang="en-US" altLang="de-DE" sz="1200" dirty="0" smtClean="0"/>
              <a:t>4</a:t>
            </a:r>
            <a:endParaRPr lang="en-US" altLang="de-DE" sz="12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Release 3 and Release 4</a:t>
            </a:r>
            <a:endParaRPr lang="en-US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4" y="1318424"/>
            <a:ext cx="12196109" cy="478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43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Work Items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WI-0049 – Maintenance of oneM2M Release 1 and 2 [WT 1a]</a:t>
            </a:r>
          </a:p>
          <a:p>
            <a:r>
              <a:rPr lang="en-US" sz="2000" dirty="0"/>
              <a:t>WI-0050 – Small Technical Enhancements of oneM2M Release 3 [WT 1a]</a:t>
            </a:r>
          </a:p>
          <a:p>
            <a:r>
              <a:rPr lang="en-US" sz="2000" dirty="0"/>
              <a:t>WI-0079 - Rel-4 Small Technical Enhancements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62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8691063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REQ WG – WI </a:t>
            </a:r>
            <a:r>
              <a:rPr lang="en-US" dirty="0" smtClean="0"/>
              <a:t>Level of Completeness TP36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		WI-0015 – Use Cases Collection</a:t>
            </a:r>
          </a:p>
          <a:p>
            <a:pPr marL="0" indent="0">
              <a:buNone/>
            </a:pPr>
            <a:r>
              <a:rPr lang="en-US" sz="2000" dirty="0" smtClean="0"/>
              <a:t>75%</a:t>
            </a:r>
            <a:r>
              <a:rPr lang="en-US" sz="2000" dirty="0"/>
              <a:t>	</a:t>
            </a:r>
            <a:r>
              <a:rPr lang="en-US" sz="2000" dirty="0" smtClean="0"/>
              <a:t>	WI-0046 </a:t>
            </a:r>
            <a:r>
              <a:rPr lang="en-US" sz="2000" dirty="0"/>
              <a:t>– Vehicular domain enablement 	[2c]</a:t>
            </a:r>
          </a:p>
          <a:p>
            <a:pPr marL="0" indent="0">
              <a:buNone/>
            </a:pPr>
            <a:r>
              <a:rPr lang="en-US" sz="2000" dirty="0"/>
              <a:t>100%	</a:t>
            </a:r>
            <a:r>
              <a:rPr lang="en-US" sz="2000" dirty="0" smtClean="0"/>
              <a:t>	WI-0073 </a:t>
            </a:r>
            <a:r>
              <a:rPr lang="en-US" sz="2000" dirty="0"/>
              <a:t>- App-ID Registry Function		[1d]</a:t>
            </a:r>
          </a:p>
        </p:txBody>
      </p:sp>
    </p:spTree>
    <p:extLst>
      <p:ext uri="{BB962C8B-B14F-4D97-AF65-F5344CB8AC3E}">
        <p14:creationId xmlns:p14="http://schemas.microsoft.com/office/powerpoint/2010/main" val="2367958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037904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ARC WG – WI Level of Completeness TP36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271239"/>
            <a:ext cx="10515600" cy="52076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95% 	WI-0031 – Optimized Group-based Operation</a:t>
            </a:r>
            <a:r>
              <a:rPr lang="en-US" sz="2900" dirty="0">
                <a:solidFill>
                  <a:srgbClr val="FF0000"/>
                </a:solidFill>
              </a:rPr>
              <a:t>	[1d]</a:t>
            </a:r>
          </a:p>
          <a:p>
            <a:pPr marL="0" indent="0">
              <a:buNone/>
            </a:pPr>
            <a:r>
              <a:rPr lang="en-US" dirty="0"/>
              <a:t>100%  	WI-0034 – Study of re-usable service layer context &amp; Transaction enablement</a:t>
            </a:r>
            <a:r>
              <a:rPr lang="en-US" sz="2900" dirty="0">
                <a:solidFill>
                  <a:srgbClr val="FF0000"/>
                </a:solidFill>
              </a:rPr>
              <a:t> [1d]</a:t>
            </a:r>
          </a:p>
          <a:p>
            <a:pPr marL="0" indent="0">
              <a:buNone/>
            </a:pPr>
            <a:r>
              <a:rPr lang="en-US" dirty="0"/>
              <a:t>95% 	WI-0035 – Action Triggering  </a:t>
            </a:r>
            <a:r>
              <a:rPr lang="en-US" sz="2900" dirty="0">
                <a:solidFill>
                  <a:srgbClr val="FF0000"/>
                </a:solidFill>
              </a:rPr>
              <a:t>[1d]</a:t>
            </a:r>
          </a:p>
          <a:p>
            <a:pPr marL="0" indent="0">
              <a:buNone/>
            </a:pPr>
            <a:r>
              <a:rPr lang="en-US" dirty="0"/>
              <a:t>50%	WI-0047– DDS usage in oneM2M system </a:t>
            </a:r>
            <a:r>
              <a:rPr lang="en-US" sz="2900" dirty="0">
                <a:solidFill>
                  <a:srgbClr val="FF0000"/>
                </a:solidFill>
              </a:rPr>
              <a:t>[2a]</a:t>
            </a:r>
          </a:p>
          <a:p>
            <a:pPr marL="0" indent="0">
              <a:buNone/>
            </a:pPr>
            <a:r>
              <a:rPr lang="en-US" sz="2900" dirty="0" smtClean="0"/>
              <a:t>100%</a:t>
            </a:r>
            <a:r>
              <a:rPr lang="en-US" sz="2900" dirty="0"/>
              <a:t>	WI-0048 - </a:t>
            </a:r>
            <a:r>
              <a:rPr lang="en-US" sz="2900" dirty="0" err="1"/>
              <a:t>OSGi</a:t>
            </a:r>
            <a:r>
              <a:rPr lang="en-US" sz="2900" dirty="0"/>
              <a:t> Interworking</a:t>
            </a:r>
            <a:r>
              <a:rPr lang="en-US" sz="2900" dirty="0">
                <a:solidFill>
                  <a:srgbClr val="FF0000"/>
                </a:solidFill>
              </a:rPr>
              <a:t>		[1b] </a:t>
            </a:r>
          </a:p>
          <a:p>
            <a:pPr marL="0" indent="0">
              <a:buNone/>
            </a:pPr>
            <a:r>
              <a:rPr lang="en-US" dirty="0"/>
              <a:t>95%	WI-0056 - Evolution of Proximal IoT Interworking</a:t>
            </a:r>
            <a:r>
              <a:rPr lang="en-US" sz="2900" dirty="0">
                <a:solidFill>
                  <a:srgbClr val="FF0000"/>
                </a:solidFill>
              </a:rPr>
              <a:t>	[1b]</a:t>
            </a:r>
          </a:p>
          <a:p>
            <a:pPr marL="0" indent="0">
              <a:buNone/>
            </a:pPr>
            <a:r>
              <a:rPr lang="en-US" dirty="0"/>
              <a:t>50%	WI-0058 – Interworking with 3GPP Networks  </a:t>
            </a:r>
            <a:r>
              <a:rPr lang="en-US" sz="2600" dirty="0" smtClean="0">
                <a:solidFill>
                  <a:srgbClr val="FF0000"/>
                </a:solidFill>
              </a:rPr>
              <a:t>(WI scope enhanced at TP34)</a:t>
            </a:r>
            <a:endParaRPr lang="en-US" sz="2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30%	WI-0064 - Adaptation of oneM2M for Smart City</a:t>
            </a:r>
            <a:r>
              <a:rPr lang="en-US" sz="2900" dirty="0">
                <a:solidFill>
                  <a:srgbClr val="FF0000"/>
                </a:solidFill>
              </a:rPr>
              <a:t>	</a:t>
            </a:r>
            <a:r>
              <a:rPr lang="en-US" sz="2900" dirty="0" smtClean="0">
                <a:solidFill>
                  <a:srgbClr val="FF0000"/>
                </a:solidFill>
              </a:rPr>
              <a:t> [</a:t>
            </a:r>
            <a:r>
              <a:rPr lang="en-US" sz="2900" dirty="0">
                <a:solidFill>
                  <a:srgbClr val="FF0000"/>
                </a:solidFill>
              </a:rPr>
              <a:t>2c]</a:t>
            </a:r>
          </a:p>
          <a:p>
            <a:pPr marL="0" indent="0">
              <a:buNone/>
            </a:pPr>
            <a:r>
              <a:rPr lang="en-US" dirty="0"/>
              <a:t>90%	WI-0069 - Heterogeneous identification service in oneM2M system </a:t>
            </a:r>
            <a:r>
              <a:rPr lang="en-US" sz="2900" dirty="0">
                <a:solidFill>
                  <a:srgbClr val="FF0000"/>
                </a:solidFill>
              </a:rPr>
              <a:t>[2b]</a:t>
            </a:r>
          </a:p>
          <a:p>
            <a:pPr marL="0" indent="0">
              <a:buNone/>
            </a:pPr>
            <a:r>
              <a:rPr lang="en-US" dirty="0"/>
              <a:t>60%	WI-0072 – Modbus interworking </a:t>
            </a:r>
            <a:r>
              <a:rPr lang="en-US" sz="2900" dirty="0">
                <a:solidFill>
                  <a:srgbClr val="FF0000"/>
                </a:solidFill>
              </a:rPr>
              <a:t>[2b]</a:t>
            </a:r>
          </a:p>
          <a:p>
            <a:pPr marL="0" indent="0">
              <a:buNone/>
            </a:pPr>
            <a:r>
              <a:rPr lang="en-US" dirty="0"/>
              <a:t>10%	WI-0076 - Lightweight oneM2M Services</a:t>
            </a:r>
          </a:p>
          <a:p>
            <a:pPr marL="0" indent="0">
              <a:buNone/>
            </a:pPr>
            <a:r>
              <a:rPr lang="en-US" dirty="0"/>
              <a:t>20%	WI-0080 - Edge and Fog Computing</a:t>
            </a:r>
          </a:p>
          <a:p>
            <a:pPr marL="0" indent="0">
              <a:buNone/>
            </a:pPr>
            <a:r>
              <a:rPr lang="en-US" dirty="0"/>
              <a:t>10%	WI-0082 - 3GPP V2X Interworking</a:t>
            </a:r>
          </a:p>
          <a:p>
            <a:pPr marL="0" indent="0">
              <a:buNone/>
            </a:pPr>
            <a:r>
              <a:rPr lang="en-US" dirty="0"/>
              <a:t>10%	WI-0083 - oneM2M Service Subscribers and Users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704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684290" cy="1173570"/>
          </a:xfrm>
        </p:spPr>
        <p:txBody>
          <a:bodyPr/>
          <a:lstStyle/>
          <a:p>
            <a:r>
              <a:rPr lang="en-US" dirty="0"/>
              <a:t>PRO WG – WI Level of Completeness TP36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none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582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786766" cy="1173570"/>
          </a:xfrm>
        </p:spPr>
        <p:txBody>
          <a:bodyPr/>
          <a:lstStyle/>
          <a:p>
            <a:r>
              <a:rPr lang="en-US" dirty="0"/>
              <a:t>SEC WG – WI Level of Completeness TP36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90</a:t>
            </a:r>
            <a:r>
              <a:rPr lang="en-US" sz="2000" dirty="0">
                <a:solidFill>
                  <a:srgbClr val="FF0000"/>
                </a:solidFill>
              </a:rPr>
              <a:t>% 	WI-0021 – Secure Environment Abstraction	[1d]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20%	WI-0065 - Trust Management in oneM2M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75%	WI-0066 - Decentralized Authentication	[2c]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0%	</a:t>
            </a:r>
            <a:r>
              <a:rPr lang="en-US" sz="2000" dirty="0" smtClean="0">
                <a:solidFill>
                  <a:srgbClr val="FF0000"/>
                </a:solidFill>
              </a:rPr>
              <a:t>WI-0068 </a:t>
            </a:r>
            <a:r>
              <a:rPr lang="en-US" sz="2000" dirty="0">
                <a:solidFill>
                  <a:srgbClr val="FF0000"/>
                </a:solidFill>
              </a:rPr>
              <a:t>- </a:t>
            </a:r>
            <a:r>
              <a:rPr lang="en-US" sz="2000" dirty="0" err="1">
                <a:solidFill>
                  <a:srgbClr val="FF0000"/>
                </a:solidFill>
              </a:rPr>
              <a:t>GlobalPlatform</a:t>
            </a:r>
            <a:r>
              <a:rPr lang="en-US" sz="2000" dirty="0">
                <a:solidFill>
                  <a:srgbClr val="FF0000"/>
                </a:solidFill>
              </a:rPr>
              <a:t> Interworking [3]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20%        WI-0077 </a:t>
            </a:r>
            <a:r>
              <a:rPr lang="en-US" sz="2000" dirty="0">
                <a:solidFill>
                  <a:srgbClr val="FF0000"/>
                </a:solidFill>
              </a:rPr>
              <a:t>- Attribute Based Access Control Policy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8430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10046897" cy="1173570"/>
          </a:xfrm>
        </p:spPr>
        <p:txBody>
          <a:bodyPr/>
          <a:lstStyle/>
          <a:p>
            <a:r>
              <a:rPr lang="en-US" dirty="0"/>
              <a:t>MAS WG – WI Level of Completeness TP36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15</a:t>
            </a:r>
            <a:r>
              <a:rPr lang="en-US" sz="2000" dirty="0"/>
              <a:t>%	</a:t>
            </a:r>
            <a:r>
              <a:rPr lang="en-US" sz="2000" dirty="0" smtClean="0"/>
              <a:t>WI-0053</a:t>
            </a:r>
            <a:r>
              <a:rPr lang="en-US" sz="2000" dirty="0"/>
              <a:t>	- Rel-4 </a:t>
            </a:r>
            <a:r>
              <a:rPr lang="en-US" sz="2000" dirty="0" err="1"/>
              <a:t>Enh</a:t>
            </a:r>
            <a:r>
              <a:rPr lang="en-US" sz="2000" dirty="0"/>
              <a:t>. on Semantic Support</a:t>
            </a:r>
          </a:p>
          <a:p>
            <a:pPr marL="0" indent="0">
              <a:buNone/>
            </a:pPr>
            <a:r>
              <a:rPr lang="en-US" sz="2000" dirty="0"/>
              <a:t>100%	WI-0063 – R3 </a:t>
            </a:r>
            <a:r>
              <a:rPr lang="en-US" sz="2000" dirty="0" err="1"/>
              <a:t>Enh</a:t>
            </a:r>
            <a:r>
              <a:rPr lang="en-US" sz="2000" dirty="0"/>
              <a:t>. on </a:t>
            </a:r>
            <a:r>
              <a:rPr lang="en-US" sz="2000" dirty="0" err="1"/>
              <a:t>BaseOntology</a:t>
            </a:r>
            <a:r>
              <a:rPr lang="en-US" sz="2000" dirty="0"/>
              <a:t> &amp; Ontology based Interworking [1b]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10%	WI-0070 - Disaster Alert Service Enabler	[3]</a:t>
            </a:r>
          </a:p>
          <a:p>
            <a:pPr marL="0" indent="0">
              <a:buNone/>
            </a:pPr>
            <a:r>
              <a:rPr lang="en-US" sz="2000" dirty="0"/>
              <a:t>25%	WI-0071 - oneM2M and W3C Web of Things </a:t>
            </a:r>
            <a:r>
              <a:rPr lang="en-US" sz="2000" dirty="0" err="1"/>
              <a:t>Iwk</a:t>
            </a:r>
            <a:r>
              <a:rPr lang="en-US" sz="2000" dirty="0"/>
              <a:t>	[3]</a:t>
            </a:r>
          </a:p>
          <a:p>
            <a:pPr marL="0" indent="0">
              <a:buNone/>
            </a:pPr>
            <a:r>
              <a:rPr lang="en-US" sz="2000" dirty="0"/>
              <a:t>25%        WI-0075 - Industrial Domain </a:t>
            </a:r>
            <a:r>
              <a:rPr lang="en-US" sz="2000" dirty="0" smtClean="0"/>
              <a:t>Information Model Mapping &amp; Semantics Support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25%	WI-0081 - Smart Device Template 4.0</a:t>
            </a:r>
          </a:p>
          <a:p>
            <a:pPr marL="0" indent="0">
              <a:buNone/>
            </a:pPr>
            <a:r>
              <a:rPr lang="en-US" sz="2000" dirty="0"/>
              <a:t>25%        </a:t>
            </a:r>
            <a:r>
              <a:rPr lang="en-US" sz="2000" dirty="0" smtClean="0"/>
              <a:t>WI-0084 </a:t>
            </a:r>
            <a:r>
              <a:rPr lang="en-US" sz="2000" dirty="0"/>
              <a:t>– SDT based Information Model and Mapping for Vertical Industries</a:t>
            </a:r>
          </a:p>
          <a:p>
            <a:pPr marL="0" indent="0">
              <a:buNone/>
            </a:pPr>
            <a:r>
              <a:rPr lang="en-US" sz="2000" dirty="0"/>
              <a:t>5%	WI-0088 - M2M/IoT Application and Component Configuration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67689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Breitbild</PresentationFormat>
  <Paragraphs>125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Myriad Pro</vt:lpstr>
      <vt:lpstr>Myriad Pro Light</vt:lpstr>
      <vt:lpstr>Office Theme</vt:lpstr>
      <vt:lpstr>Status of Active Work Items Summary &amp; Level of Completeness</vt:lpstr>
      <vt:lpstr>48 active WIs*</vt:lpstr>
      <vt:lpstr>Timeline Release 3 and Release 4</vt:lpstr>
      <vt:lpstr>Generic Work Items</vt:lpstr>
      <vt:lpstr>REQ WG – WI Level of Completeness TP36</vt:lpstr>
      <vt:lpstr>ARC WG – WI Level of Completeness TP36</vt:lpstr>
      <vt:lpstr>PRO WG – WI Level of Completeness TP36</vt:lpstr>
      <vt:lpstr>SEC WG – WI Level of Completeness TP36</vt:lpstr>
      <vt:lpstr>MAS WG – WI Level of Completeness TP36</vt:lpstr>
      <vt:lpstr>TST WG – WI Level of Completeness TP36</vt:lpstr>
      <vt:lpstr>WIs %completion &amp; Work Tracks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WPM Convenor</cp:lastModifiedBy>
  <cp:revision>80</cp:revision>
  <dcterms:created xsi:type="dcterms:W3CDTF">2017-09-21T15:46:31Z</dcterms:created>
  <dcterms:modified xsi:type="dcterms:W3CDTF">2018-07-24T11:40:27Z</dcterms:modified>
</cp:coreProperties>
</file>