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0" r:id="rId6"/>
    <p:sldId id="268" r:id="rId7"/>
    <p:sldId id="267" r:id="rId8"/>
    <p:sldId id="265" r:id="rId9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58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92" y="2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7/24/18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7/24/18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7/24/18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7/24/18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7/24/18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ssong@sejong.ac.k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/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TST #3</a:t>
            </a:r>
            <a:r>
              <a:rPr lang="en-US" altLang="ko-KR" dirty="0">
                <a:solidFill>
                  <a:srgbClr val="C00000"/>
                </a:solidFill>
                <a:ea typeface="SimSun" charset="-122"/>
              </a:rPr>
              <a:t>6</a:t>
            </a:r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 WG Status Report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TP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TST WG Chair, JaeSeung Song (KETI</a:t>
            </a:r>
            <a:r>
              <a:rPr lang="en-US" altLang="ko-KR" sz="2400" dirty="0">
                <a:solidFill>
                  <a:schemeClr val="bg1"/>
                </a:solidFill>
                <a:ea typeface="SimSun" charset="-122"/>
              </a:rPr>
              <a:t>,</a:t>
            </a:r>
            <a:r>
              <a:rPr lang="ko-KR" altLang="en-US" sz="2400" dirty="0">
                <a:solidFill>
                  <a:schemeClr val="bg1"/>
                </a:solidFill>
                <a:ea typeface="SimSun" charset="-122"/>
              </a:rPr>
              <a:t> </a:t>
            </a:r>
            <a:r>
              <a:rPr lang="en-US" altLang="ko-KR" sz="2400" dirty="0">
                <a:solidFill>
                  <a:schemeClr val="bg1"/>
                </a:solidFill>
                <a:ea typeface="SimSun" charset="-122"/>
                <a:hlinkClick r:id="rId2"/>
              </a:rPr>
              <a:t>jssong@sejong.ac.kr</a:t>
            </a:r>
            <a:r>
              <a:rPr lang="en-US" altLang="ko-KR" sz="2400" dirty="0">
                <a:solidFill>
                  <a:schemeClr val="bg1"/>
                </a:solidFill>
                <a:ea typeface="SimSun" charset="-122"/>
              </a:rPr>
              <a:t> </a:t>
            </a:r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)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2018-0</a:t>
            </a:r>
            <a:r>
              <a:rPr lang="en-US" altLang="ko-KR" sz="2400" dirty="0">
                <a:solidFill>
                  <a:schemeClr val="bg1"/>
                </a:solidFill>
              </a:rPr>
              <a:t>7</a:t>
            </a:r>
            <a:r>
              <a:rPr lang="en-US" altLang="zh-CN" sz="2400" dirty="0">
                <a:solidFill>
                  <a:schemeClr val="bg1"/>
                </a:solidFill>
              </a:rPr>
              <a:t>-</a:t>
            </a:r>
            <a:r>
              <a:rPr lang="en-US" altLang="ko-KR" sz="2400" dirty="0">
                <a:solidFill>
                  <a:schemeClr val="bg1"/>
                </a:solidFill>
              </a:rPr>
              <a:t>24</a:t>
            </a:r>
            <a:r>
              <a:rPr lang="en-US" altLang="zh-CN" sz="2400" dirty="0">
                <a:solidFill>
                  <a:schemeClr val="bg1"/>
                </a:solidFill>
              </a:rPr>
              <a:t> to 2018-0</a:t>
            </a:r>
            <a:r>
              <a:rPr lang="en-US" altLang="ko-KR" sz="2400" dirty="0">
                <a:solidFill>
                  <a:schemeClr val="bg1"/>
                </a:solidFill>
              </a:rPr>
              <a:t>7</a:t>
            </a:r>
            <a:r>
              <a:rPr lang="en-US" altLang="zh-CN" sz="2400" dirty="0">
                <a:solidFill>
                  <a:schemeClr val="bg1"/>
                </a:solidFill>
              </a:rPr>
              <a:t>-</a:t>
            </a:r>
            <a:r>
              <a:rPr lang="en-US" altLang="ko-KR" sz="2400" dirty="0">
                <a:solidFill>
                  <a:schemeClr val="bg1"/>
                </a:solidFill>
              </a:rPr>
              <a:t>24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33318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sz="2000" b="1" dirty="0"/>
              <a:t>TP-2018-0</a:t>
            </a:r>
            <a:r>
              <a:rPr lang="en-US" altLang="ko-KR" sz="2000" b="1" dirty="0"/>
              <a:t>218</a:t>
            </a:r>
            <a:r>
              <a:rPr lang="mr-IN" sz="2000" b="1" dirty="0"/>
              <a:t>-TST#3</a:t>
            </a:r>
            <a:r>
              <a:rPr lang="en-US" altLang="ko-KR" sz="2000" b="1" dirty="0"/>
              <a:t>6</a:t>
            </a:r>
            <a:r>
              <a:rPr lang="mr-IN" sz="2000" b="1" dirty="0"/>
              <a:t>_report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Summary</a:t>
            </a:r>
            <a:endParaRPr lang="ko-KR" altLang="en-US" dirty="0">
              <a:uFillTx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08707"/>
          </a:xfrm>
        </p:spPr>
        <p:txBody>
          <a:bodyPr>
            <a:normAutofit/>
          </a:bodyPr>
          <a:lstStyle/>
          <a:p>
            <a:r>
              <a:rPr lang="en-GB" altLang="en-US" sz="2400" dirty="0">
                <a:ea typeface="MS PGothic" charset="-128"/>
              </a:rPr>
              <a:t>WG6 Objectives for TST 3</a:t>
            </a:r>
            <a:r>
              <a:rPr lang="en-US" altLang="ko-KR" sz="2400" dirty="0">
                <a:ea typeface="MS PGothic" charset="-128"/>
              </a:rPr>
              <a:t>6</a:t>
            </a:r>
            <a:endParaRPr lang="en-GB" altLang="en-US" sz="1800" dirty="0">
              <a:ea typeface="MS PGothic" charset="-128"/>
            </a:endParaRPr>
          </a:p>
          <a:p>
            <a:pPr lvl="1"/>
            <a:r>
              <a:rPr lang="en-GB" altLang="en-US" sz="2000" dirty="0">
                <a:ea typeface="MS PGothic" charset="-128"/>
              </a:rPr>
              <a:t>Working on the development of new Test Purposes (TPs) for Rel-2 and Rel-3</a:t>
            </a:r>
          </a:p>
          <a:p>
            <a:pPr lvl="1"/>
            <a:r>
              <a:rPr lang="en-US" altLang="en-US" sz="2000" dirty="0">
                <a:ea typeface="MS PGothic" charset="-128"/>
              </a:rPr>
              <a:t>Interop 6 </a:t>
            </a:r>
            <a:endParaRPr lang="en-GB" altLang="en-US" sz="2000" dirty="0">
              <a:ea typeface="MS PGothic" charset="-128"/>
            </a:endParaRPr>
          </a:p>
          <a:p>
            <a:endParaRPr lang="en-GB" altLang="en-US" sz="2400" dirty="0">
              <a:ea typeface="MS PGothic" charset="-128"/>
            </a:endParaRPr>
          </a:p>
          <a:p>
            <a:r>
              <a:rPr lang="en-GB" altLang="en-US" sz="2400" dirty="0">
                <a:ea typeface="MS PGothic" charset="-128"/>
              </a:rPr>
              <a:t>Status</a:t>
            </a:r>
            <a:endParaRPr lang="en-GB" altLang="en-US" sz="1800" dirty="0">
              <a:ea typeface="MS PGothic" charset="-128"/>
            </a:endParaRPr>
          </a:p>
          <a:p>
            <a:pPr lvl="1"/>
            <a:r>
              <a:rPr lang="en-GB" altLang="en-US" sz="2000" dirty="0">
                <a:ea typeface="MS PGothic" charset="-128"/>
              </a:rPr>
              <a:t>Developer guides: </a:t>
            </a:r>
          </a:p>
          <a:p>
            <a:pPr lvl="2"/>
            <a:r>
              <a:rPr lang="en-GB" altLang="en-US" sz="1600" dirty="0">
                <a:ea typeface="MS PGothic" charset="-128"/>
              </a:rPr>
              <a:t>TR-0047, 3GPP Interworking DG </a:t>
            </a:r>
            <a:r>
              <a:rPr lang="en-GB" altLang="en-US" sz="1600" dirty="0">
                <a:ea typeface="MS PGothic" charset="-128"/>
                <a:sym typeface="Wingdings" charset="2"/>
              </a:rPr>
              <a:t> 80%</a:t>
            </a:r>
            <a:endParaRPr lang="en-GB" altLang="en-US" sz="1600" dirty="0">
              <a:ea typeface="MS PGothic" charset="-128"/>
            </a:endParaRPr>
          </a:p>
          <a:p>
            <a:pPr lvl="2"/>
            <a:r>
              <a:rPr lang="en-GB" altLang="en-US" sz="1600" dirty="0">
                <a:ea typeface="MS PGothic" charset="-128"/>
              </a:rPr>
              <a:t>TR-0051, Developers API </a:t>
            </a:r>
            <a:r>
              <a:rPr lang="en-GB" altLang="en-US" sz="1600" dirty="0">
                <a:ea typeface="MS PGothic" charset="-128"/>
                <a:sym typeface="Wingdings" charset="2"/>
              </a:rPr>
              <a:t> 90%</a:t>
            </a:r>
          </a:p>
          <a:p>
            <a:pPr lvl="1"/>
            <a:r>
              <a:rPr lang="en-GB" altLang="en-US" sz="2000" dirty="0">
                <a:ea typeface="MS PGothic" charset="-128"/>
                <a:sym typeface="Wingdings"/>
              </a:rPr>
              <a:t>Rel-2 Conformance testing WID  50%</a:t>
            </a:r>
          </a:p>
          <a:p>
            <a:pPr lvl="1"/>
            <a:r>
              <a:rPr lang="en-GB" altLang="en-US" sz="2000" dirty="0">
                <a:ea typeface="MS PGothic" charset="-128"/>
                <a:sym typeface="Wingdings"/>
              </a:rPr>
              <a:t>On track developing Rel-2 and Rel-3 TPs</a:t>
            </a:r>
            <a:endParaRPr lang="en-GB" altLang="en-US" sz="2000" dirty="0">
              <a:ea typeface="MS PGothic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Item for DECISION</a:t>
            </a:r>
            <a:endParaRPr lang="ko-KR" altLang="en-US" dirty="0">
              <a:uFillTx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>
                <a:uFillTx/>
              </a:rPr>
              <a:t>TSes</a:t>
            </a:r>
            <a:r>
              <a:rPr lang="en-US" altLang="ko-KR" dirty="0">
                <a:uFillTx/>
              </a:rPr>
              <a:t> for approval</a:t>
            </a:r>
          </a:p>
          <a:p>
            <a:pPr lvl="1"/>
            <a:r>
              <a:rPr lang="en-US" altLang="ko-KR" dirty="0">
                <a:uFillTx/>
              </a:rPr>
              <a:t>None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CR packs for approval</a:t>
            </a:r>
            <a:endParaRPr lang="en-US" altLang="ko-KR" dirty="0">
              <a:uFillTx/>
            </a:endParaRPr>
          </a:p>
          <a:p>
            <a:pPr lvl="1"/>
            <a:r>
              <a:rPr lang="en-US" altLang="ko-KR" dirty="0">
                <a:uFillTx/>
              </a:rPr>
              <a:t>None</a:t>
            </a:r>
          </a:p>
          <a:p>
            <a:pPr lvl="1"/>
            <a:endParaRPr lang="ko-KR" altLang="en-US" dirty="0"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90688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Interop 6 </a:t>
            </a:r>
          </a:p>
          <a:p>
            <a:pPr lvl="1">
              <a:defRPr/>
            </a:pPr>
            <a:r>
              <a:rPr lang="en-US" dirty="0"/>
              <a:t>Date: July (09. July ~ 13. July)</a:t>
            </a:r>
          </a:p>
          <a:p>
            <a:pPr lvl="1">
              <a:defRPr/>
            </a:pPr>
            <a:r>
              <a:rPr lang="en-US" dirty="0"/>
              <a:t>Venue: Washington D. C., USA</a:t>
            </a:r>
          </a:p>
          <a:p>
            <a:pPr lvl="1">
              <a:defRPr/>
            </a:pPr>
            <a:r>
              <a:rPr lang="en-US" dirty="0"/>
              <a:t>Host: ETSI &amp; TTA</a:t>
            </a:r>
          </a:p>
          <a:p>
            <a:pPr lvl="1">
              <a:defRPr/>
            </a:pPr>
            <a:r>
              <a:rPr lang="en-US" dirty="0"/>
              <a:t>Coverage: Interoperability and </a:t>
            </a:r>
            <a:br>
              <a:rPr lang="en-US" dirty="0"/>
            </a:br>
            <a:r>
              <a:rPr lang="en-US" dirty="0"/>
              <a:t>Conformance Testing</a:t>
            </a:r>
          </a:p>
          <a:p>
            <a:pPr lvl="1">
              <a:defRPr/>
            </a:pPr>
            <a:r>
              <a:rPr lang="en-US" dirty="0"/>
              <a:t>9 issues were reported to TST and ARC </a:t>
            </a:r>
          </a:p>
          <a:p>
            <a:pPr lvl="2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Interop 7 (TBD)</a:t>
            </a:r>
          </a:p>
          <a:p>
            <a:pPr lvl="1">
              <a:defRPr/>
            </a:pPr>
            <a:r>
              <a:rPr lang="en-US" dirty="0"/>
              <a:t>There will be only one Interop in 2019</a:t>
            </a:r>
          </a:p>
          <a:p>
            <a:pPr lvl="1">
              <a:defRPr/>
            </a:pPr>
            <a:r>
              <a:rPr lang="en-US" dirty="0"/>
              <a:t>Location and date will be decided based on a survey</a:t>
            </a:r>
          </a:p>
          <a:p>
            <a:pPr lvl="1">
              <a:defRPr/>
            </a:pPr>
            <a:r>
              <a:rPr lang="en-US" dirty="0"/>
              <a:t>ETSI &amp; TTA will suggest</a:t>
            </a:r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/>
          <a:lstStyle/>
          <a:p>
            <a:r>
              <a:rPr lang="en-US" altLang="ko-KR" dirty="0">
                <a:uFillTx/>
              </a:rPr>
              <a:t>Items for Information</a:t>
            </a:r>
            <a:endParaRPr lang="ko-KR" altLang="en-US" dirty="0">
              <a:uFillTx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71E184-AC05-6647-902B-970C8793E9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080" y="1270090"/>
            <a:ext cx="5547360" cy="416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975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4696" y="0"/>
            <a:ext cx="10092672" cy="1173570"/>
          </a:xfrm>
        </p:spPr>
        <p:txBody>
          <a:bodyPr>
            <a:normAutofit/>
          </a:bodyPr>
          <a:lstStyle/>
          <a:p>
            <a:r>
              <a:rPr lang="en-US" altLang="ko-KR" dirty="0">
                <a:uFillTx/>
              </a:rPr>
              <a:t>Items for Information (GCF Certification)</a:t>
            </a:r>
            <a:endParaRPr lang="ko-KR" altLang="en-US" dirty="0">
              <a:uFillTx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50207"/>
          </a:xfrm>
        </p:spPr>
        <p:txBody>
          <a:bodyPr>
            <a:normAutofit/>
          </a:bodyPr>
          <a:lstStyle/>
          <a:p>
            <a:r>
              <a:rPr lang="en-CA" altLang="ko-KR" dirty="0">
                <a:latin typeface="Calibri" pitchFamily="34" charset="0"/>
                <a:ea typeface="굴림" pitchFamily="34" charset="-127"/>
              </a:rPr>
              <a:t>Migration to GCF is on track!</a:t>
            </a:r>
          </a:p>
          <a:p>
            <a:r>
              <a:rPr lang="en-CA" altLang="ko-KR" dirty="0">
                <a:latin typeface="Calibri" pitchFamily="34" charset="0"/>
                <a:ea typeface="굴림" pitchFamily="34" charset="-127"/>
              </a:rPr>
              <a:t>oneM2M Certification WI has been approved at GCF SG #75</a:t>
            </a:r>
          </a:p>
          <a:p>
            <a:pPr lvl="1"/>
            <a:r>
              <a:rPr lang="en-CA" altLang="ko-KR" dirty="0">
                <a:latin typeface="Calibri" pitchFamily="34" charset="0"/>
                <a:ea typeface="굴림" pitchFamily="34" charset="-127"/>
              </a:rPr>
              <a:t>Support from Miguel (ETSI) and Bob (</a:t>
            </a:r>
            <a:r>
              <a:rPr lang="en-CA" altLang="ko-KR" dirty="0" err="1">
                <a:latin typeface="Calibri" pitchFamily="34" charset="0"/>
                <a:ea typeface="굴림" pitchFamily="34" charset="-127"/>
              </a:rPr>
              <a:t>Convida</a:t>
            </a:r>
            <a:r>
              <a:rPr lang="en-CA" altLang="ko-KR" dirty="0">
                <a:latin typeface="Calibri" pitchFamily="34" charset="0"/>
                <a:ea typeface="굴림" pitchFamily="34" charset="-127"/>
              </a:rPr>
              <a:t> Wireless)</a:t>
            </a:r>
          </a:p>
          <a:p>
            <a:pPr lvl="1"/>
            <a:r>
              <a:rPr lang="en-CA" altLang="ko-KR" dirty="0">
                <a:latin typeface="Calibri" pitchFamily="34" charset="0"/>
                <a:ea typeface="굴림" pitchFamily="34" charset="-127"/>
              </a:rPr>
              <a:t>Thanks to all TST members and oneM2M Certification Body (TTA)</a:t>
            </a:r>
          </a:p>
          <a:p>
            <a:r>
              <a:rPr lang="en-CA" altLang="ko-KR" dirty="0">
                <a:latin typeface="Calibri" pitchFamily="34" charset="0"/>
                <a:ea typeface="굴림" pitchFamily="34" charset="-127"/>
              </a:rPr>
              <a:t>GCF is currently finalising the oneM2M Certification Program, targeting a launch date in early </a:t>
            </a:r>
            <a:r>
              <a:rPr lang="en-CA" altLang="ko-KR" b="1" dirty="0">
                <a:solidFill>
                  <a:srgbClr val="FF0000"/>
                </a:solidFill>
                <a:latin typeface="Calibri" pitchFamily="34" charset="0"/>
                <a:ea typeface="굴림" pitchFamily="34" charset="-127"/>
              </a:rPr>
              <a:t>Q1/2019</a:t>
            </a:r>
            <a:endParaRPr lang="en-US" altLang="ko-KR" dirty="0">
              <a:uFillTx/>
            </a:endParaRPr>
          </a:p>
          <a:p>
            <a:r>
              <a:rPr lang="en-US" altLang="ko-KR" dirty="0">
                <a:uFillTx/>
              </a:rPr>
              <a:t>Joint communication (PR) with oneM2M, GCF and TTA (Q3/2018)</a:t>
            </a:r>
          </a:p>
          <a:p>
            <a:r>
              <a:rPr lang="en-US" altLang="ko-KR" dirty="0" err="1">
                <a:uFillTx/>
              </a:rPr>
              <a:t>Rapporteurship</a:t>
            </a:r>
            <a:r>
              <a:rPr lang="en-US" altLang="ko-KR" dirty="0">
                <a:uFillTx/>
              </a:rPr>
              <a:t> of GCF oneM2M certification (</a:t>
            </a:r>
            <a:r>
              <a:rPr lang="en-US" altLang="ko-KR" dirty="0" err="1"/>
              <a:t>Keebum</a:t>
            </a:r>
            <a:r>
              <a:rPr lang="en-US" altLang="ko-KR" dirty="0"/>
              <a:t> Kim</a:t>
            </a:r>
            <a:r>
              <a:rPr lang="en-US" altLang="ko-KR" dirty="0">
                <a:uFillTx/>
              </a:rPr>
              <a:t>, TTA)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90688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Release 2 Feature Catalog &amp; Profiles</a:t>
            </a:r>
          </a:p>
          <a:p>
            <a:pPr lvl="1">
              <a:defRPr/>
            </a:pPr>
            <a:r>
              <a:rPr lang="en-US" dirty="0"/>
              <a:t>New profiles with </a:t>
            </a:r>
            <a:r>
              <a:rPr lang="en-US" dirty="0" err="1"/>
              <a:t>PolingChannel</a:t>
            </a:r>
            <a:r>
              <a:rPr lang="en-US" dirty="0"/>
              <a:t>, Non-blocking</a:t>
            </a:r>
          </a:p>
          <a:p>
            <a:pPr lvl="1">
              <a:defRPr/>
            </a:pPr>
            <a:r>
              <a:rPr lang="en-US" dirty="0"/>
              <a:t>New IN-CSE profile (extended one) with Group, Discovery, Result content, TLS1.3, </a:t>
            </a:r>
            <a:r>
              <a:rPr lang="en-US" dirty="0" err="1"/>
              <a:t>flexContainer</a:t>
            </a:r>
            <a:r>
              <a:rPr lang="en-US" dirty="0"/>
              <a:t>, Retargeting</a:t>
            </a:r>
          </a:p>
          <a:p>
            <a:pPr>
              <a:defRPr/>
            </a:pPr>
            <a:r>
              <a:rPr lang="en-US" dirty="0"/>
              <a:t>Release 3 Feature Catalog &amp; Profiles</a:t>
            </a:r>
          </a:p>
          <a:p>
            <a:pPr lvl="1">
              <a:defRPr/>
            </a:pPr>
            <a:r>
              <a:rPr lang="en-US" dirty="0"/>
              <a:t>Announcement, 3GPP Interworking, Semantics, HAIM, Dynamic Authorization, Location and </a:t>
            </a:r>
            <a:r>
              <a:rPr lang="en-US" dirty="0" err="1"/>
              <a:t>timeSeries</a:t>
            </a:r>
            <a:r>
              <a:rPr lang="en-US" dirty="0"/>
              <a:t> (TBD)</a:t>
            </a:r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/>
          <a:lstStyle/>
          <a:p>
            <a:r>
              <a:rPr lang="en-US" altLang="ko-KR" dirty="0">
                <a:uFillTx/>
              </a:rPr>
              <a:t>Items for Information</a:t>
            </a:r>
            <a:endParaRPr lang="ko-KR" alt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89288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zh-CN" sz="2400" dirty="0">
                <a:ea typeface="SimSun" panose="02010600030101010101" pitchFamily="2" charset="-122"/>
              </a:rPr>
              <a:t>Conference Calls</a:t>
            </a:r>
          </a:p>
          <a:p>
            <a:pPr lvl="1" eaLnBrk="1" hangingPunct="1">
              <a:buFont typeface="Arial" panose="020B0604020202020204" pitchFamily="34" charset="0"/>
              <a:buChar char="–"/>
              <a:defRPr/>
            </a:pPr>
            <a:r>
              <a:rPr lang="en-GB" altLang="en-US" sz="2000" dirty="0"/>
              <a:t>TST#36.1: 08. Aug. 2018, UTC 13:00-14:30  </a:t>
            </a:r>
          </a:p>
          <a:p>
            <a:pPr lvl="1" eaLnBrk="1" hangingPunct="1">
              <a:buFont typeface="Arial" panose="020B0604020202020204" pitchFamily="34" charset="0"/>
              <a:buChar char="–"/>
              <a:defRPr/>
            </a:pPr>
            <a:r>
              <a:rPr lang="en-GB" altLang="en-US" sz="2000" dirty="0"/>
              <a:t>TST#36.2: 03. Sep. 2018, UTC 13:00-14:30</a:t>
            </a:r>
          </a:p>
          <a:p>
            <a:pPr marL="457200" lvl="1" indent="0">
              <a:buNone/>
              <a:defRPr/>
            </a:pPr>
            <a:endParaRPr lang="en-US" altLang="zh-CN" sz="2000" dirty="0">
              <a:ea typeface="SimSun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altLang="zh-CN" sz="2400" dirty="0">
                <a:ea typeface="SimSun" panose="02010600030101010101" pitchFamily="2" charset="-122"/>
              </a:rPr>
              <a:t>Face-to-Face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en-US" altLang="ko-KR" sz="2000" dirty="0"/>
              <a:t>TST#37: September, 17-21, TTA, </a:t>
            </a:r>
            <a:r>
              <a:rPr lang="en-US" altLang="ko-KR" sz="2000" dirty="0" err="1"/>
              <a:t>Bundang</a:t>
            </a:r>
            <a:r>
              <a:rPr lang="en-US" altLang="ko-KR" sz="2000" dirty="0"/>
              <a:t>, Republic of Korea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en-US" altLang="ko-KR" sz="2000" dirty="0"/>
              <a:t>TST#38: December, 03-07,</a:t>
            </a:r>
            <a:r>
              <a:rPr lang="ko-KR" altLang="en-US" sz="2000" dirty="0"/>
              <a:t> </a:t>
            </a:r>
            <a:r>
              <a:rPr lang="en-US" altLang="ko-KR" sz="2000" dirty="0"/>
              <a:t>Kanazawa, Japan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SimSun" charset="-122"/>
              </a:rPr>
              <a:t>Next Meetings /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355</Words>
  <Application>Microsoft Macintosh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굴림</vt:lpstr>
      <vt:lpstr>맑은 고딕</vt:lpstr>
      <vt:lpstr>MS PGothic</vt:lpstr>
      <vt:lpstr>Myriad Pro</vt:lpstr>
      <vt:lpstr>Myriad Pro Light</vt:lpstr>
      <vt:lpstr>SimSun</vt:lpstr>
      <vt:lpstr>Arial</vt:lpstr>
      <vt:lpstr>Calibri</vt:lpstr>
      <vt:lpstr>Mangal</vt:lpstr>
      <vt:lpstr>Wingdings</vt:lpstr>
      <vt:lpstr>Office Theme</vt:lpstr>
      <vt:lpstr>TST #36 WG Status Report</vt:lpstr>
      <vt:lpstr>Summary</vt:lpstr>
      <vt:lpstr>Item for DECISION</vt:lpstr>
      <vt:lpstr>Items for Information</vt:lpstr>
      <vt:lpstr>Items for Information (GCF Certification)</vt:lpstr>
      <vt:lpstr>Items for Information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송재승</cp:lastModifiedBy>
  <cp:revision>44</cp:revision>
  <dcterms:created xsi:type="dcterms:W3CDTF">2017-09-21T15:46:31Z</dcterms:created>
  <dcterms:modified xsi:type="dcterms:W3CDTF">2018-07-24T05:27:23Z</dcterms:modified>
</cp:coreProperties>
</file>