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8" r:id="rId7"/>
    <p:sldId id="267" r:id="rId8"/>
    <p:sldId id="265" r:id="rId9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53" autoAdjust="0"/>
    <p:restoredTop sz="94660"/>
  </p:normalViewPr>
  <p:slideViewPr>
    <p:cSldViewPr snapToGrid="0">
      <p:cViewPr varScale="1">
        <p:scale>
          <a:sx n="90" d="100"/>
          <a:sy n="90" d="100"/>
        </p:scale>
        <p:origin x="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7/24/18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jssong@sejong.ac.k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TST #3</a:t>
            </a:r>
            <a:r>
              <a:rPr lang="en-US" altLang="ko-KR" dirty="0">
                <a:solidFill>
                  <a:srgbClr val="C00000"/>
                </a:solidFill>
                <a:ea typeface="SimSun" charset="-122"/>
              </a:rPr>
              <a:t>6</a:t>
            </a: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 WG Status Report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TP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TST WG Chair, JaeSeung Song (KETI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,</a:t>
            </a:r>
            <a:r>
              <a:rPr lang="ko-KR" altLang="en-US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  <a:hlinkClick r:id="rId2"/>
              </a:rPr>
              <a:t>jssong@sejong.ac.kr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2018-0</a:t>
            </a:r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en-US" altLang="zh-CN" sz="2400" dirty="0">
                <a:solidFill>
                  <a:schemeClr val="bg1"/>
                </a:solidFill>
              </a:rPr>
              <a:t>-</a:t>
            </a:r>
            <a:r>
              <a:rPr lang="en-US" altLang="ko-KR" sz="2400" dirty="0">
                <a:solidFill>
                  <a:schemeClr val="bg1"/>
                </a:solidFill>
              </a:rPr>
              <a:t>24</a:t>
            </a:r>
            <a:r>
              <a:rPr lang="en-US" altLang="zh-CN" sz="2400" dirty="0">
                <a:solidFill>
                  <a:schemeClr val="bg1"/>
                </a:solidFill>
              </a:rPr>
              <a:t> to 2018-0</a:t>
            </a:r>
            <a:r>
              <a:rPr lang="en-US" altLang="ko-KR" sz="2400" dirty="0">
                <a:solidFill>
                  <a:schemeClr val="bg1"/>
                </a:solidFill>
              </a:rPr>
              <a:t>7</a:t>
            </a:r>
            <a:r>
              <a:rPr lang="en-US" altLang="zh-CN" sz="2400" dirty="0">
                <a:solidFill>
                  <a:schemeClr val="bg1"/>
                </a:solidFill>
              </a:rPr>
              <a:t>-</a:t>
            </a:r>
            <a:r>
              <a:rPr lang="en-US" altLang="ko-KR" sz="2400" dirty="0">
                <a:solidFill>
                  <a:schemeClr val="bg1"/>
                </a:solidFill>
              </a:rPr>
              <a:t>24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682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2000" b="1" dirty="0"/>
              <a:t>TP-2018-0</a:t>
            </a:r>
            <a:r>
              <a:rPr lang="en-US" altLang="ko-KR" sz="2000" b="1" dirty="0" smtClean="0"/>
              <a:t>218R01</a:t>
            </a:r>
            <a:r>
              <a:rPr lang="mr-IN" sz="2000" b="1" dirty="0" smtClean="0"/>
              <a:t>-TST#3</a:t>
            </a:r>
            <a:r>
              <a:rPr lang="en-US" altLang="ko-KR" sz="2000" b="1" dirty="0"/>
              <a:t>6</a:t>
            </a:r>
            <a:r>
              <a:rPr lang="mr-IN" sz="2000" b="1" dirty="0"/>
              <a:t>_report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>
              <a:uFillTx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08707"/>
          </a:xfrm>
        </p:spPr>
        <p:txBody>
          <a:bodyPr>
            <a:normAutofit/>
          </a:bodyPr>
          <a:lstStyle/>
          <a:p>
            <a:r>
              <a:rPr lang="en-GB" altLang="en-US" sz="2400" dirty="0">
                <a:ea typeface="MS PGothic" charset="-128"/>
              </a:rPr>
              <a:t>WG6 Objectives for TST 3</a:t>
            </a:r>
            <a:r>
              <a:rPr lang="en-US" altLang="ko-KR" sz="2400" dirty="0">
                <a:ea typeface="MS PGothic" charset="-128"/>
              </a:rPr>
              <a:t>6</a:t>
            </a:r>
            <a:endParaRPr lang="en-GB" altLang="en-US" sz="1800" dirty="0">
              <a:ea typeface="MS PGothic" charset="-128"/>
            </a:endParaRPr>
          </a:p>
          <a:p>
            <a:pPr lvl="1"/>
            <a:r>
              <a:rPr lang="en-GB" altLang="en-US" sz="2000" dirty="0">
                <a:ea typeface="MS PGothic" charset="-128"/>
              </a:rPr>
              <a:t>Working on the development of new Test Purposes (TPs) for Rel-2 and Rel-3</a:t>
            </a:r>
          </a:p>
          <a:p>
            <a:pPr lvl="1"/>
            <a:r>
              <a:rPr lang="en-US" altLang="en-US" sz="2000" dirty="0">
                <a:ea typeface="MS PGothic" charset="-128"/>
              </a:rPr>
              <a:t>Interop 6 </a:t>
            </a:r>
            <a:endParaRPr lang="en-GB" altLang="en-US" sz="2000" dirty="0">
              <a:ea typeface="MS PGothic" charset="-128"/>
            </a:endParaRPr>
          </a:p>
          <a:p>
            <a:endParaRPr lang="en-GB" altLang="en-US" sz="2400" dirty="0">
              <a:ea typeface="MS PGothic" charset="-128"/>
            </a:endParaRPr>
          </a:p>
          <a:p>
            <a:r>
              <a:rPr lang="en-GB" altLang="en-US" sz="2400" dirty="0">
                <a:ea typeface="MS PGothic" charset="-128"/>
              </a:rPr>
              <a:t>Status</a:t>
            </a:r>
            <a:endParaRPr lang="en-GB" altLang="en-US" sz="1800" dirty="0">
              <a:ea typeface="MS PGothic" charset="-128"/>
            </a:endParaRPr>
          </a:p>
          <a:p>
            <a:pPr lvl="1"/>
            <a:r>
              <a:rPr lang="en-GB" altLang="en-US" sz="2000" dirty="0">
                <a:ea typeface="MS PGothic" charset="-128"/>
              </a:rPr>
              <a:t>Developer guides: </a:t>
            </a:r>
          </a:p>
          <a:p>
            <a:pPr lvl="2"/>
            <a:r>
              <a:rPr lang="en-GB" altLang="en-US" sz="1600" dirty="0">
                <a:ea typeface="MS PGothic" charset="-128"/>
              </a:rPr>
              <a:t>TR-0047, 3GPP Interworking DG </a:t>
            </a:r>
            <a:r>
              <a:rPr lang="en-GB" altLang="en-US" sz="1600" dirty="0">
                <a:ea typeface="MS PGothic" charset="-128"/>
                <a:sym typeface="Wingdings" charset="2"/>
              </a:rPr>
              <a:t> 80%</a:t>
            </a:r>
            <a:endParaRPr lang="en-GB" altLang="en-US" sz="1600" dirty="0">
              <a:ea typeface="MS PGothic" charset="-128"/>
            </a:endParaRPr>
          </a:p>
          <a:p>
            <a:pPr lvl="2"/>
            <a:r>
              <a:rPr lang="en-GB" altLang="en-US" sz="1600" dirty="0">
                <a:ea typeface="MS PGothic" charset="-128"/>
              </a:rPr>
              <a:t>TR-0051, Developers API </a:t>
            </a:r>
            <a:r>
              <a:rPr lang="en-GB" altLang="en-US" sz="1600" dirty="0">
                <a:ea typeface="MS PGothic" charset="-128"/>
                <a:sym typeface="Wingdings" charset="2"/>
              </a:rPr>
              <a:t> 90%</a:t>
            </a:r>
          </a:p>
          <a:p>
            <a:pPr lvl="1"/>
            <a:r>
              <a:rPr lang="en-GB" altLang="en-US" sz="2000" dirty="0">
                <a:ea typeface="MS PGothic" charset="-128"/>
                <a:sym typeface="Wingdings"/>
              </a:rPr>
              <a:t>Rel-2 Conformance testing WID  50%</a:t>
            </a:r>
          </a:p>
          <a:p>
            <a:pPr lvl="1"/>
            <a:r>
              <a:rPr lang="en-GB" altLang="en-US" sz="2000" dirty="0">
                <a:ea typeface="MS PGothic" charset="-128"/>
                <a:sym typeface="Wingdings"/>
              </a:rPr>
              <a:t>On track developing Rel-2 and Rel-3 TPs</a:t>
            </a:r>
            <a:endParaRPr lang="en-GB" altLang="en-US" sz="2000" dirty="0">
              <a:ea typeface="MS PGothic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Item for DECISION</a:t>
            </a:r>
            <a:endParaRPr lang="ko-KR" altLang="en-US" dirty="0">
              <a:uFillTx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>
                <a:uFillTx/>
              </a:rPr>
              <a:t>TSes</a:t>
            </a:r>
            <a:r>
              <a:rPr lang="en-US" altLang="ko-KR" dirty="0">
                <a:uFillTx/>
              </a:rPr>
              <a:t> for approval</a:t>
            </a:r>
          </a:p>
          <a:p>
            <a:pPr lvl="1"/>
            <a:r>
              <a:rPr lang="en-US" altLang="ko-KR" dirty="0">
                <a:uFillTx/>
              </a:rPr>
              <a:t>None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CR packs for approval</a:t>
            </a:r>
            <a:endParaRPr lang="en-US" altLang="ko-KR" dirty="0">
              <a:uFillTx/>
            </a:endParaRPr>
          </a:p>
          <a:p>
            <a:pPr lvl="1"/>
            <a:r>
              <a:rPr lang="en-US" altLang="ko-KR" dirty="0">
                <a:uFillTx/>
              </a:rPr>
              <a:t>None</a:t>
            </a:r>
          </a:p>
          <a:p>
            <a:pPr lvl="1"/>
            <a:endParaRPr lang="ko-KR" altLang="en-US" dirty="0"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068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Interop 6 </a:t>
            </a:r>
          </a:p>
          <a:p>
            <a:pPr lvl="1">
              <a:defRPr/>
            </a:pPr>
            <a:r>
              <a:rPr lang="en-US" dirty="0"/>
              <a:t>Date: July (09. July ~ 13. July)</a:t>
            </a:r>
          </a:p>
          <a:p>
            <a:pPr lvl="1">
              <a:defRPr/>
            </a:pPr>
            <a:r>
              <a:rPr lang="en-US" dirty="0"/>
              <a:t>Venue: Washington D. C., USA</a:t>
            </a:r>
          </a:p>
          <a:p>
            <a:pPr lvl="1">
              <a:defRPr/>
            </a:pPr>
            <a:r>
              <a:rPr lang="en-US" dirty="0"/>
              <a:t>Host: ETSI &amp; TTA</a:t>
            </a:r>
          </a:p>
          <a:p>
            <a:pPr lvl="1">
              <a:defRPr/>
            </a:pPr>
            <a:r>
              <a:rPr lang="en-US" dirty="0"/>
              <a:t>Coverage: Interoperability and </a:t>
            </a:r>
            <a:br>
              <a:rPr lang="en-US" dirty="0"/>
            </a:br>
            <a:r>
              <a:rPr lang="en-US" dirty="0"/>
              <a:t>Conformance Testing</a:t>
            </a:r>
          </a:p>
          <a:p>
            <a:pPr lvl="1">
              <a:defRPr/>
            </a:pPr>
            <a:r>
              <a:rPr lang="en-US" dirty="0"/>
              <a:t>9 issues were reported to TST and ARC </a:t>
            </a:r>
          </a:p>
          <a:p>
            <a:pPr lvl="2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Interop 7 (TBD)</a:t>
            </a:r>
          </a:p>
          <a:p>
            <a:pPr lvl="1">
              <a:defRPr/>
            </a:pPr>
            <a:r>
              <a:rPr lang="en-US" dirty="0"/>
              <a:t>There will be only one Interop in 2019</a:t>
            </a:r>
          </a:p>
          <a:p>
            <a:pPr lvl="1">
              <a:defRPr/>
            </a:pPr>
            <a:r>
              <a:rPr lang="en-US" dirty="0"/>
              <a:t>Location and date will be decided based on a survey</a:t>
            </a:r>
          </a:p>
          <a:p>
            <a:pPr lvl="1">
              <a:defRPr/>
            </a:pPr>
            <a:r>
              <a:rPr lang="en-US" dirty="0"/>
              <a:t>ETSI &amp; TTA will suggest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/>
          <a:lstStyle/>
          <a:p>
            <a:r>
              <a:rPr lang="en-US" altLang="ko-KR" dirty="0">
                <a:uFillTx/>
              </a:rPr>
              <a:t>Items for Information</a:t>
            </a:r>
            <a:endParaRPr lang="ko-KR" altLang="en-US" dirty="0">
              <a:uFillTx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371E184-AC05-6647-902B-970C8793E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080" y="1270090"/>
            <a:ext cx="5547360" cy="416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97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10092672" cy="1173570"/>
          </a:xfrm>
        </p:spPr>
        <p:txBody>
          <a:bodyPr>
            <a:normAutofit/>
          </a:bodyPr>
          <a:lstStyle/>
          <a:p>
            <a:r>
              <a:rPr lang="en-US" altLang="ko-KR" dirty="0">
                <a:uFillTx/>
              </a:rPr>
              <a:t>Items for Information (GCF Certification)</a:t>
            </a:r>
            <a:endParaRPr lang="ko-KR" altLang="en-US" dirty="0">
              <a:uFillTx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50207"/>
          </a:xfrm>
        </p:spPr>
        <p:txBody>
          <a:bodyPr>
            <a:normAutofit/>
          </a:bodyPr>
          <a:lstStyle/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Migration to GCF is on track!</a:t>
            </a:r>
          </a:p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oneM2M Certification WI has been approved at GCF SG #75</a:t>
            </a:r>
          </a:p>
          <a:p>
            <a:pPr lvl="1"/>
            <a:r>
              <a:rPr lang="en-CA" altLang="ko-KR" dirty="0">
                <a:latin typeface="Calibri" pitchFamily="34" charset="0"/>
                <a:ea typeface="굴림" pitchFamily="34" charset="-127"/>
              </a:rPr>
              <a:t>Support from Miguel (ETSI) and Bob (</a:t>
            </a:r>
            <a:r>
              <a:rPr lang="en-CA" altLang="ko-KR" dirty="0" err="1">
                <a:latin typeface="Calibri" pitchFamily="34" charset="0"/>
                <a:ea typeface="굴림" pitchFamily="34" charset="-127"/>
              </a:rPr>
              <a:t>Convida</a:t>
            </a:r>
            <a:r>
              <a:rPr lang="en-CA" altLang="ko-KR" dirty="0">
                <a:latin typeface="Calibri" pitchFamily="34" charset="0"/>
                <a:ea typeface="굴림" pitchFamily="34" charset="-127"/>
              </a:rPr>
              <a:t> Wireless)</a:t>
            </a:r>
          </a:p>
          <a:p>
            <a:pPr lvl="1"/>
            <a:r>
              <a:rPr lang="en-CA" altLang="ko-KR" dirty="0">
                <a:latin typeface="Calibri" pitchFamily="34" charset="0"/>
                <a:ea typeface="굴림" pitchFamily="34" charset="-127"/>
              </a:rPr>
              <a:t>Thanks to all TST members and oneM2M Certification Body (TTA)</a:t>
            </a:r>
          </a:p>
          <a:p>
            <a:r>
              <a:rPr lang="en-CA" altLang="ko-KR" dirty="0">
                <a:latin typeface="Calibri" pitchFamily="34" charset="0"/>
                <a:ea typeface="굴림" pitchFamily="34" charset="-127"/>
              </a:rPr>
              <a:t>GCF is currently finalising the oneM2M Certification Program, targeting a launch date in early </a:t>
            </a:r>
            <a:r>
              <a:rPr lang="en-CA" altLang="ko-KR" b="1" dirty="0">
                <a:solidFill>
                  <a:srgbClr val="FF0000"/>
                </a:solidFill>
                <a:latin typeface="Calibri" pitchFamily="34" charset="0"/>
                <a:ea typeface="굴림" pitchFamily="34" charset="-127"/>
              </a:rPr>
              <a:t>Q1/2019</a:t>
            </a:r>
            <a:endParaRPr lang="en-US" altLang="ko-KR" dirty="0">
              <a:uFillTx/>
            </a:endParaRPr>
          </a:p>
          <a:p>
            <a:r>
              <a:rPr lang="en-US" altLang="ko-KR" dirty="0">
                <a:uFillTx/>
              </a:rPr>
              <a:t>Joint communication (PR) with oneM2M, GCF and TTA (Q3/2018)</a:t>
            </a:r>
          </a:p>
          <a:p>
            <a:r>
              <a:rPr lang="en-US" altLang="ko-KR" dirty="0" err="1">
                <a:uFillTx/>
              </a:rPr>
              <a:t>Rapporteurship</a:t>
            </a:r>
            <a:r>
              <a:rPr lang="en-US" altLang="ko-KR" dirty="0">
                <a:uFillTx/>
              </a:rPr>
              <a:t> of GCF oneM2M certification (</a:t>
            </a:r>
            <a:r>
              <a:rPr lang="en-US" altLang="ko-KR" dirty="0" err="1"/>
              <a:t>Keebum</a:t>
            </a:r>
            <a:r>
              <a:rPr lang="en-US" altLang="ko-KR" dirty="0"/>
              <a:t> Kim</a:t>
            </a:r>
            <a:r>
              <a:rPr lang="en-US" altLang="ko-KR" dirty="0">
                <a:uFillTx/>
              </a:rPr>
              <a:t>, TTA)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068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Release 2 Feature Catalog &amp; Profiles</a:t>
            </a:r>
          </a:p>
          <a:p>
            <a:pPr lvl="1">
              <a:defRPr/>
            </a:pPr>
            <a:r>
              <a:rPr lang="en-US" dirty="0"/>
              <a:t>New profiles with </a:t>
            </a:r>
            <a:r>
              <a:rPr lang="en-US" dirty="0" err="1"/>
              <a:t>PolingChannel</a:t>
            </a:r>
            <a:r>
              <a:rPr lang="en-US" dirty="0"/>
              <a:t>, Non-blocking</a:t>
            </a:r>
          </a:p>
          <a:p>
            <a:pPr lvl="1">
              <a:defRPr/>
            </a:pPr>
            <a:r>
              <a:rPr lang="en-US" dirty="0"/>
              <a:t>New IN-CSE profile (extended one) with Group, Discovery, Result content, TLS1.3, </a:t>
            </a:r>
            <a:r>
              <a:rPr lang="en-US" dirty="0" err="1"/>
              <a:t>flexContainer</a:t>
            </a:r>
            <a:r>
              <a:rPr lang="en-US" dirty="0"/>
              <a:t>, Retargeting</a:t>
            </a:r>
          </a:p>
          <a:p>
            <a:pPr>
              <a:defRPr/>
            </a:pPr>
            <a:r>
              <a:rPr lang="en-US" dirty="0"/>
              <a:t>Release 3 Feature Catalog &amp; Profiles</a:t>
            </a:r>
          </a:p>
          <a:p>
            <a:pPr lvl="1">
              <a:defRPr/>
            </a:pPr>
            <a:r>
              <a:rPr lang="en-US" dirty="0"/>
              <a:t>Announcement, 3GPP Interworking, Semantics, HAIM, Dynamic Authorization, Location and </a:t>
            </a:r>
            <a:r>
              <a:rPr lang="en-US" dirty="0" err="1"/>
              <a:t>timeSeries</a:t>
            </a:r>
            <a:r>
              <a:rPr lang="en-US" dirty="0"/>
              <a:t> (TBD</a:t>
            </a:r>
            <a:r>
              <a:rPr lang="en-US" dirty="0" smtClean="0"/>
              <a:t>)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Transfer the leadership of Feature Catalog to TST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Agreed between TST and ARC to transfer the leadership of TS-0031</a:t>
            </a:r>
          </a:p>
          <a:p>
            <a:pPr lvl="1">
              <a:defRPr/>
            </a:pPr>
            <a:r>
              <a:rPr lang="en-US" dirty="0" err="1" smtClean="0"/>
              <a:t>Rapporteurship</a:t>
            </a:r>
            <a:r>
              <a:rPr lang="en-US" dirty="0" smtClean="0"/>
              <a:t> (from </a:t>
            </a:r>
            <a:r>
              <a:rPr lang="en-US" dirty="0" err="1" smtClean="0"/>
              <a:t>SeungMyeong</a:t>
            </a:r>
            <a:r>
              <a:rPr lang="en-US" dirty="0" smtClean="0"/>
              <a:t> </a:t>
            </a:r>
            <a:r>
              <a:rPr lang="en-US" dirty="0" err="1" smtClean="0"/>
              <a:t>Jeong</a:t>
            </a:r>
            <a:r>
              <a:rPr lang="en-US" dirty="0" smtClean="0"/>
              <a:t> to Bob Flynn)</a:t>
            </a:r>
            <a:endParaRPr 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/>
          <a:lstStyle/>
          <a:p>
            <a:r>
              <a:rPr lang="en-US" altLang="ko-KR" dirty="0">
                <a:uFillTx/>
              </a:rPr>
              <a:t>Items for Information</a:t>
            </a:r>
            <a:endParaRPr lang="ko-KR" alt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9288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altLang="zh-CN" sz="2400" dirty="0">
                <a:ea typeface="SimSun" panose="02010600030101010101" pitchFamily="2" charset="-122"/>
              </a:rPr>
              <a:t>Conference Calls</a:t>
            </a:r>
          </a:p>
          <a:p>
            <a:pPr lvl="1" eaLnBrk="1" hangingPunct="1">
              <a:buFont typeface="Arial" panose="020B0604020202020204" pitchFamily="34" charset="0"/>
              <a:buChar char="–"/>
              <a:defRPr/>
            </a:pPr>
            <a:r>
              <a:rPr lang="en-GB" altLang="en-US" sz="2000" dirty="0"/>
              <a:t>TST#36.1: 08. Aug. 2018, UTC 13:00-14:30  </a:t>
            </a:r>
          </a:p>
          <a:p>
            <a:pPr lvl="1" eaLnBrk="1" hangingPunct="1">
              <a:buFont typeface="Arial" panose="020B0604020202020204" pitchFamily="34" charset="0"/>
              <a:buChar char="–"/>
              <a:defRPr/>
            </a:pPr>
            <a:r>
              <a:rPr lang="en-GB" altLang="en-US" sz="2000" dirty="0"/>
              <a:t>TST#36.2: 03. Sep. 2018, UTC 13:00-14:30</a:t>
            </a:r>
          </a:p>
          <a:p>
            <a:pPr marL="457200" lvl="1" indent="0">
              <a:buNone/>
              <a:defRPr/>
            </a:pPr>
            <a:endParaRPr lang="en-US" altLang="zh-CN" sz="2000" dirty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zh-CN" sz="2400" dirty="0">
                <a:ea typeface="SimSun" panose="02010600030101010101" pitchFamily="2" charset="-122"/>
              </a:rPr>
              <a:t>Face-to-Face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TST#37: September, 17-21, TTA, </a:t>
            </a:r>
            <a:r>
              <a:rPr lang="en-US" altLang="ko-KR" sz="2000" dirty="0" err="1"/>
              <a:t>Bundang</a:t>
            </a:r>
            <a:r>
              <a:rPr lang="en-US" altLang="ko-KR" sz="2000" dirty="0"/>
              <a:t>, Republic of Korea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altLang="ko-KR" sz="2000" dirty="0"/>
              <a:t>TST#38: December, 03-07,</a:t>
            </a:r>
            <a:r>
              <a:rPr lang="ko-KR" altLang="en-US" sz="2000" dirty="0"/>
              <a:t> </a:t>
            </a:r>
            <a:r>
              <a:rPr lang="en-US" altLang="ko-KR" sz="2000" dirty="0"/>
              <a:t>Kanazawa, Japan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SimSun" charset="-122"/>
              </a:rPr>
              <a:t>Next Meetings /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366</Words>
  <Application>Microsoft Macintosh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Mangal</vt:lpstr>
      <vt:lpstr>MS PGothic</vt:lpstr>
      <vt:lpstr>Myriad Pro</vt:lpstr>
      <vt:lpstr>Myriad Pro Light</vt:lpstr>
      <vt:lpstr>SimSun</vt:lpstr>
      <vt:lpstr>Wingdings</vt:lpstr>
      <vt:lpstr>굴림</vt:lpstr>
      <vt:lpstr>맑은 고딕</vt:lpstr>
      <vt:lpstr>Office Theme</vt:lpstr>
      <vt:lpstr>TST #36 WG Status Report</vt:lpstr>
      <vt:lpstr>Summary</vt:lpstr>
      <vt:lpstr>Item for DECISION</vt:lpstr>
      <vt:lpstr>Items for Information</vt:lpstr>
      <vt:lpstr>Items for Information (GCF Certification)</vt:lpstr>
      <vt:lpstr>Items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JaeSeung Song</cp:lastModifiedBy>
  <cp:revision>45</cp:revision>
  <dcterms:created xsi:type="dcterms:W3CDTF">2017-09-21T15:46:31Z</dcterms:created>
  <dcterms:modified xsi:type="dcterms:W3CDTF">2018-07-24T14:21:38Z</dcterms:modified>
</cp:coreProperties>
</file>