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9" r:id="rId2"/>
    <p:sldId id="275" r:id="rId3"/>
    <p:sldId id="309" r:id="rId4"/>
    <p:sldId id="297" r:id="rId5"/>
    <p:sldId id="298" r:id="rId6"/>
    <p:sldId id="310" r:id="rId7"/>
    <p:sldId id="311" r:id="rId8"/>
    <p:sldId id="280" r:id="rId9"/>
    <p:sldId id="288" r:id="rId10"/>
    <p:sldId id="281" r:id="rId11"/>
    <p:sldId id="282" r:id="rId12"/>
    <p:sldId id="285" r:id="rId13"/>
    <p:sldId id="308" r:id="rId14"/>
    <p:sldId id="286" r:id="rId15"/>
    <p:sldId id="306" r:id="rId16"/>
    <p:sldId id="299" r:id="rId17"/>
    <p:sldId id="287" r:id="rId18"/>
    <p:sldId id="307" r:id="rId19"/>
    <p:sldId id="289" r:id="rId20"/>
    <p:sldId id="262" r:id="rId21"/>
    <p:sldId id="283" r:id="rId22"/>
    <p:sldId id="304" r:id="rId23"/>
    <p:sldId id="305" r:id="rId24"/>
    <p:sldId id="291" r:id="rId25"/>
    <p:sldId id="292" r:id="rId26"/>
    <p:sldId id="293" r:id="rId27"/>
    <p:sldId id="294" r:id="rId28"/>
    <p:sldId id="295"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3" autoAdjust="0"/>
    <p:restoredTop sz="94660"/>
  </p:normalViewPr>
  <p:slideViewPr>
    <p:cSldViewPr snapToGrid="0">
      <p:cViewPr varScale="1">
        <p:scale>
          <a:sx n="135" d="100"/>
          <a:sy n="135" d="100"/>
        </p:scale>
        <p:origin x="144" y="3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349B0-6589-4117-B4A0-FDA1896CC012}" type="datetimeFigureOut">
              <a:rPr lang="en-US" smtClean="0"/>
              <a:t>11/26/2018</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C5F33-9A43-4E24-B6A0-E861521AB47F}" type="slidenum">
              <a:rPr lang="en-US" smtClean="0"/>
              <a:t>‹Nr.›</a:t>
            </a:fld>
            <a:endParaRPr lang="en-US"/>
          </a:p>
        </p:txBody>
      </p:sp>
    </p:spTree>
    <p:extLst>
      <p:ext uri="{BB962C8B-B14F-4D97-AF65-F5344CB8AC3E}">
        <p14:creationId xmlns:p14="http://schemas.microsoft.com/office/powerpoint/2010/main" val="234953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78100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11535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8</a:t>
            </a:fld>
            <a:endParaRPr lang="en-US"/>
          </a:p>
        </p:txBody>
      </p:sp>
    </p:spTree>
    <p:extLst>
      <p:ext uri="{BB962C8B-B14F-4D97-AF65-F5344CB8AC3E}">
        <p14:creationId xmlns:p14="http://schemas.microsoft.com/office/powerpoint/2010/main" val="131797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Calibri Light" panose="020F03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487826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smtClean="0"/>
              <a:t>Modifiez le style du titre</a:t>
            </a:r>
            <a:endParaRPr lang="en-US" dirty="0"/>
          </a:p>
        </p:txBody>
      </p:sp>
    </p:spTree>
    <p:extLst>
      <p:ext uri="{BB962C8B-B14F-4D97-AF65-F5344CB8AC3E}">
        <p14:creationId xmlns:p14="http://schemas.microsoft.com/office/powerpoint/2010/main" val="23575745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94554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7940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102761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Light" panose="020F03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001594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4071596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‹Nr.›</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92579" cy="369332"/>
          </a:xfrm>
          <a:prstGeom prst="rect">
            <a:avLst/>
          </a:prstGeom>
          <a:noFill/>
        </p:spPr>
        <p:txBody>
          <a:bodyPr wrap="none" rtlCol="0">
            <a:spAutoFit/>
          </a:bodyPr>
          <a:lstStyle/>
          <a:p>
            <a:r>
              <a:rPr lang="en-US" sz="900" dirty="0" smtClean="0">
                <a:solidFill>
                  <a:schemeClr val="bg1">
                    <a:lumMod val="75000"/>
                  </a:schemeClr>
                </a:solidFill>
                <a:latin typeface="Myriad Pro Light" panose="020B0603030403020204" pitchFamily="34" charset="0"/>
              </a:rPr>
              <a:t>© 2018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4"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member.onem2m.org/Application/documentApp/documentinfo/?documentId=16519&amp;fromList=Y" TargetMode="External"/><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5" Type="http://schemas.openxmlformats.org/officeDocument/2006/relationships/image" Target="../media/image22.png"/><Relationship Id="rId4" Type="http://schemas.openxmlformats.org/officeDocument/2006/relationships/hyperlink" Target="http://member.onem2m.org/Application/documentapp/downloadimmediate/?docId=11996" TargetMode="Externa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hyperlink" Target="http://member.onem2m.org/Static_pages/Others/Rules_Pages/oneM2M_Partnership_Agreement-V2_0.doc" TargetMode="Externa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member.onem2m.org/WebSite/homepage.aspx" TargetMode="External"/><Relationship Id="rId4" Type="http://schemas.openxmlformats.org/officeDocument/2006/relationships/hyperlink" Target="http://onem2m.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oneM2M</a:t>
            </a:r>
            <a:endParaRPr lang="en-US" dirty="0"/>
          </a:p>
        </p:txBody>
      </p:sp>
      <p:sp>
        <p:nvSpPr>
          <p:cNvPr id="3" name="Text Placeholder 2"/>
          <p:cNvSpPr>
            <a:spLocks noGrp="1"/>
          </p:cNvSpPr>
          <p:nvPr>
            <p:ph type="subTitle" idx="1"/>
          </p:nvPr>
        </p:nvSpPr>
        <p:spPr/>
        <p:txBody>
          <a:bodyPr/>
          <a:lstStyle/>
          <a:p>
            <a:r>
              <a:rPr lang="en-US" dirty="0" smtClean="0"/>
              <a:t>Roland </a:t>
            </a:r>
            <a:r>
              <a:rPr lang="en-US" dirty="0"/>
              <a:t>Hechwartner, TP Vice Chair </a:t>
            </a:r>
            <a:endParaRPr lang="en-US" dirty="0" smtClean="0"/>
          </a:p>
          <a:p>
            <a:r>
              <a:rPr lang="en-US" dirty="0" smtClean="0"/>
              <a:t>Karen </a:t>
            </a:r>
            <a:r>
              <a:rPr lang="en-US" dirty="0"/>
              <a:t>Hughes, ETSI</a:t>
            </a:r>
          </a:p>
          <a:p>
            <a:r>
              <a:rPr lang="en-US" dirty="0" smtClean="0"/>
              <a:t>2018-12-03</a:t>
            </a:r>
            <a:endParaRPr lang="en-US" dirty="0"/>
          </a:p>
        </p:txBody>
      </p:sp>
      <p:sp>
        <p:nvSpPr>
          <p:cNvPr id="5" name="Textfeld 4"/>
          <p:cNvSpPr txBox="1"/>
          <p:nvPr/>
        </p:nvSpPr>
        <p:spPr>
          <a:xfrm>
            <a:off x="94523" y="182841"/>
            <a:ext cx="3480889" cy="369332"/>
          </a:xfrm>
          <a:prstGeom prst="rect">
            <a:avLst/>
          </a:prstGeom>
          <a:noFill/>
        </p:spPr>
        <p:txBody>
          <a:bodyPr wrap="none" rtlCol="0">
            <a:spAutoFit/>
          </a:bodyPr>
          <a:lstStyle/>
          <a:p>
            <a:r>
              <a:rPr lang="en-US" dirty="0" smtClean="0"/>
              <a:t>TP-2018-0012R04-Newbies </a:t>
            </a:r>
            <a:r>
              <a:rPr lang="en-US" dirty="0"/>
              <a:t>Session</a:t>
            </a:r>
          </a:p>
        </p:txBody>
      </p:sp>
    </p:spTree>
    <p:extLst>
      <p:ext uri="{BB962C8B-B14F-4D97-AF65-F5344CB8AC3E}">
        <p14:creationId xmlns:p14="http://schemas.microsoft.com/office/powerpoint/2010/main" val="207185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10</a:t>
            </a:fld>
            <a:endParaRPr lang="en-US"/>
          </a:p>
        </p:txBody>
      </p:sp>
    </p:spTree>
    <p:extLst>
      <p:ext uri="{BB962C8B-B14F-4D97-AF65-F5344CB8AC3E}">
        <p14:creationId xmlns:p14="http://schemas.microsoft.com/office/powerpoint/2010/main" val="87344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Partnership Characteristics</a:t>
            </a:r>
            <a:endParaRPr lang="en-US" dirty="0"/>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a:t>
            </a:r>
            <a:r>
              <a:rPr lang="en-US" dirty="0" smtClean="0">
                <a:latin typeface="Myriad Pro"/>
              </a:rPr>
              <a:t>Driven</a:t>
            </a:r>
          </a:p>
          <a:p>
            <a:pPr>
              <a:spcBef>
                <a:spcPts val="2400"/>
              </a:spcBef>
            </a:pPr>
            <a:r>
              <a:rPr lang="en-US" dirty="0" smtClean="0">
                <a:latin typeface="Myriad Pro"/>
              </a:rPr>
              <a:t>FRAND </a:t>
            </a:r>
            <a:r>
              <a:rPr lang="en-US" sz="2000" dirty="0">
                <a:latin typeface="Myriad Pro"/>
              </a:rPr>
              <a:t>Fair, Reasonable, and Non-Discriminatory </a:t>
            </a:r>
            <a:r>
              <a:rPr lang="en-US" sz="2000" dirty="0" smtClean="0">
                <a:latin typeface="Myriad Pro"/>
              </a:rPr>
              <a:t>– based </a:t>
            </a:r>
            <a:r>
              <a:rPr lang="en-US" dirty="0" smtClean="0">
                <a:latin typeface="Myriad Pro"/>
              </a:rPr>
              <a:t>IPR Policies</a:t>
            </a:r>
            <a:endParaRPr lang="en-US" dirty="0">
              <a:latin typeface="Myriad Pro"/>
            </a:endParaRPr>
          </a:p>
        </p:txBody>
      </p:sp>
      <p:sp>
        <p:nvSpPr>
          <p:cNvPr id="6" name="Foliennummernplatzhalter 5"/>
          <p:cNvSpPr>
            <a:spLocks noGrp="1"/>
          </p:cNvSpPr>
          <p:nvPr>
            <p:ph type="sldNum" sz="quarter" idx="12"/>
          </p:nvPr>
        </p:nvSpPr>
        <p:spPr/>
        <p:txBody>
          <a:bodyPr/>
          <a:lstStyle/>
          <a:p>
            <a:fld id="{163F5A94-8458-4F17-AD3C-1A083E20221D}" type="slidenum">
              <a:rPr lang="en-US" smtClean="0"/>
              <a:t>11</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Tree>
    <p:extLst>
      <p:ext uri="{BB962C8B-B14F-4D97-AF65-F5344CB8AC3E}">
        <p14:creationId xmlns:p14="http://schemas.microsoft.com/office/powerpoint/2010/main" val="261956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a:t>
            </a:r>
            <a:r>
              <a:rPr lang="en-US" sz="1400">
                <a:latin typeface="Myriad Pro"/>
              </a:rPr>
              <a:t>TP </a:t>
            </a:r>
            <a:r>
              <a:rPr lang="en-US" sz="1400" smtClean="0">
                <a:latin typeface="Myriad Pro"/>
              </a:rPr>
              <a:t>43 (Dec 2019)</a:t>
            </a:r>
            <a:endParaRPr lang="en-US" sz="1400" dirty="0">
              <a:latin typeface="Myriad Pro"/>
            </a:endParaRPr>
          </a:p>
          <a:p>
            <a:pPr lvl="2">
              <a:spcBef>
                <a:spcPts val="0"/>
              </a:spcBef>
            </a:pPr>
            <a:r>
              <a:rPr lang="en-US" sz="1400" dirty="0">
                <a:latin typeface="Myriad Pro"/>
              </a:rPr>
              <a:t>Interim meetings should be numbered according to the TP meeting that they follow </a:t>
            </a:r>
            <a:r>
              <a:rPr lang="en-US" sz="1400" dirty="0" smtClean="0">
                <a:latin typeface="Myriad Pro"/>
              </a:rPr>
              <a:t>  </a:t>
            </a:r>
            <a:r>
              <a:rPr lang="en-US" sz="1000" dirty="0" smtClean="0">
                <a:latin typeface="Myriad Pro"/>
              </a:rPr>
              <a:t>eg.ARC </a:t>
            </a:r>
            <a:r>
              <a:rPr lang="en-US" sz="1000" dirty="0">
                <a:latin typeface="Myriad Pro"/>
              </a:rPr>
              <a:t>27.1</a:t>
            </a:r>
          </a:p>
          <a:p>
            <a:pPr>
              <a:spcBef>
                <a:spcPts val="1200"/>
              </a:spcBef>
            </a:pPr>
            <a:r>
              <a:rPr lang="en-US" sz="2400" dirty="0">
                <a:latin typeface="Myriad Pro"/>
              </a:rPr>
              <a:t>Physical Meeting</a:t>
            </a:r>
          </a:p>
          <a:p>
            <a:pPr lvl="1">
              <a:spcBef>
                <a:spcPts val="0"/>
              </a:spcBef>
            </a:pPr>
            <a:r>
              <a:rPr lang="en-US" sz="1800" dirty="0">
                <a:latin typeface="Myriad Pro"/>
              </a:rPr>
              <a:t>Face to face meeting  (currently six f2f-meetings per year)</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Tree>
    <p:extLst>
      <p:ext uri="{BB962C8B-B14F-4D97-AF65-F5344CB8AC3E}">
        <p14:creationId xmlns:p14="http://schemas.microsoft.com/office/powerpoint/2010/main" val="407743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95101"/>
            <a:ext cx="7679584" cy="5297773"/>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r>
              <a:rPr lang="en-US" sz="1200" dirty="0" smtClean="0"/>
              <a:t/>
            </a:r>
            <a:br>
              <a:rPr lang="en-US" sz="1200" dirty="0" smtClean="0"/>
            </a:br>
            <a:r>
              <a:rPr lang="en-US" sz="1200" dirty="0" smtClean="0"/>
              <a:t>oneM2M </a:t>
            </a:r>
            <a:r>
              <a:rPr lang="en-US" sz="1200" dirty="0"/>
              <a:t>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r>
              <a:rPr lang="en-US" sz="1200" b="1" dirty="0" smtClean="0"/>
              <a:t/>
            </a:r>
            <a:br>
              <a:rPr lang="en-US" sz="1200" b="1" dirty="0" smtClean="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r>
              <a:rPr lang="en-US" sz="1200" dirty="0" smtClean="0"/>
              <a:t/>
            </a:r>
            <a:br>
              <a:rPr lang="en-US" sz="1200" dirty="0" smtClean="0"/>
            </a:br>
            <a:r>
              <a:rPr lang="en-US" sz="1200" dirty="0" smtClean="0"/>
              <a:t>oneM2M </a:t>
            </a:r>
            <a:r>
              <a:rPr lang="en-US" sz="1200" dirty="0"/>
              <a:t>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13</a:t>
            </a:fld>
            <a:endParaRPr lang="en-US"/>
          </a:p>
        </p:txBody>
      </p:sp>
      <p:sp>
        <p:nvSpPr>
          <p:cNvPr id="6" name="Titel 5"/>
          <p:cNvSpPr>
            <a:spLocks noGrp="1"/>
          </p:cNvSpPr>
          <p:nvPr>
            <p:ph type="title"/>
          </p:nvPr>
        </p:nvSpPr>
        <p:spPr/>
        <p:txBody>
          <a:bodyPr>
            <a:normAutofit/>
          </a:bodyPr>
          <a:lstStyle/>
          <a:p>
            <a:r>
              <a:rPr lang="en-US" dirty="0" smtClean="0"/>
              <a:t>Meeting Agenda – legal notices</a:t>
            </a:r>
            <a:endParaRPr lang="en-US" dirty="0"/>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296093" y="5840819"/>
            <a:ext cx="721951" cy="6598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1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rPr>
              <a:t>ADM-0002-oneM2M Partnership Agreement V2.0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rPr>
              <a:t>ADM-0005-Working Procedures V7.0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rPr>
              <a:t>ADM-0003-oneM2M Drafting Rules V1.0</a:t>
            </a: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14</a:t>
            </a:fld>
            <a:endParaRPr lang="en-US"/>
          </a:p>
        </p:txBody>
      </p:sp>
    </p:spTree>
    <p:extLst>
      <p:ext uri="{BB962C8B-B14F-4D97-AF65-F5344CB8AC3E}">
        <p14:creationId xmlns:p14="http://schemas.microsoft.com/office/powerpoint/2010/main" val="3577674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smtClean="0">
                <a:latin typeface="Myriad Pro"/>
              </a:rPr>
              <a:t>Temporary </a:t>
            </a:r>
            <a:r>
              <a:rPr lang="en-US" sz="2400" dirty="0">
                <a:latin typeface="Myriad Pro"/>
              </a:rPr>
              <a:t>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7" name="Titel 6"/>
          <p:cNvSpPr>
            <a:spLocks noGrp="1"/>
          </p:cNvSpPr>
          <p:nvPr>
            <p:ph type="title"/>
          </p:nvPr>
        </p:nvSpPr>
        <p:spPr/>
        <p:txBody>
          <a:bodyPr>
            <a:normAutofit/>
          </a:bodyPr>
          <a:lstStyle/>
          <a:p>
            <a:r>
              <a:rPr lang="en-US" dirty="0" smtClean="0"/>
              <a:t>Development of Deliverables</a:t>
            </a:r>
            <a:endParaRPr lang="en-US" dirty="0"/>
          </a:p>
        </p:txBody>
      </p:sp>
    </p:spTree>
    <p:extLst>
      <p:ext uri="{BB962C8B-B14F-4D97-AF65-F5344CB8AC3E}">
        <p14:creationId xmlns:p14="http://schemas.microsoft.com/office/powerpoint/2010/main" val="424590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Normative Language</a:t>
            </a:r>
            <a:endParaRPr lang="en-US" dirty="0"/>
          </a:p>
        </p:txBody>
      </p:sp>
      <p:sp>
        <p:nvSpPr>
          <p:cNvPr id="3" name="Inhaltsplatzhalter 2"/>
          <p:cNvSpPr>
            <a:spLocks noGrp="1"/>
          </p:cNvSpPr>
          <p:nvPr>
            <p:ph idx="1"/>
          </p:nvPr>
        </p:nvSpPr>
        <p:spPr>
          <a:xfrm>
            <a:off x="334696" y="1493919"/>
            <a:ext cx="11582484" cy="4351338"/>
          </a:xfrm>
        </p:spPr>
        <p:txBody>
          <a:bodyPr/>
          <a:lstStyle/>
          <a:p>
            <a:r>
              <a:rPr lang="en-US" dirty="0"/>
              <a:t>Proper development of useful requirements is dependent upon a common understanding of normative verbs.  </a:t>
            </a:r>
            <a:endParaRPr lang="en-US" dirty="0" smtClean="0"/>
          </a:p>
          <a:p>
            <a:r>
              <a:rPr lang="en-US" dirty="0" smtClean="0"/>
              <a:t>The </a:t>
            </a:r>
            <a:r>
              <a:rPr lang="en-US" dirty="0"/>
              <a:t>verb pairs in use in oneM2M are:</a:t>
            </a:r>
          </a:p>
          <a:p>
            <a:pPr lvl="1"/>
            <a:r>
              <a:rPr lang="en-US" dirty="0" smtClean="0"/>
              <a:t>Shall/Shall </a:t>
            </a:r>
            <a:r>
              <a:rPr lang="en-US" dirty="0"/>
              <a:t>not</a:t>
            </a:r>
          </a:p>
          <a:p>
            <a:pPr lvl="1"/>
            <a:r>
              <a:rPr lang="en-US" dirty="0" smtClean="0"/>
              <a:t>May/Need </a:t>
            </a:r>
            <a:r>
              <a:rPr lang="en-US" dirty="0"/>
              <a:t>not</a:t>
            </a:r>
          </a:p>
          <a:p>
            <a:pPr lvl="1"/>
            <a:r>
              <a:rPr lang="en-US" dirty="0" smtClean="0"/>
              <a:t>Should/Should </a:t>
            </a:r>
            <a:r>
              <a:rPr lang="en-US" dirty="0"/>
              <a:t>not</a:t>
            </a:r>
          </a:p>
          <a:p>
            <a:r>
              <a:rPr lang="en-US" dirty="0"/>
              <a:t>The usage of these three verb pairs is reserved </a:t>
            </a:r>
            <a:r>
              <a:rPr lang="en-US" dirty="0" smtClean="0"/>
              <a:t>for Technical Specifications to </a:t>
            </a:r>
            <a:r>
              <a:rPr lang="en-US" dirty="0"/>
              <a:t>express </a:t>
            </a:r>
            <a:r>
              <a:rPr lang="en-US" dirty="0" smtClean="0"/>
              <a:t>normative statements </a:t>
            </a:r>
            <a:r>
              <a:rPr lang="en-US" dirty="0"/>
              <a:t>and shall not be used otherwise. </a:t>
            </a:r>
          </a:p>
          <a:p>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16</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smtClean="0"/>
              <a:t>Source: ADM-0003-oneM2M </a:t>
            </a:r>
            <a:r>
              <a:rPr lang="en-US" dirty="0"/>
              <a:t>Drafting Rules </a:t>
            </a:r>
            <a:r>
              <a:rPr lang="en-US" dirty="0" smtClean="0"/>
              <a:t>V1.0 [1]</a:t>
            </a:r>
            <a:endParaRPr lang="en-US" dirty="0"/>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smtClean="0"/>
              <a:t>In the annex you find a copy of the text in table 5, section 7 in [1] that briefly </a:t>
            </a:r>
            <a:r>
              <a:rPr lang="en-US" dirty="0"/>
              <a:t>describes the effect of each verb pair and shows examples of proper usage.</a:t>
            </a:r>
          </a:p>
        </p:txBody>
      </p:sp>
    </p:spTree>
    <p:extLst>
      <p:ext uri="{BB962C8B-B14F-4D97-AF65-F5344CB8AC3E}">
        <p14:creationId xmlns:p14="http://schemas.microsoft.com/office/powerpoint/2010/main" val="35571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a:t>
            </a:r>
            <a:r>
              <a:rPr lang="en-US" sz="2400" b="1" dirty="0" smtClean="0">
                <a:latin typeface="Myriad Pro"/>
              </a:rPr>
              <a:t>Items </a:t>
            </a:r>
            <a:endParaRPr lang="en-US" sz="2400" b="1" dirty="0">
              <a:latin typeface="Myriad Pro"/>
            </a:endParaRP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smtClean="0">
                <a:latin typeface="Myriad Pro"/>
              </a:rPr>
              <a:t>=&gt; </a:t>
            </a:r>
            <a:r>
              <a:rPr lang="en-US" sz="2400" dirty="0">
                <a:latin typeface="Myriad Pro"/>
              </a:rPr>
              <a:t>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a:t>
            </a:r>
            <a:r>
              <a:rPr lang="en-US" sz="2400" dirty="0" smtClean="0">
                <a:latin typeface="Myriad Pro"/>
              </a:rPr>
              <a:t>nd </a:t>
            </a:r>
            <a:r>
              <a:rPr lang="en-US" sz="2400" b="1" dirty="0">
                <a:solidFill>
                  <a:srgbClr val="C63133"/>
                </a:solidFill>
                <a:latin typeface="Myriad Pro"/>
                <a:ea typeface="+mj-ea"/>
                <a:cs typeface="+mj-cs"/>
              </a:rPr>
              <a:t>RATIFIES</a:t>
            </a:r>
          </a:p>
          <a:p>
            <a:pPr lvl="1">
              <a:spcBef>
                <a:spcPts val="0"/>
              </a:spcBef>
            </a:pPr>
            <a:r>
              <a:rPr lang="en-US" sz="1800" dirty="0" smtClean="0">
                <a:latin typeface="Myriad Pro"/>
              </a:rPr>
              <a:t>the </a:t>
            </a:r>
            <a:r>
              <a:rPr lang="en-US" sz="1800" dirty="0">
                <a:latin typeface="Myriad Pro"/>
              </a:rPr>
              <a:t>approved </a:t>
            </a:r>
            <a:r>
              <a:rPr lang="en-US" sz="1800" dirty="0" smtClean="0">
                <a:latin typeface="Myriad Pro"/>
              </a:rPr>
              <a:t>deliverables to be made </a:t>
            </a:r>
            <a:r>
              <a:rPr lang="en-US" sz="1800" dirty="0">
                <a:latin typeface="Myriad Pro"/>
              </a:rPr>
              <a:t>available to the </a:t>
            </a:r>
            <a:r>
              <a:rPr lang="en-US" sz="1800" dirty="0" smtClean="0">
                <a:latin typeface="Myriad Pro"/>
              </a:rPr>
              <a:t>Partners Type1 </a:t>
            </a:r>
            <a:r>
              <a:rPr lang="en-US" sz="1800" dirty="0">
                <a:latin typeface="Myriad Pro"/>
              </a:rPr>
              <a:t>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ADM-0004-Method_of_work-V1_4_1</a:t>
            </a:r>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17</a:t>
            </a:fld>
            <a:endParaRPr lang="en-US"/>
          </a:p>
        </p:txBody>
      </p:sp>
    </p:spTree>
    <p:extLst>
      <p:ext uri="{BB962C8B-B14F-4D97-AF65-F5344CB8AC3E}">
        <p14:creationId xmlns:p14="http://schemas.microsoft.com/office/powerpoint/2010/main" val="4084388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86" y="1371601"/>
            <a:ext cx="10929908" cy="3770064"/>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18</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Tree>
    <p:extLst>
      <p:ext uri="{BB962C8B-B14F-4D97-AF65-F5344CB8AC3E}">
        <p14:creationId xmlns:p14="http://schemas.microsoft.com/office/powerpoint/2010/main" val="82995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nvSpPr>
        <p:spPr bwMode="auto">
          <a:xfrm>
            <a:off x="2012425" y="62484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r>
              <a:rPr lang="en-GB" altLang="en-US" dirty="0">
                <a:latin typeface="Myriad pro"/>
              </a:rPr>
              <a:t>© 2018 oneM2M Partners</a:t>
            </a:r>
          </a:p>
          <a:p>
            <a:pPr algn="ctr"/>
            <a:r>
              <a:rPr lang="en-GB" altLang="en-US" dirty="0">
                <a:latin typeface="Myriad pro"/>
              </a:rPr>
              <a:t>TP-2018-0012-Newbies_Session</a:t>
            </a:r>
          </a:p>
          <a:p>
            <a:fld id="{D727C712-1A26-4A8C-9A35-F76A40386403}" type="slidenum">
              <a:rPr lang="en-US" altLang="en-US">
                <a:latin typeface="Myriad pro"/>
              </a:rPr>
              <a:t>19</a:t>
            </a:fld>
            <a:endParaRPr lang="en-US" altLang="en-US" dirty="0">
              <a:latin typeface="Myriad pro"/>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19</a:t>
            </a:fld>
            <a:endParaRPr lang="en-US"/>
          </a:p>
        </p:txBody>
      </p:sp>
      <p:sp>
        <p:nvSpPr>
          <p:cNvPr id="3" name="Titel 2"/>
          <p:cNvSpPr>
            <a:spLocks noGrp="1"/>
          </p:cNvSpPr>
          <p:nvPr>
            <p:ph type="title"/>
          </p:nvPr>
        </p:nvSpPr>
        <p:spPr/>
        <p:txBody>
          <a:bodyPr/>
          <a:lstStyle/>
          <a:p>
            <a:r>
              <a:rPr lang="en-US" dirty="0" smtClean="0"/>
              <a:t>Q&amp;A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smtClean="0"/>
              <a:t>What is oneM2M?</a:t>
            </a:r>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21797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85195"/>
            <a:ext cx="10540621" cy="962653"/>
          </a:xfrm>
        </p:spPr>
        <p:txBody>
          <a:bodyPr>
            <a:normAutofit/>
          </a:bodyPr>
          <a:lstStyle/>
          <a:p>
            <a:r>
              <a:rPr lang="en-US" sz="5400" dirty="0" smtClean="0"/>
              <a:t>Backup</a:t>
            </a:r>
            <a:endParaRPr lang="en-US" sz="5400" dirty="0"/>
          </a:p>
        </p:txBody>
      </p:sp>
      <p:sp>
        <p:nvSpPr>
          <p:cNvPr id="6" name="Subtitle 5"/>
          <p:cNvSpPr>
            <a:spLocks noGrp="1"/>
          </p:cNvSpPr>
          <p:nvPr>
            <p:ph type="subTitle" idx="1"/>
          </p:nvPr>
        </p:nvSpPr>
        <p:spPr>
          <a:xfrm>
            <a:off x="5207868" y="5343975"/>
            <a:ext cx="9144000" cy="1655762"/>
          </a:xfrm>
        </p:spPr>
        <p:txBody>
          <a:bodyPr>
            <a:normAutofit fontScale="92500" lnSpcReduction="20000"/>
          </a:bodyPr>
          <a:lstStyle/>
          <a:p>
            <a:pPr marL="342900" indent="-342900" algn="l">
              <a:lnSpc>
                <a:spcPct val="110000"/>
              </a:lnSpc>
              <a:spcBef>
                <a:spcPts val="600"/>
              </a:spcBef>
              <a:buFont typeface="Arial" panose="020B0604020202020204" pitchFamily="34" charset="0"/>
              <a:buChar char="•"/>
            </a:pPr>
            <a:r>
              <a:rPr lang="en-US" sz="1800" dirty="0"/>
              <a:t>FRAND-based IPR </a:t>
            </a:r>
            <a:r>
              <a:rPr lang="en-US" sz="1800" dirty="0" smtClean="0"/>
              <a:t>Policies (</a:t>
            </a:r>
            <a:r>
              <a:rPr lang="en-US" sz="1800" dirty="0"/>
              <a:t>1 </a:t>
            </a:r>
            <a:r>
              <a:rPr lang="en-US" sz="1800" dirty="0" smtClean="0"/>
              <a:t>slide)</a:t>
            </a:r>
          </a:p>
          <a:p>
            <a:pPr marL="342900" indent="-342900" algn="l">
              <a:lnSpc>
                <a:spcPct val="110000"/>
              </a:lnSpc>
              <a:spcBef>
                <a:spcPts val="600"/>
              </a:spcBef>
              <a:buFont typeface="Arial" panose="020B0604020202020204" pitchFamily="34" charset="0"/>
              <a:buChar char="•"/>
            </a:pPr>
            <a:r>
              <a:rPr lang="en-US" sz="1800" dirty="0" smtClean="0"/>
              <a:t>Normative verbs – use and examples (2 slides)</a:t>
            </a:r>
          </a:p>
          <a:p>
            <a:pPr marL="342900" indent="-342900" algn="l">
              <a:lnSpc>
                <a:spcPct val="110000"/>
              </a:lnSpc>
              <a:spcBef>
                <a:spcPts val="600"/>
              </a:spcBef>
              <a:buFont typeface="Arial" panose="020B0604020202020204" pitchFamily="34" charset="0"/>
              <a:buChar char="•"/>
            </a:pPr>
            <a:r>
              <a:rPr lang="en-US" sz="1800" dirty="0" smtClean="0"/>
              <a:t>Voting </a:t>
            </a:r>
            <a:r>
              <a:rPr lang="en-US" sz="1800" dirty="0"/>
              <a:t>(3 slides)</a:t>
            </a:r>
          </a:p>
          <a:p>
            <a:pPr marL="342900" indent="-342900" algn="l">
              <a:lnSpc>
                <a:spcPct val="110000"/>
              </a:lnSpc>
              <a:spcBef>
                <a:spcPts val="600"/>
              </a:spcBef>
              <a:buFont typeface="Arial" panose="020B0604020202020204" pitchFamily="34" charset="0"/>
              <a:buChar char="•"/>
            </a:pPr>
            <a:r>
              <a:rPr lang="en-US" sz="1800" dirty="0"/>
              <a:t>oneM2M Releases (2 slides)</a:t>
            </a:r>
          </a:p>
          <a:p>
            <a:pPr marL="342900" indent="-342900" algn="l">
              <a:lnSpc>
                <a:spcPct val="110000"/>
              </a:lnSpc>
              <a:spcBef>
                <a:spcPts val="600"/>
              </a:spcBef>
              <a:buFont typeface="Arial" panose="020B0604020202020204" pitchFamily="34" charset="0"/>
              <a:buChar char="•"/>
            </a:pPr>
            <a:r>
              <a:rPr lang="en-US" sz="1800" dirty="0"/>
              <a:t>Links to publicly accessible information (1 slide)</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20</a:t>
            </a:fld>
            <a:endParaRPr lang="en-US"/>
          </a:p>
        </p:txBody>
      </p:sp>
    </p:spTree>
    <p:extLst>
      <p:ext uri="{BB962C8B-B14F-4D97-AF65-F5344CB8AC3E}">
        <p14:creationId xmlns:p14="http://schemas.microsoft.com/office/powerpoint/2010/main" val="3547558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
        <p:nvSpPr>
          <p:cNvPr id="4" name="Foliennummernplatzhalter 3"/>
          <p:cNvSpPr>
            <a:spLocks noGrp="1"/>
          </p:cNvSpPr>
          <p:nvPr>
            <p:ph type="sldNum" sz="quarter" idx="12"/>
          </p:nvPr>
        </p:nvSpPr>
        <p:spPr/>
        <p:txBody>
          <a:bodyPr/>
          <a:lstStyle/>
          <a:p>
            <a:fld id="{163F5A94-8458-4F17-AD3C-1A083E20221D}" type="slidenum">
              <a:rPr lang="en-US" smtClean="0"/>
              <a:t>21</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226201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a:t>
            </a:r>
            <a:r>
              <a:rPr lang="en-US" dirty="0" smtClean="0"/>
              <a:t>Verbs</a:t>
            </a:r>
            <a:br>
              <a:rPr lang="en-US" dirty="0" smtClean="0"/>
            </a:br>
            <a:r>
              <a:rPr lang="en-US" sz="4000" b="0" dirty="0" smtClean="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r>
              <a:rPr lang="en-GB" dirty="0">
                <a:solidFill>
                  <a:prstClr val="white"/>
                </a:solidFill>
              </a:rPr>
              <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5018978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a:t>
            </a:r>
            <a:r>
              <a:rPr lang="en-US" dirty="0" smtClean="0"/>
              <a:t>Verbs</a:t>
            </a:r>
            <a:br>
              <a:rPr lang="en-US" dirty="0" smtClean="0"/>
            </a:br>
            <a:r>
              <a:rPr lang="en-US" sz="4000" b="0" dirty="0" smtClean="0"/>
              <a:t>May/Need not - Should/Should not</a:t>
            </a:r>
            <a:endParaRPr lang="en-US" sz="4000" b="0" dirty="0"/>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r>
              <a:rPr lang="en-GB" sz="1600" dirty="0">
                <a:solidFill>
                  <a:prstClr val="white"/>
                </a:solidFill>
              </a:rPr>
              <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smtClean="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16433327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Myriad Pro"/>
              </a:rPr>
              <a:t>Voting List</a:t>
            </a:r>
            <a:endParaRPr lang="en-US" dirty="0">
              <a:latin typeface="Myriad Pro"/>
            </a:endParaRP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6" name="Foliennummernplatzhalter 5"/>
          <p:cNvSpPr>
            <a:spLocks noGrp="1"/>
          </p:cNvSpPr>
          <p:nvPr>
            <p:ph type="sldNum" sz="quarter" idx="12"/>
          </p:nvPr>
        </p:nvSpPr>
        <p:spPr/>
        <p:txBody>
          <a:bodyPr/>
          <a:lstStyle/>
          <a:p>
            <a:fld id="{163F5A94-8458-4F17-AD3C-1A083E20221D}" type="slidenum">
              <a:rPr lang="en-US" smtClean="0"/>
              <a:t>24</a:t>
            </a:fld>
            <a:endParaRPr lang="en-US"/>
          </a:p>
        </p:txBody>
      </p:sp>
    </p:spTree>
    <p:extLst>
      <p:ext uri="{BB962C8B-B14F-4D97-AF65-F5344CB8AC3E}">
        <p14:creationId xmlns:p14="http://schemas.microsoft.com/office/powerpoint/2010/main" val="3851664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smtClean="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26</a:t>
            </a:fld>
            <a:endParaRPr lang="en-US"/>
          </a:p>
        </p:txBody>
      </p:sp>
      <p:sp>
        <p:nvSpPr>
          <p:cNvPr id="3" name="Titel 2"/>
          <p:cNvSpPr>
            <a:spLocks noGrp="1"/>
          </p:cNvSpPr>
          <p:nvPr>
            <p:ph type="title"/>
          </p:nvPr>
        </p:nvSpPr>
        <p:spPr/>
        <p:txBody>
          <a:bodyPr/>
          <a:lstStyle/>
          <a:p>
            <a:r>
              <a:rPr lang="en-US" dirty="0"/>
              <a:t>How does it 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653848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87168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stCxn id="33" idx="2"/>
          </p:cNvCxnSpPr>
          <p:nvPr/>
        </p:nvCxnSpPr>
        <p:spPr>
          <a:xfrm>
            <a:off x="2338931" y="3916219"/>
            <a:ext cx="6779438" cy="1605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81634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76062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515258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648420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120897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80645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414032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5988355" y="4362430"/>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chemeClr val="tx2"/>
                </a:solidFill>
                <a:latin typeface="+mj-lt"/>
                <a:ea typeface="Swagger" pitchFamily="2" charset="0"/>
              </a:rPr>
              <a:t>Q4, </a:t>
            </a:r>
            <a:r>
              <a:rPr lang="en-US" sz="1600" dirty="0">
                <a:solidFill>
                  <a:schemeClr val="tx2"/>
                </a:solidFill>
                <a:latin typeface="+mj-lt"/>
                <a:ea typeface="Swagger" pitchFamily="2" charset="0"/>
              </a:rPr>
              <a:t>2018</a:t>
            </a:r>
          </a:p>
        </p:txBody>
      </p:sp>
      <p:sp>
        <p:nvSpPr>
          <p:cNvPr id="21" name="Textfeld 20"/>
          <p:cNvSpPr txBox="1"/>
          <p:nvPr/>
        </p:nvSpPr>
        <p:spPr>
          <a:xfrm>
            <a:off x="327551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466528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6537696" y="2302379"/>
            <a:ext cx="1080000" cy="550151"/>
          </a:xfrm>
          <a:prstGeom prst="rect">
            <a:avLst/>
          </a:prstGeom>
          <a:no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87061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81490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520528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7060192" y="2852530"/>
            <a:ext cx="17504" cy="1021923"/>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86138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700591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6962054"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99847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219985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211244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5274596" y="433765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smtClean="0">
                <a:solidFill>
                  <a:srgbClr val="00B050"/>
                </a:solidFill>
                <a:latin typeface="+mj-lt"/>
                <a:ea typeface="Swagger" pitchFamily="2" charset="0"/>
              </a:rPr>
              <a:t>March 12. </a:t>
            </a:r>
            <a:r>
              <a:rPr lang="en-US" sz="1600" dirty="0">
                <a:solidFill>
                  <a:srgbClr val="00B050"/>
                </a:solidFill>
                <a:latin typeface="+mj-lt"/>
                <a:ea typeface="Swagger" pitchFamily="2" charset="0"/>
              </a:rPr>
              <a:t>2018</a:t>
            </a:r>
          </a:p>
        </p:txBody>
      </p:sp>
      <p:sp>
        <p:nvSpPr>
          <p:cNvPr id="3" name="Foliennummernplatzhalter 2"/>
          <p:cNvSpPr>
            <a:spLocks noGrp="1"/>
          </p:cNvSpPr>
          <p:nvPr>
            <p:ph type="sldNum" sz="quarter" idx="12"/>
          </p:nvPr>
        </p:nvSpPr>
        <p:spPr/>
        <p:txBody>
          <a:bodyPr/>
          <a:lstStyle/>
          <a:p>
            <a:fld id="{163F5A94-8458-4F17-AD3C-1A083E20221D}" type="slidenum">
              <a:rPr lang="en-US" smtClean="0"/>
              <a:t>27</a:t>
            </a:fld>
            <a:endParaRPr lang="en-US"/>
          </a:p>
        </p:txBody>
      </p:sp>
      <p:cxnSp>
        <p:nvCxnSpPr>
          <p:cNvPr id="32" name="Gerader Verbinder 31"/>
          <p:cNvCxnSpPr>
            <a:endCxn id="36" idx="2"/>
          </p:cNvCxnSpPr>
          <p:nvPr/>
        </p:nvCxnSpPr>
        <p:spPr>
          <a:xfrm flipH="1" flipV="1">
            <a:off x="8218443"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816416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678442"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a:t>
            </a:r>
            <a:r>
              <a:rPr lang="en-US" sz="1400" dirty="0" smtClean="0">
                <a:solidFill>
                  <a:srgbClr val="C00000"/>
                </a:solidFill>
                <a:ea typeface="Swagger" pitchFamily="2" charset="0"/>
              </a:rPr>
              <a:t>4</a:t>
            </a:r>
            <a:endParaRPr lang="en-US" sz="1400" dirty="0">
              <a:solidFill>
                <a:srgbClr val="C00000"/>
              </a:solidFill>
              <a:ea typeface="Swagger" pitchFamily="2" charset="0"/>
            </a:endParaRP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7128514"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chemeClr val="tx2"/>
                </a:solidFill>
                <a:latin typeface="+mj-lt"/>
                <a:ea typeface="Swagger" pitchFamily="2" charset="0"/>
              </a:rPr>
              <a:t>Q1, 2020</a:t>
            </a:r>
            <a:endParaRPr lang="en-US" sz="1600" dirty="0">
              <a:solidFill>
                <a:schemeClr val="tx2"/>
              </a:solidFill>
              <a:latin typeface="+mj-lt"/>
              <a:ea typeface="Swagger" pitchFamily="2" charset="0"/>
            </a:endParaRPr>
          </a:p>
        </p:txBody>
      </p:sp>
    </p:spTree>
    <p:extLst>
      <p:ext uri="{BB962C8B-B14F-4D97-AF65-F5344CB8AC3E}">
        <p14:creationId xmlns:p14="http://schemas.microsoft.com/office/powerpoint/2010/main" val="2597622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069397" y="240374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541187" y="5002593"/>
            <a:ext cx="3448636" cy="1169551"/>
          </a:xfrm>
          <a:prstGeom prst="rect">
            <a:avLst/>
          </a:prstGeom>
          <a:solidFill>
            <a:schemeClr val="bg2"/>
          </a:solidFill>
        </p:spPr>
        <p:txBody>
          <a:bodyPr wrap="none" rtlCol="0">
            <a:spAutoFit/>
          </a:bodyPr>
          <a:lstStyle/>
          <a:p>
            <a:r>
              <a:rPr lang="en-US" sz="1400" dirty="0" smtClean="0"/>
              <a:t>For details see also</a:t>
            </a:r>
          </a:p>
          <a:p>
            <a:r>
              <a:rPr lang="en-US" sz="1400" dirty="0" smtClean="0"/>
              <a:t>[1] ADM-0008-Release </a:t>
            </a:r>
            <a:r>
              <a:rPr lang="en-US" sz="1400" dirty="0"/>
              <a:t>1 Control </a:t>
            </a:r>
            <a:r>
              <a:rPr lang="en-US" sz="1400" dirty="0" smtClean="0"/>
              <a:t>Document</a:t>
            </a:r>
          </a:p>
          <a:p>
            <a:r>
              <a:rPr lang="en-US" sz="1400" dirty="0" smtClean="0"/>
              <a:t>[2] ADM-0011-Release 2 </a:t>
            </a:r>
            <a:r>
              <a:rPr lang="en-US" sz="1400" dirty="0"/>
              <a:t>Control Document</a:t>
            </a:r>
          </a:p>
          <a:p>
            <a:r>
              <a:rPr lang="en-US" sz="1400" dirty="0" smtClean="0"/>
              <a:t>[3] ADM-0012-Release 2A </a:t>
            </a:r>
            <a:r>
              <a:rPr lang="en-US" sz="1400" dirty="0"/>
              <a:t>Control Document</a:t>
            </a:r>
          </a:p>
          <a:p>
            <a:endParaRPr lang="en-US" sz="1400" dirty="0"/>
          </a:p>
        </p:txBody>
      </p:sp>
    </p:spTree>
    <p:extLst>
      <p:ext uri="{BB962C8B-B14F-4D97-AF65-F5344CB8AC3E}">
        <p14:creationId xmlns:p14="http://schemas.microsoft.com/office/powerpoint/2010/main" val="212227985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39228" y="1173570"/>
            <a:ext cx="10558400" cy="4525963"/>
          </a:xfrm>
        </p:spPr>
        <p:txBody>
          <a:bodyPr>
            <a:noAutofit/>
          </a:bodyPr>
          <a:lstStyle/>
          <a:p>
            <a:r>
              <a:rPr lang="en-US" sz="2400" dirty="0">
                <a:latin typeface="Myriad Pro"/>
              </a:rPr>
              <a:t>Web Site</a:t>
            </a:r>
          </a:p>
          <a:p>
            <a:pPr lvl="1"/>
            <a:r>
              <a:rPr lang="en-US" sz="1800" dirty="0">
                <a:latin typeface="Myriad Pro"/>
              </a:rPr>
              <a:t>http://www.oneM2M.org</a:t>
            </a:r>
          </a:p>
          <a:p>
            <a:r>
              <a:rPr lang="en-US" sz="2400" dirty="0">
                <a:latin typeface="Myriad Pro"/>
              </a:rPr>
              <a:t>YouTube Channel</a:t>
            </a:r>
          </a:p>
          <a:p>
            <a:pPr lvl="1"/>
            <a:r>
              <a:rPr lang="en-US" sz="1800" dirty="0">
                <a:latin typeface="Myriad Pro"/>
              </a:rPr>
              <a:t>https://www.youtube.com/c/onem2morg</a:t>
            </a:r>
          </a:p>
          <a:p>
            <a:r>
              <a:rPr lang="en-US" sz="2400" dirty="0">
                <a:latin typeface="Myriad Pro"/>
              </a:rPr>
              <a:t>Webinars</a:t>
            </a:r>
          </a:p>
          <a:p>
            <a:pPr lvl="1"/>
            <a:r>
              <a:rPr lang="en-US" sz="1800" dirty="0">
                <a:latin typeface="Myriad Pro"/>
              </a:rPr>
              <a:t>http://</a:t>
            </a:r>
            <a:r>
              <a:rPr lang="en-US" sz="1800" dirty="0" smtClean="0">
                <a:latin typeface="Myriad Pro"/>
              </a:rPr>
              <a:t>www.onem2m.org/technical/webinars</a:t>
            </a:r>
            <a:endParaRPr lang="en-US" sz="1800" dirty="0">
              <a:latin typeface="Myriad Pro"/>
            </a:endParaRPr>
          </a:p>
          <a:p>
            <a:r>
              <a:rPr lang="en-US" sz="2400" dirty="0">
                <a:latin typeface="Myriad Pro"/>
              </a:rPr>
              <a:t>Technical 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http://www.onem2m.org/technical/latest-drafts</a:t>
            </a:r>
          </a:p>
          <a:p>
            <a:r>
              <a:rPr lang="en-US" sz="2400" dirty="0">
                <a:latin typeface="Myriad Pro"/>
              </a:rPr>
              <a:t>Events</a:t>
            </a:r>
          </a:p>
          <a:p>
            <a:pPr lvl="1"/>
            <a:r>
              <a:rPr lang="en-US" sz="1800" dirty="0">
                <a:latin typeface="Myriad Pro"/>
              </a:rPr>
              <a:t>http://www.onem2m.org/news-events/events</a:t>
            </a:r>
          </a:p>
        </p:txBody>
      </p:sp>
      <p:sp>
        <p:nvSpPr>
          <p:cNvPr id="5" name="Foliennummernplatzhalter 4"/>
          <p:cNvSpPr>
            <a:spLocks noGrp="1"/>
          </p:cNvSpPr>
          <p:nvPr>
            <p:ph type="sldNum" sz="quarter" idx="12"/>
          </p:nvPr>
        </p:nvSpPr>
        <p:spPr/>
        <p:txBody>
          <a:bodyPr/>
          <a:lstStyle/>
          <a:p>
            <a:fld id="{163F5A94-8458-4F17-AD3C-1A083E20221D}" type="slidenum">
              <a:rPr lang="en-US" smtClean="0"/>
              <a:t>29</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spTree>
    <p:extLst>
      <p:ext uri="{BB962C8B-B14F-4D97-AF65-F5344CB8AC3E}">
        <p14:creationId xmlns:p14="http://schemas.microsoft.com/office/powerpoint/2010/main" val="3054468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1559718" y="1303030"/>
            <a:ext cx="8969376" cy="3954862"/>
          </a:xfrm>
          <a:prstGeom prst="rect">
            <a:avLst/>
          </a:prstGeom>
          <a:noFill/>
          <a:ln>
            <a:noFill/>
          </a:ln>
          <a:effectLst/>
          <a:extLst/>
        </p:spPr>
      </p:pic>
      <p:cxnSp>
        <p:nvCxnSpPr>
          <p:cNvPr id="13" name="Connecteur droit 110"/>
          <p:cNvCxnSpPr>
            <a:cxnSpLocks/>
            <a:endCxn id="42" idx="0"/>
          </p:cNvCxnSpPr>
          <p:nvPr/>
        </p:nvCxnSpPr>
        <p:spPr>
          <a:xfrm flipH="1" flipV="1">
            <a:off x="6186488" y="1377317"/>
            <a:ext cx="3435352"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882901" y="1377317"/>
            <a:ext cx="3303587"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763963" y="1377317"/>
            <a:ext cx="2422525"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978525" y="1810704"/>
            <a:ext cx="207963"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186488" y="1377317"/>
            <a:ext cx="2001840"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186488" y="1377317"/>
            <a:ext cx="2636837"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186488" y="1377317"/>
            <a:ext cx="3435351"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186488" y="1377317"/>
            <a:ext cx="1552578"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4038601" y="1377317"/>
            <a:ext cx="4295774"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2">
                    <a:lumMod val="75000"/>
                  </a:schemeClr>
                </a:solidFill>
                <a:latin typeface="Myriad Pro"/>
              </a:rPr>
              <a:t>Almost 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grpSp>
        <p:nvGrpSpPr>
          <p:cNvPr id="46" name="Groupe 16"/>
          <p:cNvGrpSpPr>
            <a:grpSpLocks/>
          </p:cNvGrpSpPr>
          <p:nvPr/>
        </p:nvGrpSpPr>
        <p:grpSpPr bwMode="auto">
          <a:xfrm>
            <a:off x="3214004" y="5488508"/>
            <a:ext cx="1090612" cy="431800"/>
            <a:chOff x="2809425" y="5029200"/>
            <a:chExt cx="1090800" cy="432000"/>
          </a:xfrm>
        </p:grpSpPr>
        <p:sp>
          <p:nvSpPr>
            <p:cNvPr id="47" name="Rounded Rectangle 14"/>
            <p:cNvSpPr/>
            <p:nvPr/>
          </p:nvSpPr>
          <p:spPr>
            <a:xfrm>
              <a:off x="2809425" y="5029200"/>
              <a:ext cx="1090800" cy="4320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8" name="Picture 11"/>
            <p:cNvPicPr>
              <a:picLocks noChangeAspect="1" noChangeArrowheads="1"/>
            </p:cNvPicPr>
            <p:nvPr/>
          </p:nvPicPr>
          <p:blipFill>
            <a:blip r:embed="rId11" cstate="print"/>
            <a:srcRect/>
            <a:stretch>
              <a:fillRect/>
            </a:stretch>
          </p:blipFill>
          <p:spPr bwMode="auto">
            <a:xfrm>
              <a:off x="2845792" y="5065200"/>
              <a:ext cx="1018065"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6" name="Group 5">
            <a:extLst>
              <a:ext uri="{FF2B5EF4-FFF2-40B4-BE49-F238E27FC236}">
                <a16:creationId xmlns:a16="http://schemas.microsoft.com/office/drawing/2014/main" xmlns="" id="{D4672322-0A22-4E06-88E5-FF5F5054A35C}"/>
              </a:ext>
            </a:extLst>
          </p:cNvPr>
          <p:cNvGrpSpPr/>
          <p:nvPr/>
        </p:nvGrpSpPr>
        <p:grpSpPr>
          <a:xfrm>
            <a:off x="5168899" y="5332179"/>
            <a:ext cx="611187" cy="730831"/>
            <a:chOff x="5978525" y="5268007"/>
            <a:chExt cx="715962" cy="795003"/>
          </a:xfrm>
        </p:grpSpPr>
        <p:sp>
          <p:nvSpPr>
            <p:cNvPr id="57" name="Rounded Rectangle 14"/>
            <p:cNvSpPr/>
            <p:nvPr/>
          </p:nvSpPr>
          <p:spPr bwMode="auto">
            <a:xfrm>
              <a:off x="5978525" y="5268007"/>
              <a:ext cx="715962" cy="795003"/>
            </a:xfrm>
            <a:prstGeom prst="roundRect">
              <a:avLst>
                <a:gd name="adj" fmla="val 22549"/>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 name="Picture 4">
              <a:extLst>
                <a:ext uri="{FF2B5EF4-FFF2-40B4-BE49-F238E27FC236}">
                  <a16:creationId xmlns:a16="http://schemas.microsoft.com/office/drawing/2014/main" xmlns="" id="{20E02C14-39A5-4FC0-8AB4-A6468F183B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20593" y="5346979"/>
              <a:ext cx="657225" cy="666750"/>
            </a:xfrm>
            <a:prstGeom prst="rect">
              <a:avLst/>
            </a:prstGeom>
          </p:spPr>
        </p:pic>
      </p:grpSp>
      <p:grpSp>
        <p:nvGrpSpPr>
          <p:cNvPr id="50" name="Group 49">
            <a:extLst>
              <a:ext uri="{FF2B5EF4-FFF2-40B4-BE49-F238E27FC236}">
                <a16:creationId xmlns:a16="http://schemas.microsoft.com/office/drawing/2014/main" xmlns="" id="{CE44EA84-864E-4E21-A297-217F873B25B8}"/>
              </a:ext>
            </a:extLst>
          </p:cNvPr>
          <p:cNvGrpSpPr/>
          <p:nvPr/>
        </p:nvGrpSpPr>
        <p:grpSpPr>
          <a:xfrm>
            <a:off x="6667610" y="5373514"/>
            <a:ext cx="997744" cy="574502"/>
            <a:chOff x="6186489" y="5380762"/>
            <a:chExt cx="1318418" cy="682248"/>
          </a:xfrm>
        </p:grpSpPr>
        <p:sp>
          <p:nvSpPr>
            <p:cNvPr id="63" name="Rounded Rectangle 14">
              <a:extLst>
                <a:ext uri="{FF2B5EF4-FFF2-40B4-BE49-F238E27FC236}">
                  <a16:creationId xmlns:a16="http://schemas.microsoft.com/office/drawing/2014/main" xmlns="" id="{C07A1715-B52E-42AD-A1FE-AB77C01CE06F}"/>
                </a:ext>
              </a:extLst>
            </p:cNvPr>
            <p:cNvSpPr/>
            <p:nvPr/>
          </p:nvSpPr>
          <p:spPr bwMode="auto">
            <a:xfrm>
              <a:off x="6186489" y="5380762"/>
              <a:ext cx="1318418" cy="682248"/>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8" name="Picture 7">
              <a:extLst>
                <a:ext uri="{FF2B5EF4-FFF2-40B4-BE49-F238E27FC236}">
                  <a16:creationId xmlns:a16="http://schemas.microsoft.com/office/drawing/2014/main" xmlns="" id="{C96ED182-C0D7-400C-A38B-541D6A0373B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17723" y="5423372"/>
              <a:ext cx="1257507" cy="561865"/>
            </a:xfrm>
            <a:prstGeom prst="rect">
              <a:avLst/>
            </a:prstGeom>
          </p:spPr>
        </p:pic>
      </p:grpSp>
      <p:grpSp>
        <p:nvGrpSpPr>
          <p:cNvPr id="53" name="Group 52">
            <a:extLst>
              <a:ext uri="{FF2B5EF4-FFF2-40B4-BE49-F238E27FC236}">
                <a16:creationId xmlns:a16="http://schemas.microsoft.com/office/drawing/2014/main" xmlns="" id="{CA40462B-1C33-4865-A3E3-CEB947AABA8E}"/>
              </a:ext>
            </a:extLst>
          </p:cNvPr>
          <p:cNvGrpSpPr/>
          <p:nvPr/>
        </p:nvGrpSpPr>
        <p:grpSpPr>
          <a:xfrm>
            <a:off x="8520114" y="54631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a16="http://schemas.microsoft.com/office/drawing/2014/main" xmlns="" id="{8DAF238B-508A-482D-9F79-6FFF56428C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3076483" cy="230832"/>
          </a:xfrm>
          <a:prstGeom prst="rect">
            <a:avLst/>
          </a:prstGeom>
          <a:noFill/>
        </p:spPr>
        <p:txBody>
          <a:bodyPr wrap="none" rtlCol="0">
            <a:spAutoFit/>
          </a:bodyPr>
          <a:lstStyle/>
          <a:p>
            <a:r>
              <a:rPr lang="en-US" sz="900" dirty="0">
                <a:latin typeface="Myriad Pro"/>
              </a:rPr>
              <a:t>[1] </a:t>
            </a:r>
            <a:r>
              <a:rPr lang="en-US" sz="900" dirty="0">
                <a:latin typeface="Myriad Pro"/>
                <a:hlinkClick r:id="rId15"/>
              </a:rPr>
              <a:t>Partnership Agreement</a:t>
            </a:r>
            <a:r>
              <a:rPr lang="en-US" sz="900" dirty="0">
                <a:latin typeface="Myriad Pro"/>
              </a:rPr>
              <a:t> V 2.0 (Approved March 2013)</a:t>
            </a:r>
          </a:p>
        </p:txBody>
      </p:sp>
    </p:spTree>
    <p:extLst>
      <p:ext uri="{BB962C8B-B14F-4D97-AF65-F5344CB8AC3E}">
        <p14:creationId xmlns:p14="http://schemas.microsoft.com/office/powerpoint/2010/main" val="3246450030"/>
      </p:ext>
    </p:extLst>
  </p:cSld>
  <p:clrMapOvr>
    <a:masterClrMapping/>
  </p:clrMapOvr>
  <mc:AlternateContent xmlns:mc="http://schemas.openxmlformats.org/markup-compatibility/2006" xmlns:p14="http://schemas.microsoft.com/office/powerpoint/2010/main">
    <mc:Choice Requires="p14">
      <p:transition spd="slow" p14:dur="5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4119340"/>
            <a:ext cx="9539029" cy="17744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Technical Plenary and its subgroups</a:t>
            </a:r>
          </a:p>
        </p:txBody>
      </p:sp>
      <p:sp>
        <p:nvSpPr>
          <p:cNvPr id="9" name="Rounded Rectangle 25"/>
          <p:cNvSpPr/>
          <p:nvPr/>
        </p:nvSpPr>
        <p:spPr>
          <a:xfrm>
            <a:off x="2158599" y="1534524"/>
            <a:ext cx="9539029" cy="23946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convert/transpose/publish all relevant Technical Specifications and Technical Reports into its own deliverables through its normal processes</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dirty="0">
                <a:solidFill>
                  <a:schemeClr val="tx1">
                    <a:lumMod val="95000"/>
                    <a:lumOff val="5000"/>
                  </a:schemeClr>
                </a:solidFill>
                <a:latin typeface="+mj-lt"/>
              </a:rPr>
              <a:t>Admit organizations as oneM2M Members to facilitate the technical work</a:t>
            </a:r>
          </a:p>
          <a:p>
            <a:pPr marL="800100" lvl="1" indent="-342900">
              <a:buFont typeface="Arial" panose="020B0604020202020204" pitchFamily="34" charset="0"/>
              <a:buChar char="•"/>
            </a:pPr>
            <a:r>
              <a:rPr lang="en-US" dirty="0">
                <a:solidFill>
                  <a:schemeClr val="tx1">
                    <a:lumMod val="95000"/>
                    <a:lumOff val="5000"/>
                  </a:schemeClr>
                </a:solidFill>
                <a:latin typeface="+mj-lt"/>
              </a:rPr>
              <a:t>Attend meetings of the Technical Plenary and its subgroups</a:t>
            </a:r>
          </a:p>
        </p:txBody>
      </p:sp>
      <p:sp>
        <p:nvSpPr>
          <p:cNvPr id="11" name="Rounded Rectangle 22"/>
          <p:cNvSpPr/>
          <p:nvPr/>
        </p:nvSpPr>
        <p:spPr>
          <a:xfrm>
            <a:off x="379085" y="4119340"/>
            <a:ext cx="2300378" cy="1774479"/>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79085" y="1534524"/>
            <a:ext cx="2300378" cy="2394680"/>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Partner Type 1</a:t>
            </a:r>
            <a:endParaRPr lang="en-US" sz="2400" dirty="0">
              <a:latin typeface="+mj-lt"/>
            </a:endParaRPr>
          </a:p>
        </p:txBody>
      </p:sp>
    </p:spTree>
    <p:extLst>
      <p:ext uri="{BB962C8B-B14F-4D97-AF65-F5344CB8AC3E}">
        <p14:creationId xmlns:p14="http://schemas.microsoft.com/office/powerpoint/2010/main" val="3752182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Myriad Pro" panose="020B0503030403020204" pitchFamily="34" charset="0"/>
                </a:rPr>
                <a:t>Observers</a:t>
              </a:r>
              <a:endParaRPr lang="en-US" sz="2800" dirty="0">
                <a:latin typeface="Myriad Pro" panose="020B0503030403020204" pitchFamily="34" charset="0"/>
              </a:endParaRP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&amp; provide input to the Technical Plenary and its subgroups</a:t>
              </a:r>
            </a:p>
            <a:p>
              <a:pPr marL="742950" lvl="1" indent="-285750">
                <a:buFont typeface="Arial" panose="020B0604020202020204" pitchFamily="34" charset="0"/>
                <a:buChar char="•"/>
              </a:pPr>
              <a:r>
                <a:rPr lang="en-US" dirty="0">
                  <a:solidFill>
                    <a:schemeClr val="tx1"/>
                  </a:solidFill>
                  <a:latin typeface="Myriad Pro"/>
                </a:rPr>
                <a:t>have </a:t>
              </a:r>
              <a:r>
                <a:rPr lang="en-US" dirty="0">
                  <a:solidFill>
                    <a:srgbClr val="B42025"/>
                  </a:solidFill>
                  <a:latin typeface="Myriad Pro"/>
                </a:rPr>
                <a:t>one vote per admitting Partner Type 1 </a:t>
              </a:r>
              <a:r>
                <a:rPr lang="en-US" dirty="0">
                  <a:solidFill>
                    <a:schemeClr val="tx1"/>
                  </a:solidFill>
                  <a:latin typeface="Myriad Pro"/>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Member</a:t>
              </a:r>
              <a:endParaRPr lang="en-US" sz="2400" dirty="0">
                <a:latin typeface="Myriad Pro" panose="020B0503030403020204" pitchFamily="34" charset="0"/>
              </a:endParaRP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input to the Technical Plenary 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Associate</a:t>
              </a:r>
              <a:endParaRPr lang="en-US" sz="2400" dirty="0">
                <a:latin typeface="Myriad Pro" panose="020B0503030403020204" pitchFamily="34" charset="0"/>
              </a:endParaRPr>
            </a:p>
          </p:txBody>
        </p:sp>
      </p:grpSp>
    </p:spTree>
    <p:extLst>
      <p:ext uri="{BB962C8B-B14F-4D97-AF65-F5344CB8AC3E}">
        <p14:creationId xmlns:p14="http://schemas.microsoft.com/office/powerpoint/2010/main" val="421584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sp>
        <p:nvSpPr>
          <p:cNvPr id="86" name="TextBox 85">
            <a:extLst>
              <a:ext uri="{FF2B5EF4-FFF2-40B4-BE49-F238E27FC236}">
                <a16:creationId xmlns:a16="http://schemas.microsoft.com/office/drawing/2014/main" xmlns="" id="{CC2B2D03-0F2A-40A5-B821-F6ECE4762724}"/>
              </a:ext>
            </a:extLst>
          </p:cNvPr>
          <p:cNvSpPr txBox="1"/>
          <p:nvPr/>
        </p:nvSpPr>
        <p:spPr>
          <a:xfrm>
            <a:off x="8597256" y="4643855"/>
            <a:ext cx="1076705" cy="646331"/>
          </a:xfrm>
          <a:prstGeom prst="rect">
            <a:avLst/>
          </a:prstGeom>
          <a:noFill/>
        </p:spPr>
        <p:txBody>
          <a:bodyPr wrap="none" rtlCol="0">
            <a:spAutoFit/>
          </a:bodyPr>
          <a:lstStyle/>
          <a:p>
            <a:r>
              <a:rPr lang="en-GB" sz="1200" dirty="0"/>
              <a:t>Management </a:t>
            </a:r>
            <a:br>
              <a:rPr lang="en-GB" sz="1200" dirty="0"/>
            </a:br>
            <a:r>
              <a:rPr lang="en-GB" sz="1200" dirty="0"/>
              <a:t>Abstraction &amp; </a:t>
            </a:r>
            <a:br>
              <a:rPr lang="en-GB" sz="1200" dirty="0"/>
            </a:br>
            <a:r>
              <a:rPr lang="en-GB" sz="1200" dirty="0"/>
              <a:t>Semantics</a:t>
            </a:r>
          </a:p>
        </p:txBody>
      </p:sp>
      <p:grpSp>
        <p:nvGrpSpPr>
          <p:cNvPr id="88" name="Group 87">
            <a:extLst>
              <a:ext uri="{FF2B5EF4-FFF2-40B4-BE49-F238E27FC236}">
                <a16:creationId xmlns:a16="http://schemas.microsoft.com/office/drawing/2014/main" xmlns="" id="{61697E95-8F80-499C-B9F7-6F50B798A02D}"/>
              </a:ext>
            </a:extLst>
          </p:cNvPr>
          <p:cNvGrpSpPr/>
          <p:nvPr/>
        </p:nvGrpSpPr>
        <p:grpSpPr>
          <a:xfrm>
            <a:off x="2298991" y="1205212"/>
            <a:ext cx="9087572" cy="3757085"/>
            <a:chOff x="1139264" y="1316720"/>
            <a:chExt cx="9087572" cy="4824401"/>
          </a:xfrm>
        </p:grpSpPr>
        <p:grpSp>
          <p:nvGrpSpPr>
            <p:cNvPr id="61" name="Group 60">
              <a:extLst>
                <a:ext uri="{FF2B5EF4-FFF2-40B4-BE49-F238E27FC236}">
                  <a16:creationId xmlns:a16="http://schemas.microsoft.com/office/drawing/2014/main" xmlns="" id="{938BD06E-806D-41B6-B850-B26CA524FE7A}"/>
                </a:ext>
              </a:extLst>
            </p:cNvPr>
            <p:cNvGrpSpPr/>
            <p:nvPr/>
          </p:nvGrpSpPr>
          <p:grpSpPr>
            <a:xfrm>
              <a:off x="4054642" y="1316720"/>
              <a:ext cx="5486403" cy="3078551"/>
              <a:chOff x="4054642" y="1316720"/>
              <a:chExt cx="5486403" cy="3078551"/>
            </a:xfrm>
          </p:grpSpPr>
          <p:sp>
            <p:nvSpPr>
              <p:cNvPr id="6" name="Rectangle: Rounded Corners 5">
                <a:extLst>
                  <a:ext uri="{FF2B5EF4-FFF2-40B4-BE49-F238E27FC236}">
                    <a16:creationId xmlns:a16="http://schemas.microsoft.com/office/drawing/2014/main" xmlns="" id="{A0ADA59D-5EA5-481C-9AAB-BAA39BF6D712}"/>
                  </a:ext>
                </a:extLst>
              </p:cNvPr>
              <p:cNvSpPr/>
              <p:nvPr/>
            </p:nvSpPr>
            <p:spPr>
              <a:xfrm>
                <a:off x="4054642" y="1495556"/>
                <a:ext cx="1780674" cy="10514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xmlns="" id="{1ACE7610-5931-4F7E-9C63-0C7F85342EBB}"/>
                  </a:ext>
                </a:extLst>
              </p:cNvPr>
              <p:cNvSpPr/>
              <p:nvPr/>
            </p:nvSpPr>
            <p:spPr>
              <a:xfrm>
                <a:off x="4054642" y="3308418"/>
                <a:ext cx="1925053" cy="1086853"/>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xmlns="" id="{E56BABC5-A296-43A5-BDDE-88E201BD08EF}"/>
                  </a:ext>
                </a:extLst>
              </p:cNvPr>
              <p:cNvSpPr/>
              <p:nvPr/>
            </p:nvSpPr>
            <p:spPr>
              <a:xfrm>
                <a:off x="7299160" y="1316720"/>
                <a:ext cx="2241885" cy="2881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xmlns="" id="{0EC3DEA6-BA6B-4C03-8EE2-6548B4D792F4}"/>
                  </a:ext>
                </a:extLst>
              </p:cNvPr>
              <p:cNvSpPr/>
              <p:nvPr/>
            </p:nvSpPr>
            <p:spPr>
              <a:xfrm>
                <a:off x="7287128" y="1649305"/>
                <a:ext cx="2241885" cy="275742"/>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xmlns="" id="{F991CDAB-96C9-4701-8E60-0B235E24D3B6}"/>
                  </a:ext>
                </a:extLst>
              </p:cNvPr>
              <p:cNvSpPr/>
              <p:nvPr/>
            </p:nvSpPr>
            <p:spPr>
              <a:xfrm>
                <a:off x="7295160" y="2312060"/>
                <a:ext cx="2241885" cy="24640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xmlns="" id="{DDE20910-98CB-4A7B-A1A3-2260EACB235D}"/>
                  </a:ext>
                </a:extLst>
              </p:cNvPr>
              <p:cNvSpPr/>
              <p:nvPr/>
            </p:nvSpPr>
            <p:spPr>
              <a:xfrm>
                <a:off x="7299160" y="1969443"/>
                <a:ext cx="2241885" cy="28045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xmlns="" id="{C78D3F73-4FFF-4594-B15A-DEA63F3BE135}"/>
                  </a:ext>
                </a:extLst>
              </p:cNvPr>
              <p:cNvSpPr/>
              <p:nvPr/>
            </p:nvSpPr>
            <p:spPr>
              <a:xfrm>
                <a:off x="7281114" y="2616862"/>
                <a:ext cx="2241885" cy="25867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xmlns="" id="{52A89CEA-AF09-4A6E-BFB3-804B6E92691B}"/>
                  </a:ext>
                </a:extLst>
              </p:cNvPr>
              <p:cNvSpPr/>
              <p:nvPr/>
            </p:nvSpPr>
            <p:spPr>
              <a:xfrm>
                <a:off x="7291131" y="3406942"/>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xmlns="" id="{58B796D1-9864-4FDB-8690-ED59454A4283}"/>
                  </a:ext>
                </a:extLst>
              </p:cNvPr>
              <p:cNvSpPr/>
              <p:nvPr/>
            </p:nvSpPr>
            <p:spPr>
              <a:xfrm>
                <a:off x="7291134" y="3759115"/>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xmlns="" id="{5E28D970-FB00-4664-9BDB-79A7FB3309C2}"/>
                  </a:ext>
                </a:extLst>
              </p:cNvPr>
              <p:cNvSpPr/>
              <p:nvPr/>
            </p:nvSpPr>
            <p:spPr>
              <a:xfrm>
                <a:off x="7299151" y="4108272"/>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xmlns="" id="{00CE9E9C-88BB-4FD8-AEA7-8A8A0BC2AD8E}"/>
                  </a:ext>
                </a:extLst>
              </p:cNvPr>
              <p:cNvCxnSpPr>
                <a:cxnSpLocks/>
              </p:cNvCxnSpPr>
              <p:nvPr/>
            </p:nvCxnSpPr>
            <p:spPr>
              <a:xfrm>
                <a:off x="6785811" y="1460816"/>
                <a:ext cx="0" cy="1285385"/>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B927CECA-7325-4E60-A895-1E5E1BF07C0D}"/>
                  </a:ext>
                </a:extLst>
              </p:cNvPr>
              <p:cNvCxnSpPr>
                <a:endCxn id="20" idx="1"/>
              </p:cNvCxnSpPr>
              <p:nvPr/>
            </p:nvCxnSpPr>
            <p:spPr>
              <a:xfrm>
                <a:off x="6785811" y="14608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172036B2-E9F9-46F3-B8E9-69954C94598E}"/>
                  </a:ext>
                </a:extLst>
              </p:cNvPr>
              <p:cNvCxnSpPr/>
              <p:nvPr/>
            </p:nvCxnSpPr>
            <p:spPr>
              <a:xfrm>
                <a:off x="6797833" y="1781642"/>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14DAD654-DE63-4EDA-B458-CC0503FFCF7F}"/>
                  </a:ext>
                </a:extLst>
              </p:cNvPr>
              <p:cNvCxnSpPr/>
              <p:nvPr/>
            </p:nvCxnSpPr>
            <p:spPr>
              <a:xfrm>
                <a:off x="6789814" y="2126807"/>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xmlns="" id="{6F35661C-E5AE-46B7-936F-D4ECDAAB3AD8}"/>
                  </a:ext>
                </a:extLst>
              </p:cNvPr>
              <p:cNvCxnSpPr/>
              <p:nvPr/>
            </p:nvCxnSpPr>
            <p:spPr>
              <a:xfrm>
                <a:off x="6785811" y="24185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xmlns="" id="{7C22FBF3-66A7-4968-9201-1049748C5E2D}"/>
                  </a:ext>
                </a:extLst>
              </p:cNvPr>
              <p:cNvCxnSpPr/>
              <p:nvPr/>
            </p:nvCxnSpPr>
            <p:spPr>
              <a:xfrm>
                <a:off x="6785811" y="27233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xmlns="" id="{8160B69E-2378-4807-8924-6D48BC61CC55}"/>
                  </a:ext>
                </a:extLst>
              </p:cNvPr>
              <p:cNvCxnSpPr>
                <a:stCxn id="6" idx="3"/>
              </p:cNvCxnSpPr>
              <p:nvPr/>
            </p:nvCxnSpPr>
            <p:spPr>
              <a:xfrm flipV="1">
                <a:off x="5835316" y="2021302"/>
                <a:ext cx="95049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xmlns="" id="{141D02BF-DCB2-4A6C-AE1F-EFC3803F20FC}"/>
                  </a:ext>
                </a:extLst>
              </p:cNvPr>
              <p:cNvCxnSpPr>
                <a:cxnSpLocks/>
              </p:cNvCxnSpPr>
              <p:nvPr/>
            </p:nvCxnSpPr>
            <p:spPr>
              <a:xfrm>
                <a:off x="6793822" y="3550066"/>
                <a:ext cx="4011" cy="701330"/>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xmlns="" id="{48012959-22EB-4286-86E4-AA28E76ECB3B}"/>
                  </a:ext>
                </a:extLst>
              </p:cNvPr>
              <p:cNvCxnSpPr/>
              <p:nvPr/>
            </p:nvCxnSpPr>
            <p:spPr>
              <a:xfrm>
                <a:off x="6767765" y="357413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xmlns="" id="{B68AB83A-415C-4673-A329-14CCC30C1230}"/>
                  </a:ext>
                </a:extLst>
              </p:cNvPr>
              <p:cNvCxnSpPr/>
              <p:nvPr/>
            </p:nvCxnSpPr>
            <p:spPr>
              <a:xfrm>
                <a:off x="6789814" y="387893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xmlns="" id="{535FB88E-EFFE-46E5-AB0D-C919E05C6EC3}"/>
                  </a:ext>
                </a:extLst>
              </p:cNvPr>
              <p:cNvCxnSpPr/>
              <p:nvPr/>
            </p:nvCxnSpPr>
            <p:spPr>
              <a:xfrm>
                <a:off x="6807861" y="42519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xmlns="" id="{255D62EF-944E-4B9A-8B41-EBB64355317F}"/>
                  </a:ext>
                </a:extLst>
              </p:cNvPr>
              <p:cNvCxnSpPr>
                <a:cxnSpLocks/>
              </p:cNvCxnSpPr>
              <p:nvPr/>
            </p:nvCxnSpPr>
            <p:spPr>
              <a:xfrm>
                <a:off x="5979695" y="3851844"/>
                <a:ext cx="788070"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2" name="Rectangle: Rounded Corners 61">
              <a:extLst>
                <a:ext uri="{FF2B5EF4-FFF2-40B4-BE49-F238E27FC236}">
                  <a16:creationId xmlns:a16="http://schemas.microsoft.com/office/drawing/2014/main" xmlns="" id="{DF2211F2-8512-41EA-8533-F3FC9637EE99}"/>
                </a:ext>
              </a:extLst>
            </p:cNvPr>
            <p:cNvSpPr/>
            <p:nvPr/>
          </p:nvSpPr>
          <p:spPr>
            <a:xfrm>
              <a:off x="1139264" y="5017273"/>
              <a:ext cx="1371600" cy="7700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REQ</a:t>
              </a:r>
            </a:p>
          </p:txBody>
        </p:sp>
        <p:sp>
          <p:nvSpPr>
            <p:cNvPr id="63" name="Rectangle: Rounded Corners 62">
              <a:extLst>
                <a:ext uri="{FF2B5EF4-FFF2-40B4-BE49-F238E27FC236}">
                  <a16:creationId xmlns:a16="http://schemas.microsoft.com/office/drawing/2014/main" xmlns="" id="{AA979856-C006-4893-AAE8-640A15E3E3D0}"/>
                </a:ext>
              </a:extLst>
            </p:cNvPr>
            <p:cNvSpPr/>
            <p:nvPr/>
          </p:nvSpPr>
          <p:spPr>
            <a:xfrm>
              <a:off x="8855236" y="5046241"/>
              <a:ext cx="1371600" cy="7700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TST</a:t>
              </a:r>
            </a:p>
          </p:txBody>
        </p:sp>
        <p:sp>
          <p:nvSpPr>
            <p:cNvPr id="64" name="Rectangle: Rounded Corners 63">
              <a:extLst>
                <a:ext uri="{FF2B5EF4-FFF2-40B4-BE49-F238E27FC236}">
                  <a16:creationId xmlns:a16="http://schemas.microsoft.com/office/drawing/2014/main" xmlns="" id="{5B4341E7-C1F5-450A-AE4F-AAE0FC87C23D}"/>
                </a:ext>
              </a:extLst>
            </p:cNvPr>
            <p:cNvSpPr/>
            <p:nvPr/>
          </p:nvSpPr>
          <p:spPr>
            <a:xfrm>
              <a:off x="2654431" y="5036327"/>
              <a:ext cx="1371600" cy="7700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ARC</a:t>
              </a:r>
            </a:p>
          </p:txBody>
        </p:sp>
        <p:sp>
          <p:nvSpPr>
            <p:cNvPr id="65" name="Rectangle: Rounded Corners 64">
              <a:extLst>
                <a:ext uri="{FF2B5EF4-FFF2-40B4-BE49-F238E27FC236}">
                  <a16:creationId xmlns:a16="http://schemas.microsoft.com/office/drawing/2014/main" xmlns="" id="{092554B3-F482-428C-8BD6-E5609860EFD7}"/>
                </a:ext>
              </a:extLst>
            </p:cNvPr>
            <p:cNvSpPr/>
            <p:nvPr/>
          </p:nvSpPr>
          <p:spPr>
            <a:xfrm>
              <a:off x="4210782" y="5041333"/>
              <a:ext cx="1371600" cy="7700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PRO</a:t>
              </a:r>
            </a:p>
          </p:txBody>
        </p:sp>
        <p:sp>
          <p:nvSpPr>
            <p:cNvPr id="66" name="Rectangle: Rounded Corners 65">
              <a:extLst>
                <a:ext uri="{FF2B5EF4-FFF2-40B4-BE49-F238E27FC236}">
                  <a16:creationId xmlns:a16="http://schemas.microsoft.com/office/drawing/2014/main" xmlns="" id="{4B2FE3AD-27F1-409A-98D5-362A3CEC959B}"/>
                </a:ext>
              </a:extLst>
            </p:cNvPr>
            <p:cNvSpPr/>
            <p:nvPr/>
          </p:nvSpPr>
          <p:spPr>
            <a:xfrm>
              <a:off x="5767133" y="5048360"/>
              <a:ext cx="1371600" cy="7700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SEC</a:t>
              </a:r>
            </a:p>
          </p:txBody>
        </p:sp>
        <p:sp>
          <p:nvSpPr>
            <p:cNvPr id="67" name="Rectangle: Rounded Corners 66">
              <a:extLst>
                <a:ext uri="{FF2B5EF4-FFF2-40B4-BE49-F238E27FC236}">
                  <a16:creationId xmlns:a16="http://schemas.microsoft.com/office/drawing/2014/main" xmlns="" id="{26D95382-6AC0-4FC2-B621-F64F88A14C6F}"/>
                </a:ext>
              </a:extLst>
            </p:cNvPr>
            <p:cNvSpPr/>
            <p:nvPr/>
          </p:nvSpPr>
          <p:spPr>
            <a:xfrm>
              <a:off x="7321210" y="5058274"/>
              <a:ext cx="1371600" cy="7700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MAS</a:t>
              </a:r>
            </a:p>
          </p:txBody>
        </p:sp>
        <p:cxnSp>
          <p:nvCxnSpPr>
            <p:cNvPr id="69" name="Straight Connector 68">
              <a:extLst>
                <a:ext uri="{FF2B5EF4-FFF2-40B4-BE49-F238E27FC236}">
                  <a16:creationId xmlns:a16="http://schemas.microsoft.com/office/drawing/2014/main" xmlns="" id="{161DFB64-D64A-4506-85AB-0B86D2FCB78B}"/>
                </a:ext>
              </a:extLst>
            </p:cNvPr>
            <p:cNvCxnSpPr/>
            <p:nvPr/>
          </p:nvCxnSpPr>
          <p:spPr>
            <a:xfrm>
              <a:off x="1825064" y="4800600"/>
              <a:ext cx="771597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xmlns="" id="{C9F07F7E-0AD5-4568-AC45-0507C53F6B90}"/>
                </a:ext>
              </a:extLst>
            </p:cNvPr>
            <p:cNvCxnSpPr>
              <a:endCxn id="62" idx="0"/>
            </p:cNvCxnSpPr>
            <p:nvPr/>
          </p:nvCxnSpPr>
          <p:spPr>
            <a:xfrm>
              <a:off x="1825064" y="4788568"/>
              <a:ext cx="0" cy="228705"/>
            </a:xfrm>
            <a:prstGeom prst="line">
              <a:avLst/>
            </a:prstGeom>
          </p:spPr>
          <p:style>
            <a:lnRef idx="3">
              <a:schemeClr val="accent1"/>
            </a:lnRef>
            <a:fillRef idx="0">
              <a:schemeClr val="accent1"/>
            </a:fillRef>
            <a:effectRef idx="2">
              <a:schemeClr val="accent1"/>
            </a:effectRef>
            <a:fontRef idx="minor">
              <a:schemeClr val="tx1"/>
            </a:fontRef>
          </p:style>
        </p:cxnSp>
        <p:cxnSp>
          <p:nvCxnSpPr>
            <p:cNvPr id="72" name="Straight Connector 71">
              <a:extLst>
                <a:ext uri="{FF2B5EF4-FFF2-40B4-BE49-F238E27FC236}">
                  <a16:creationId xmlns:a16="http://schemas.microsoft.com/office/drawing/2014/main" xmlns="" id="{1B626549-9E96-4523-BC6E-95FB7B1B6896}"/>
                </a:ext>
              </a:extLst>
            </p:cNvPr>
            <p:cNvCxnSpPr/>
            <p:nvPr/>
          </p:nvCxnSpPr>
          <p:spPr>
            <a:xfrm>
              <a:off x="3380611" y="4788567"/>
              <a:ext cx="0" cy="228705"/>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xmlns="" id="{E21AFA85-EDFE-4796-B2F9-7BD533FFDDE9}"/>
                </a:ext>
              </a:extLst>
            </p:cNvPr>
            <p:cNvCxnSpPr/>
            <p:nvPr/>
          </p:nvCxnSpPr>
          <p:spPr>
            <a:xfrm>
              <a:off x="4913170" y="4800600"/>
              <a:ext cx="0" cy="228705"/>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Straight Connector 73">
              <a:extLst>
                <a:ext uri="{FF2B5EF4-FFF2-40B4-BE49-F238E27FC236}">
                  <a16:creationId xmlns:a16="http://schemas.microsoft.com/office/drawing/2014/main" xmlns="" id="{FA981633-8F4F-4A81-80A8-990BC2F9822A}"/>
                </a:ext>
              </a:extLst>
            </p:cNvPr>
            <p:cNvCxnSpPr/>
            <p:nvPr/>
          </p:nvCxnSpPr>
          <p:spPr>
            <a:xfrm>
              <a:off x="6461233" y="4807622"/>
              <a:ext cx="0" cy="228705"/>
            </a:xfrm>
            <a:prstGeom prst="line">
              <a:avLst/>
            </a:prstGeom>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5166F0C0-0EE4-4AE9-A92A-A1836E32E87D}"/>
                </a:ext>
              </a:extLst>
            </p:cNvPr>
            <p:cNvCxnSpPr/>
            <p:nvPr/>
          </p:nvCxnSpPr>
          <p:spPr>
            <a:xfrm>
              <a:off x="7973201" y="4829569"/>
              <a:ext cx="0" cy="228705"/>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xmlns="" id="{D4668AC4-40AC-4844-8959-FCD3CF6A9F66}"/>
                </a:ext>
              </a:extLst>
            </p:cNvPr>
            <p:cNvCxnSpPr/>
            <p:nvPr/>
          </p:nvCxnSpPr>
          <p:spPr>
            <a:xfrm>
              <a:off x="9522999" y="4788567"/>
              <a:ext cx="0" cy="228705"/>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xmlns="" id="{58BE5149-927E-4F40-B568-617D85096178}"/>
                </a:ext>
              </a:extLst>
            </p:cNvPr>
            <p:cNvCxnSpPr>
              <a:stCxn id="19" idx="2"/>
            </p:cNvCxnSpPr>
            <p:nvPr/>
          </p:nvCxnSpPr>
          <p:spPr>
            <a:xfrm flipH="1">
              <a:off x="5017168" y="4395271"/>
              <a:ext cx="1" cy="393296"/>
            </a:xfrm>
            <a:prstGeom prst="line">
              <a:avLst/>
            </a:prstGeom>
          </p:spPr>
          <p:style>
            <a:lnRef idx="3">
              <a:schemeClr val="accent1"/>
            </a:lnRef>
            <a:fillRef idx="0">
              <a:schemeClr val="accent1"/>
            </a:fillRef>
            <a:effectRef idx="2">
              <a:schemeClr val="accent1"/>
            </a:effectRef>
            <a:fontRef idx="minor">
              <a:schemeClr val="tx1"/>
            </a:fontRef>
          </p:style>
        </p:cxnSp>
        <p:sp>
          <p:nvSpPr>
            <p:cNvPr id="81" name="TextBox 80">
              <a:extLst>
                <a:ext uri="{FF2B5EF4-FFF2-40B4-BE49-F238E27FC236}">
                  <a16:creationId xmlns:a16="http://schemas.microsoft.com/office/drawing/2014/main" xmlns="" id="{46AF3703-626E-4763-B326-C3B40105B16A}"/>
                </a:ext>
              </a:extLst>
            </p:cNvPr>
            <p:cNvSpPr txBox="1"/>
            <p:nvPr/>
          </p:nvSpPr>
          <p:spPr>
            <a:xfrm>
              <a:off x="1161102" y="5830372"/>
              <a:ext cx="1206612" cy="307777"/>
            </a:xfrm>
            <a:prstGeom prst="rect">
              <a:avLst/>
            </a:prstGeom>
            <a:noFill/>
          </p:spPr>
          <p:txBody>
            <a:bodyPr wrap="none" rtlCol="0">
              <a:spAutoFit/>
            </a:bodyPr>
            <a:lstStyle/>
            <a:p>
              <a:r>
                <a:rPr lang="en-GB" sz="1400" dirty="0"/>
                <a:t>Requirements</a:t>
              </a:r>
            </a:p>
          </p:txBody>
        </p:sp>
        <p:sp>
          <p:nvSpPr>
            <p:cNvPr id="82" name="TextBox 81">
              <a:extLst>
                <a:ext uri="{FF2B5EF4-FFF2-40B4-BE49-F238E27FC236}">
                  <a16:creationId xmlns:a16="http://schemas.microsoft.com/office/drawing/2014/main" xmlns="" id="{74C665E5-741A-4B4C-A52D-5AB495CFC28E}"/>
                </a:ext>
              </a:extLst>
            </p:cNvPr>
            <p:cNvSpPr txBox="1"/>
            <p:nvPr/>
          </p:nvSpPr>
          <p:spPr>
            <a:xfrm>
              <a:off x="2747043" y="5833344"/>
              <a:ext cx="1089850" cy="307777"/>
            </a:xfrm>
            <a:prstGeom prst="rect">
              <a:avLst/>
            </a:prstGeom>
            <a:noFill/>
          </p:spPr>
          <p:txBody>
            <a:bodyPr wrap="none" rtlCol="0">
              <a:spAutoFit/>
            </a:bodyPr>
            <a:lstStyle/>
            <a:p>
              <a:r>
                <a:rPr lang="en-GB" sz="1400" dirty="0"/>
                <a:t>Architecture</a:t>
              </a:r>
            </a:p>
          </p:txBody>
        </p:sp>
        <p:sp>
          <p:nvSpPr>
            <p:cNvPr id="84" name="TextBox 83">
              <a:extLst>
                <a:ext uri="{FF2B5EF4-FFF2-40B4-BE49-F238E27FC236}">
                  <a16:creationId xmlns:a16="http://schemas.microsoft.com/office/drawing/2014/main" xmlns="" id="{B91173F2-D079-459D-A70A-632639E423B9}"/>
                </a:ext>
              </a:extLst>
            </p:cNvPr>
            <p:cNvSpPr txBox="1"/>
            <p:nvPr/>
          </p:nvSpPr>
          <p:spPr>
            <a:xfrm>
              <a:off x="4408338" y="5830372"/>
              <a:ext cx="866263" cy="307777"/>
            </a:xfrm>
            <a:prstGeom prst="rect">
              <a:avLst/>
            </a:prstGeom>
            <a:noFill/>
          </p:spPr>
          <p:txBody>
            <a:bodyPr wrap="none" rtlCol="0">
              <a:spAutoFit/>
            </a:bodyPr>
            <a:lstStyle/>
            <a:p>
              <a:r>
                <a:rPr lang="en-GB" sz="1400" dirty="0"/>
                <a:t>Protocols</a:t>
              </a:r>
            </a:p>
          </p:txBody>
        </p:sp>
        <p:sp>
          <p:nvSpPr>
            <p:cNvPr id="85" name="TextBox 84">
              <a:extLst>
                <a:ext uri="{FF2B5EF4-FFF2-40B4-BE49-F238E27FC236}">
                  <a16:creationId xmlns:a16="http://schemas.microsoft.com/office/drawing/2014/main" xmlns="" id="{938571A4-865F-4E06-BF36-CEAE96B54CAD}"/>
                </a:ext>
              </a:extLst>
            </p:cNvPr>
            <p:cNvSpPr txBox="1"/>
            <p:nvPr/>
          </p:nvSpPr>
          <p:spPr>
            <a:xfrm>
              <a:off x="5999821" y="5817970"/>
              <a:ext cx="772969" cy="307777"/>
            </a:xfrm>
            <a:prstGeom prst="rect">
              <a:avLst/>
            </a:prstGeom>
            <a:noFill/>
          </p:spPr>
          <p:txBody>
            <a:bodyPr wrap="none" rtlCol="0">
              <a:spAutoFit/>
            </a:bodyPr>
            <a:lstStyle/>
            <a:p>
              <a:r>
                <a:rPr lang="en-GB" sz="1400" dirty="0"/>
                <a:t>Security</a:t>
              </a:r>
            </a:p>
          </p:txBody>
        </p:sp>
        <p:sp>
          <p:nvSpPr>
            <p:cNvPr id="87" name="TextBox 86">
              <a:extLst>
                <a:ext uri="{FF2B5EF4-FFF2-40B4-BE49-F238E27FC236}">
                  <a16:creationId xmlns:a16="http://schemas.microsoft.com/office/drawing/2014/main" xmlns="" id="{22748D5A-7E6F-4D25-B47F-4DCECD7F0CCA}"/>
                </a:ext>
              </a:extLst>
            </p:cNvPr>
            <p:cNvSpPr txBox="1"/>
            <p:nvPr/>
          </p:nvSpPr>
          <p:spPr>
            <a:xfrm>
              <a:off x="9217009" y="5830372"/>
              <a:ext cx="697307" cy="307777"/>
            </a:xfrm>
            <a:prstGeom prst="rect">
              <a:avLst/>
            </a:prstGeom>
            <a:noFill/>
          </p:spPr>
          <p:txBody>
            <a:bodyPr wrap="none" rtlCol="0">
              <a:spAutoFit/>
            </a:bodyPr>
            <a:lstStyle/>
            <a:p>
              <a:r>
                <a:rPr lang="en-GB" sz="1400" dirty="0"/>
                <a:t>Testing</a:t>
              </a:r>
            </a:p>
          </p:txBody>
        </p:sp>
      </p:grpSp>
      <p:cxnSp>
        <p:nvCxnSpPr>
          <p:cNvPr id="91" name="Straight Connector 90">
            <a:extLst>
              <a:ext uri="{FF2B5EF4-FFF2-40B4-BE49-F238E27FC236}">
                <a16:creationId xmlns:a16="http://schemas.microsoft.com/office/drawing/2014/main" xmlns="" id="{80B86CE3-392C-4B2F-9022-5E3C5A952284}"/>
              </a:ext>
            </a:extLst>
          </p:cNvPr>
          <p:cNvCxnSpPr>
            <a:cxnSpLocks/>
          </p:cNvCxnSpPr>
          <p:nvPr/>
        </p:nvCxnSpPr>
        <p:spPr>
          <a:xfrm flipH="1">
            <a:off x="6176896" y="2219096"/>
            <a:ext cx="880" cy="59294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2244099" y="5274758"/>
            <a:ext cx="1605428" cy="1215997"/>
          </a:xfrm>
          <a:prstGeom prst="rect">
            <a:avLst/>
          </a:prstGeom>
          <a:solidFill>
            <a:schemeClr val="bg1">
              <a:lumMod val="95000"/>
            </a:schemeClr>
          </a:solidFill>
        </p:spPr>
        <p:txBody>
          <a:bodyPr wrap="square">
            <a:spAutoFit/>
          </a:bodyPr>
          <a:lstStyle/>
          <a:p>
            <a:r>
              <a:rPr lang="en-AU" sz="800" dirty="0">
                <a:latin typeface="Tele-GroteskNor" pitchFamily="2" charset="0"/>
              </a:rPr>
              <a:t>REQ Chair: </a:t>
            </a:r>
          </a:p>
          <a:p>
            <a:r>
              <a:rPr lang="en-AU" sz="800" dirty="0">
                <a:latin typeface="Tele-GroteskNor" pitchFamily="2" charset="0"/>
              </a:rPr>
              <a:t>Shelby Kiewel, </a:t>
            </a:r>
            <a:r>
              <a:rPr lang="en-AU" sz="800" dirty="0" err="1">
                <a:latin typeface="Tele-GroteskNor" pitchFamily="2" charset="0"/>
              </a:rPr>
              <a:t>iconectiv</a:t>
            </a:r>
            <a:endParaRPr lang="en-AU" sz="800" dirty="0">
              <a:latin typeface="Tele-GroteskNor" pitchFamily="2" charset="0"/>
            </a:endParaRPr>
          </a:p>
          <a:p>
            <a:r>
              <a:rPr lang="en-AU" sz="800" dirty="0">
                <a:latin typeface="Tele-GroteskNor" pitchFamily="2" charset="0"/>
              </a:rPr>
              <a:t>Vice Chairs: </a:t>
            </a:r>
          </a:p>
          <a:p>
            <a:r>
              <a:rPr lang="en-AU" sz="800" dirty="0">
                <a:latin typeface="Tele-GroteskNor" pitchFamily="2" charset="0"/>
              </a:rPr>
              <a:t>Catalina Mladin, </a:t>
            </a:r>
            <a:r>
              <a:rPr lang="en-AU" sz="800" dirty="0" err="1">
                <a:latin typeface="Tele-GroteskNor" pitchFamily="2" charset="0"/>
              </a:rPr>
              <a:t>Convida</a:t>
            </a:r>
            <a:r>
              <a:rPr lang="en-AU" sz="800" dirty="0">
                <a:latin typeface="Tele-GroteskNor" pitchFamily="2" charset="0"/>
              </a:rPr>
              <a:t> Wireless </a:t>
            </a:r>
          </a:p>
          <a:p>
            <a:r>
              <a:rPr lang="en-AU" sz="800" dirty="0">
                <a:latin typeface="Tele-GroteskNor" pitchFamily="2" charset="0"/>
              </a:rPr>
              <a:t>Victor Kueh, Huawei Technologies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Victoria Mitchell (TIA)</a:t>
            </a:r>
          </a:p>
        </p:txBody>
      </p:sp>
      <p:sp>
        <p:nvSpPr>
          <p:cNvPr id="52" name="Rechteck 51"/>
          <p:cNvSpPr/>
          <p:nvPr/>
        </p:nvSpPr>
        <p:spPr>
          <a:xfrm>
            <a:off x="3837876" y="5267806"/>
            <a:ext cx="1549407" cy="1215997"/>
          </a:xfrm>
          <a:prstGeom prst="rect">
            <a:avLst/>
          </a:prstGeom>
          <a:solidFill>
            <a:schemeClr val="bg1">
              <a:lumMod val="95000"/>
            </a:schemeClr>
          </a:solidFill>
        </p:spPr>
        <p:txBody>
          <a:bodyPr wrap="square">
            <a:spAutoFit/>
          </a:bodyPr>
          <a:lstStyle/>
          <a:p>
            <a:r>
              <a:rPr lang="en-AU" sz="800" dirty="0">
                <a:latin typeface="Tele-GroteskNor" pitchFamily="2" charset="0"/>
              </a:rPr>
              <a:t>ARC Chair:</a:t>
            </a:r>
          </a:p>
          <a:p>
            <a:r>
              <a:rPr lang="en-AU" sz="800" dirty="0">
                <a:latin typeface="Tele-GroteskNor" pitchFamily="2" charset="0"/>
              </a:rPr>
              <a:t>Dale Seed, </a:t>
            </a:r>
            <a:r>
              <a:rPr lang="en-AU" sz="800" dirty="0" err="1">
                <a:latin typeface="Tele-GroteskNor" pitchFamily="2" charset="0"/>
              </a:rPr>
              <a:t>Convida</a:t>
            </a:r>
            <a:r>
              <a:rPr lang="en-AU" sz="800" dirty="0">
                <a:latin typeface="Tele-GroteskNor" pitchFamily="2" charset="0"/>
              </a:rPr>
              <a:t> Wireless </a:t>
            </a:r>
          </a:p>
          <a:p>
            <a:r>
              <a:rPr lang="en-AU" sz="800" dirty="0">
                <a:latin typeface="Tele-GroteskNor" pitchFamily="2" charset="0"/>
              </a:rPr>
              <a:t>Vice Chairs: </a:t>
            </a:r>
          </a:p>
          <a:p>
            <a:r>
              <a:rPr lang="en-AU" sz="800" dirty="0">
                <a:latin typeface="Tele-GroteskNor" pitchFamily="2" charset="0"/>
              </a:rPr>
              <a:t>SeungMyeong Jeong, KETI</a:t>
            </a:r>
          </a:p>
          <a:p>
            <a:r>
              <a:rPr lang="en-AU" sz="800" dirty="0">
                <a:latin typeface="Tele-GroteskNor" pitchFamily="2" charset="0"/>
              </a:rPr>
              <a:t>vacant</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53" name="Rechteck 52"/>
          <p:cNvSpPr/>
          <p:nvPr/>
        </p:nvSpPr>
        <p:spPr>
          <a:xfrm>
            <a:off x="5477172" y="5273650"/>
            <a:ext cx="1549407" cy="1077218"/>
          </a:xfrm>
          <a:prstGeom prst="rect">
            <a:avLst/>
          </a:prstGeom>
          <a:solidFill>
            <a:schemeClr val="bg1">
              <a:lumMod val="95000"/>
            </a:schemeClr>
          </a:solidFill>
        </p:spPr>
        <p:txBody>
          <a:bodyPr wrap="square">
            <a:spAutoFit/>
          </a:bodyPr>
          <a:lstStyle/>
          <a:p>
            <a:r>
              <a:rPr lang="en-AU" sz="800" dirty="0">
                <a:latin typeface="Tele-GroteskNor" pitchFamily="2" charset="0"/>
              </a:rPr>
              <a:t>PRO Chair: </a:t>
            </a:r>
          </a:p>
          <a:p>
            <a:r>
              <a:rPr lang="en-AU" sz="800" dirty="0">
                <a:latin typeface="Tele-GroteskNor" pitchFamily="2" charset="0"/>
              </a:rPr>
              <a:t>Peter Niblett, IBM</a:t>
            </a:r>
          </a:p>
          <a:p>
            <a:r>
              <a:rPr lang="en-AU" sz="800" dirty="0">
                <a:latin typeface="Tele-GroteskNor" pitchFamily="2" charset="0"/>
              </a:rPr>
              <a:t>Vice Chair: </a:t>
            </a:r>
          </a:p>
          <a:p>
            <a:r>
              <a:rPr lang="en-AU" sz="800" dirty="0" err="1">
                <a:latin typeface="Tele-GroteskNor" pitchFamily="2" charset="0"/>
              </a:rPr>
              <a:t>Hao</a:t>
            </a:r>
            <a:r>
              <a:rPr lang="en-AU" sz="800" dirty="0">
                <a:latin typeface="Tele-GroteskNor" pitchFamily="2" charset="0"/>
              </a:rPr>
              <a:t> WU, ZTE</a:t>
            </a:r>
          </a:p>
          <a:p>
            <a:r>
              <a:rPr lang="en-AU" sz="800" dirty="0" smtClean="0">
                <a:latin typeface="Tele-GroteskNor" pitchFamily="2" charset="0"/>
              </a:rPr>
              <a:t>vacant</a:t>
            </a:r>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Laurent Velez (ETSI)</a:t>
            </a:r>
          </a:p>
        </p:txBody>
      </p:sp>
      <p:sp>
        <p:nvSpPr>
          <p:cNvPr id="56" name="Rechteck 55"/>
          <p:cNvSpPr/>
          <p:nvPr/>
        </p:nvSpPr>
        <p:spPr>
          <a:xfrm>
            <a:off x="6990139" y="5267806"/>
            <a:ext cx="1549407" cy="1215997"/>
          </a:xfrm>
          <a:prstGeom prst="rect">
            <a:avLst/>
          </a:prstGeom>
          <a:solidFill>
            <a:schemeClr val="bg1">
              <a:lumMod val="95000"/>
            </a:schemeClr>
          </a:solidFill>
        </p:spPr>
        <p:txBody>
          <a:bodyPr wrap="square">
            <a:spAutoFit/>
          </a:bodyPr>
          <a:lstStyle/>
          <a:p>
            <a:r>
              <a:rPr lang="en-AU" sz="800" dirty="0">
                <a:latin typeface="Tele-GroteskNor" pitchFamily="2" charset="0"/>
              </a:rPr>
              <a:t>SEC Chair: </a:t>
            </a:r>
          </a:p>
          <a:p>
            <a:r>
              <a:rPr lang="en-AU" sz="800" dirty="0">
                <a:latin typeface="Tele-GroteskNor" pitchFamily="2" charset="0"/>
              </a:rPr>
              <a:t>Francois Ennesser, </a:t>
            </a:r>
            <a:r>
              <a:rPr lang="en-AU" sz="800" dirty="0" err="1">
                <a:latin typeface="Tele-GroteskNor" pitchFamily="2" charset="0"/>
              </a:rPr>
              <a:t>Gemalto</a:t>
            </a:r>
            <a:r>
              <a:rPr lang="en-AU" sz="800" dirty="0">
                <a:latin typeface="Tele-GroteskNor" pitchFamily="2" charset="0"/>
              </a:rPr>
              <a:t> N.V</a:t>
            </a:r>
          </a:p>
          <a:p>
            <a:r>
              <a:rPr lang="en-AU" sz="800" dirty="0">
                <a:latin typeface="Tele-GroteskNor" pitchFamily="2" charset="0"/>
              </a:rPr>
              <a:t>Vice Chairs: </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 Tech.</a:t>
            </a:r>
          </a:p>
          <a:p>
            <a:r>
              <a:rPr lang="en-AU" sz="800" dirty="0">
                <a:latin typeface="Tele-GroteskNor" pitchFamily="2" charset="0"/>
              </a:rPr>
              <a:t>vacant</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Emily </a:t>
            </a:r>
            <a:r>
              <a:rPr lang="en-AU" sz="800" dirty="0" err="1">
                <a:latin typeface="Tele-GroteskNor" pitchFamily="2" charset="0"/>
              </a:rPr>
              <a:t>Hoefer</a:t>
            </a:r>
            <a:r>
              <a:rPr lang="en-AU" sz="800" dirty="0">
                <a:latin typeface="Tele-GroteskNor" pitchFamily="2" charset="0"/>
              </a:rPr>
              <a:t> (ATIS)</a:t>
            </a:r>
          </a:p>
        </p:txBody>
      </p:sp>
      <p:sp>
        <p:nvSpPr>
          <p:cNvPr id="58" name="Rechteck 57"/>
          <p:cNvSpPr/>
          <p:nvPr/>
        </p:nvSpPr>
        <p:spPr>
          <a:xfrm>
            <a:off x="8548083" y="5278957"/>
            <a:ext cx="1549407" cy="1215997"/>
          </a:xfrm>
          <a:prstGeom prst="rect">
            <a:avLst/>
          </a:prstGeom>
          <a:solidFill>
            <a:schemeClr val="bg1">
              <a:lumMod val="95000"/>
            </a:schemeClr>
          </a:solidFill>
        </p:spPr>
        <p:txBody>
          <a:bodyPr wrap="square">
            <a:spAutoFit/>
          </a:bodyPr>
          <a:lstStyle/>
          <a:p>
            <a:r>
              <a:rPr lang="en-AU" sz="800" dirty="0">
                <a:latin typeface="Tele-GroteskNor" pitchFamily="2" charset="0"/>
              </a:rPr>
              <a:t>MAS Chair: </a:t>
            </a:r>
          </a:p>
          <a:p>
            <a:r>
              <a:rPr lang="en-AU" sz="800" dirty="0">
                <a:latin typeface="Tele-GroteskNor" pitchFamily="2" charset="0"/>
              </a:rPr>
              <a:t>Yongjing Zhang, Huawei</a:t>
            </a:r>
          </a:p>
          <a:p>
            <a:r>
              <a:rPr lang="en-AU" sz="800" dirty="0">
                <a:latin typeface="Tele-GroteskNor" pitchFamily="2" charset="0"/>
              </a:rPr>
              <a:t>Vice Chairs: </a:t>
            </a:r>
          </a:p>
          <a:p>
            <a:r>
              <a:rPr lang="en-AU" sz="800" dirty="0">
                <a:latin typeface="Tele-GroteskNor" pitchFamily="2" charset="0"/>
              </a:rPr>
              <a:t>vacant</a:t>
            </a:r>
          </a:p>
          <a:p>
            <a:r>
              <a:rPr lang="en-AU" sz="800" dirty="0">
                <a:latin typeface="Tele-GroteskNor" pitchFamily="2" charset="0"/>
              </a:rPr>
              <a:t>vacant</a:t>
            </a:r>
          </a:p>
          <a:p>
            <a:r>
              <a:rPr lang="en-AU" sz="800" dirty="0">
                <a:latin typeface="Tele-GroteskNor" pitchFamily="2" charset="0"/>
              </a:rPr>
              <a:t> </a:t>
            </a:r>
          </a:p>
          <a:p>
            <a:r>
              <a:rPr lang="en-AU" sz="800" dirty="0">
                <a:latin typeface="Tele-GroteskNor" pitchFamily="2" charset="0"/>
              </a:rPr>
              <a:t>Secretariat Support: </a:t>
            </a:r>
          </a:p>
          <a:p>
            <a:r>
              <a:rPr lang="en-AU" sz="800" dirty="0">
                <a:latin typeface="Tele-GroteskNor" pitchFamily="2" charset="0"/>
              </a:rPr>
              <a:t>Victoria Mitchell (TIA)</a:t>
            </a:r>
          </a:p>
        </p:txBody>
      </p:sp>
      <p:sp>
        <p:nvSpPr>
          <p:cNvPr id="59" name="Rechteck 58"/>
          <p:cNvSpPr/>
          <p:nvPr/>
        </p:nvSpPr>
        <p:spPr>
          <a:xfrm>
            <a:off x="10009449" y="5267806"/>
            <a:ext cx="1462325" cy="1215997"/>
          </a:xfrm>
          <a:prstGeom prst="rect">
            <a:avLst/>
          </a:prstGeom>
          <a:solidFill>
            <a:schemeClr val="bg1">
              <a:lumMod val="95000"/>
            </a:schemeClr>
          </a:solidFill>
        </p:spPr>
        <p:txBody>
          <a:bodyPr wrap="square">
            <a:spAutoFit/>
          </a:bodyPr>
          <a:lstStyle/>
          <a:p>
            <a:r>
              <a:rPr lang="en-AU" sz="800" dirty="0">
                <a:latin typeface="Tele-GroteskNor" pitchFamily="2" charset="0"/>
              </a:rPr>
              <a:t>TST Chair: </a:t>
            </a:r>
          </a:p>
          <a:p>
            <a:r>
              <a:rPr lang="en-AU" sz="800" dirty="0">
                <a:latin typeface="Tele-GroteskNor" pitchFamily="2" charset="0"/>
              </a:rPr>
              <a:t>JaeSeung Song, KETI </a:t>
            </a:r>
          </a:p>
          <a:p>
            <a:r>
              <a:rPr lang="en-AU" sz="800" dirty="0">
                <a:latin typeface="Tele-GroteskNor" pitchFamily="2" charset="0"/>
              </a:rPr>
              <a:t>Vice Chairs: </a:t>
            </a:r>
          </a:p>
          <a:p>
            <a:r>
              <a:rPr lang="en-AU" sz="800" dirty="0">
                <a:latin typeface="Tele-GroteskNor" pitchFamily="2" charset="0"/>
              </a:rPr>
              <a:t>Jason Yin, Huawei</a:t>
            </a:r>
          </a:p>
          <a:p>
            <a:r>
              <a:rPr lang="en-AU" sz="800" dirty="0">
                <a:latin typeface="Tele-GroteskNor" pitchFamily="2" charset="0"/>
              </a:rPr>
              <a:t>Mahdi Ben </a:t>
            </a:r>
            <a:r>
              <a:rPr lang="en-AU" sz="800" dirty="0" err="1">
                <a:latin typeface="Tele-GroteskNor" pitchFamily="2" charset="0"/>
              </a:rPr>
              <a:t>Alaya</a:t>
            </a:r>
            <a:r>
              <a:rPr lang="en-AU" sz="800" dirty="0">
                <a:latin typeface="Tele-GroteskNor" pitchFamily="2" charset="0"/>
              </a:rPr>
              <a:t>, </a:t>
            </a:r>
            <a:r>
              <a:rPr lang="en-AU" sz="800" dirty="0" err="1">
                <a:latin typeface="Tele-GroteskNor" pitchFamily="2" charset="0"/>
              </a:rPr>
              <a:t>Sensinov</a:t>
            </a:r>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Peter Kim (TTA) </a:t>
            </a:r>
          </a:p>
        </p:txBody>
      </p:sp>
      <p:sp>
        <p:nvSpPr>
          <p:cNvPr id="60" name="Textfeld 59"/>
          <p:cNvSpPr txBox="1"/>
          <p:nvPr/>
        </p:nvSpPr>
        <p:spPr>
          <a:xfrm rot="16200000">
            <a:off x="1184368" y="1717057"/>
            <a:ext cx="1393022"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74038" y="4220774"/>
            <a:ext cx="341368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2" name="Abgerundetes Rechteck 1"/>
          <p:cNvSpPr/>
          <p:nvPr/>
        </p:nvSpPr>
        <p:spPr>
          <a:xfrm rot="20139659">
            <a:off x="3444849" y="2745083"/>
            <a:ext cx="1892595" cy="7374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Old TP Structure </a:t>
            </a:r>
            <a:endParaRPr lang="en-US" dirty="0">
              <a:solidFill>
                <a:srgbClr val="FF0000"/>
              </a:solidFill>
            </a:endParaRPr>
          </a:p>
        </p:txBody>
      </p:sp>
    </p:spTree>
    <p:extLst>
      <p:ext uri="{BB962C8B-B14F-4D97-AF65-F5344CB8AC3E}">
        <p14:creationId xmlns:p14="http://schemas.microsoft.com/office/powerpoint/2010/main" val="348882298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7</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grpSp>
        <p:nvGrpSpPr>
          <p:cNvPr id="61" name="Group 60">
            <a:extLst>
              <a:ext uri="{FF2B5EF4-FFF2-40B4-BE49-F238E27FC236}">
                <a16:creationId xmlns:a16="http://schemas.microsoft.com/office/drawing/2014/main" xmlns="" id="{938BD06E-806D-41B6-B850-B26CA524FE7A}"/>
              </a:ext>
            </a:extLst>
          </p:cNvPr>
          <p:cNvGrpSpPr/>
          <p:nvPr/>
        </p:nvGrpSpPr>
        <p:grpSpPr>
          <a:xfrm>
            <a:off x="5214369" y="1205212"/>
            <a:ext cx="5486403" cy="2397474"/>
            <a:chOff x="4054642" y="1316720"/>
            <a:chExt cx="5486403" cy="3078551"/>
          </a:xfrm>
        </p:grpSpPr>
        <p:sp>
          <p:nvSpPr>
            <p:cNvPr id="6" name="Rectangle: Rounded Corners 5">
              <a:extLst>
                <a:ext uri="{FF2B5EF4-FFF2-40B4-BE49-F238E27FC236}">
                  <a16:creationId xmlns:a16="http://schemas.microsoft.com/office/drawing/2014/main" xmlns="" id="{A0ADA59D-5EA5-481C-9AAB-BAA39BF6D712}"/>
                </a:ext>
              </a:extLst>
            </p:cNvPr>
            <p:cNvSpPr/>
            <p:nvPr/>
          </p:nvSpPr>
          <p:spPr>
            <a:xfrm>
              <a:off x="4054642" y="1495556"/>
              <a:ext cx="1780674" cy="10514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xmlns="" id="{1ACE7610-5931-4F7E-9C63-0C7F85342EBB}"/>
                </a:ext>
              </a:extLst>
            </p:cNvPr>
            <p:cNvSpPr/>
            <p:nvPr/>
          </p:nvSpPr>
          <p:spPr>
            <a:xfrm>
              <a:off x="4054642" y="3308418"/>
              <a:ext cx="1925053" cy="1086853"/>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xmlns="" id="{E56BABC5-A296-43A5-BDDE-88E201BD08EF}"/>
                </a:ext>
              </a:extLst>
            </p:cNvPr>
            <p:cNvSpPr/>
            <p:nvPr/>
          </p:nvSpPr>
          <p:spPr>
            <a:xfrm>
              <a:off x="7299160" y="1316720"/>
              <a:ext cx="2241885" cy="2881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xmlns="" id="{0EC3DEA6-BA6B-4C03-8EE2-6548B4D792F4}"/>
                </a:ext>
              </a:extLst>
            </p:cNvPr>
            <p:cNvSpPr/>
            <p:nvPr/>
          </p:nvSpPr>
          <p:spPr>
            <a:xfrm>
              <a:off x="7287128" y="1649305"/>
              <a:ext cx="2241885" cy="275742"/>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xmlns="" id="{F991CDAB-96C9-4701-8E60-0B235E24D3B6}"/>
                </a:ext>
              </a:extLst>
            </p:cNvPr>
            <p:cNvSpPr/>
            <p:nvPr/>
          </p:nvSpPr>
          <p:spPr>
            <a:xfrm>
              <a:off x="7295160" y="2312060"/>
              <a:ext cx="2241885" cy="24640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xmlns="" id="{DDE20910-98CB-4A7B-A1A3-2260EACB235D}"/>
                </a:ext>
              </a:extLst>
            </p:cNvPr>
            <p:cNvSpPr/>
            <p:nvPr/>
          </p:nvSpPr>
          <p:spPr>
            <a:xfrm>
              <a:off x="7299160" y="1969443"/>
              <a:ext cx="2241885" cy="28045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xmlns="" id="{C78D3F73-4FFF-4594-B15A-DEA63F3BE135}"/>
                </a:ext>
              </a:extLst>
            </p:cNvPr>
            <p:cNvSpPr/>
            <p:nvPr/>
          </p:nvSpPr>
          <p:spPr>
            <a:xfrm>
              <a:off x="7281114" y="2616862"/>
              <a:ext cx="2241885" cy="25867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xmlns="" id="{52A89CEA-AF09-4A6E-BFB3-804B6E92691B}"/>
                </a:ext>
              </a:extLst>
            </p:cNvPr>
            <p:cNvSpPr/>
            <p:nvPr/>
          </p:nvSpPr>
          <p:spPr>
            <a:xfrm>
              <a:off x="7291131" y="3406942"/>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xmlns="" id="{58B796D1-9864-4FDB-8690-ED59454A4283}"/>
                </a:ext>
              </a:extLst>
            </p:cNvPr>
            <p:cNvSpPr/>
            <p:nvPr/>
          </p:nvSpPr>
          <p:spPr>
            <a:xfrm>
              <a:off x="7291134" y="3759115"/>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xmlns="" id="{5E28D970-FB00-4664-9BDB-79A7FB3309C2}"/>
                </a:ext>
              </a:extLst>
            </p:cNvPr>
            <p:cNvSpPr/>
            <p:nvPr/>
          </p:nvSpPr>
          <p:spPr>
            <a:xfrm>
              <a:off x="7299151" y="4108272"/>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xmlns="" id="{00CE9E9C-88BB-4FD8-AEA7-8A8A0BC2AD8E}"/>
                </a:ext>
              </a:extLst>
            </p:cNvPr>
            <p:cNvCxnSpPr>
              <a:cxnSpLocks/>
            </p:cNvCxnSpPr>
            <p:nvPr/>
          </p:nvCxnSpPr>
          <p:spPr>
            <a:xfrm>
              <a:off x="6785811" y="1460816"/>
              <a:ext cx="0" cy="1285385"/>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B927CECA-7325-4E60-A895-1E5E1BF07C0D}"/>
                </a:ext>
              </a:extLst>
            </p:cNvPr>
            <p:cNvCxnSpPr>
              <a:endCxn id="20" idx="1"/>
            </p:cNvCxnSpPr>
            <p:nvPr/>
          </p:nvCxnSpPr>
          <p:spPr>
            <a:xfrm>
              <a:off x="6785811" y="14608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172036B2-E9F9-46F3-B8E9-69954C94598E}"/>
                </a:ext>
              </a:extLst>
            </p:cNvPr>
            <p:cNvCxnSpPr/>
            <p:nvPr/>
          </p:nvCxnSpPr>
          <p:spPr>
            <a:xfrm>
              <a:off x="6797833" y="1781642"/>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14DAD654-DE63-4EDA-B458-CC0503FFCF7F}"/>
                </a:ext>
              </a:extLst>
            </p:cNvPr>
            <p:cNvCxnSpPr/>
            <p:nvPr/>
          </p:nvCxnSpPr>
          <p:spPr>
            <a:xfrm>
              <a:off x="6789814" y="2126807"/>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xmlns="" id="{6F35661C-E5AE-46B7-936F-D4ECDAAB3AD8}"/>
                </a:ext>
              </a:extLst>
            </p:cNvPr>
            <p:cNvCxnSpPr/>
            <p:nvPr/>
          </p:nvCxnSpPr>
          <p:spPr>
            <a:xfrm>
              <a:off x="6785811" y="24185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xmlns="" id="{7C22FBF3-66A7-4968-9201-1049748C5E2D}"/>
                </a:ext>
              </a:extLst>
            </p:cNvPr>
            <p:cNvCxnSpPr/>
            <p:nvPr/>
          </p:nvCxnSpPr>
          <p:spPr>
            <a:xfrm>
              <a:off x="6785811" y="27233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xmlns="" id="{8160B69E-2378-4807-8924-6D48BC61CC55}"/>
                </a:ext>
              </a:extLst>
            </p:cNvPr>
            <p:cNvCxnSpPr>
              <a:stCxn id="6" idx="3"/>
            </p:cNvCxnSpPr>
            <p:nvPr/>
          </p:nvCxnSpPr>
          <p:spPr>
            <a:xfrm flipV="1">
              <a:off x="5835316" y="2021302"/>
              <a:ext cx="95049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xmlns="" id="{141D02BF-DCB2-4A6C-AE1F-EFC3803F20FC}"/>
                </a:ext>
              </a:extLst>
            </p:cNvPr>
            <p:cNvCxnSpPr>
              <a:cxnSpLocks/>
            </p:cNvCxnSpPr>
            <p:nvPr/>
          </p:nvCxnSpPr>
          <p:spPr>
            <a:xfrm>
              <a:off x="6793822" y="3550066"/>
              <a:ext cx="4011" cy="701330"/>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xmlns="" id="{48012959-22EB-4286-86E4-AA28E76ECB3B}"/>
                </a:ext>
              </a:extLst>
            </p:cNvPr>
            <p:cNvCxnSpPr/>
            <p:nvPr/>
          </p:nvCxnSpPr>
          <p:spPr>
            <a:xfrm>
              <a:off x="6767765" y="357413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xmlns="" id="{B68AB83A-415C-4673-A329-14CCC30C1230}"/>
                </a:ext>
              </a:extLst>
            </p:cNvPr>
            <p:cNvCxnSpPr/>
            <p:nvPr/>
          </p:nvCxnSpPr>
          <p:spPr>
            <a:xfrm>
              <a:off x="6789814" y="387893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xmlns="" id="{535FB88E-EFFE-46E5-AB0D-C919E05C6EC3}"/>
                </a:ext>
              </a:extLst>
            </p:cNvPr>
            <p:cNvCxnSpPr/>
            <p:nvPr/>
          </p:nvCxnSpPr>
          <p:spPr>
            <a:xfrm>
              <a:off x="6807861" y="42519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xmlns="" id="{255D62EF-944E-4B9A-8B41-EBB64355317F}"/>
                </a:ext>
              </a:extLst>
            </p:cNvPr>
            <p:cNvCxnSpPr>
              <a:cxnSpLocks/>
            </p:cNvCxnSpPr>
            <p:nvPr/>
          </p:nvCxnSpPr>
          <p:spPr>
            <a:xfrm>
              <a:off x="5979695" y="3851844"/>
              <a:ext cx="788070"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2" name="Rectangle: Rounded Corners 61">
            <a:extLst>
              <a:ext uri="{FF2B5EF4-FFF2-40B4-BE49-F238E27FC236}">
                <a16:creationId xmlns:a16="http://schemas.microsoft.com/office/drawing/2014/main" xmlns="" id="{DF2211F2-8512-41EA-8533-F3FC9637EE99}"/>
              </a:ext>
            </a:extLst>
          </p:cNvPr>
          <p:cNvSpPr/>
          <p:nvPr/>
        </p:nvSpPr>
        <p:spPr>
          <a:xfrm>
            <a:off x="2613964" y="4087081"/>
            <a:ext cx="1950944" cy="599667"/>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WG 1</a:t>
            </a:r>
            <a:endParaRPr lang="en-GB" sz="1600" dirty="0">
              <a:solidFill>
                <a:schemeClr val="tx2"/>
              </a:solidFill>
            </a:endParaRPr>
          </a:p>
        </p:txBody>
      </p:sp>
      <p:sp>
        <p:nvSpPr>
          <p:cNvPr id="63" name="Rectangle: Rounded Corners 62">
            <a:extLst>
              <a:ext uri="{FF2B5EF4-FFF2-40B4-BE49-F238E27FC236}">
                <a16:creationId xmlns:a16="http://schemas.microsoft.com/office/drawing/2014/main" xmlns="" id="{AA979856-C006-4893-AAE8-640A15E3E3D0}"/>
              </a:ext>
            </a:extLst>
          </p:cNvPr>
          <p:cNvSpPr/>
          <p:nvPr/>
        </p:nvSpPr>
        <p:spPr>
          <a:xfrm>
            <a:off x="7784411" y="4109162"/>
            <a:ext cx="1643125" cy="599667"/>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WG 3</a:t>
            </a:r>
            <a:endParaRPr lang="en-GB" dirty="0">
              <a:solidFill>
                <a:schemeClr val="tx2"/>
              </a:solidFill>
            </a:endParaRPr>
          </a:p>
        </p:txBody>
      </p:sp>
      <p:sp>
        <p:nvSpPr>
          <p:cNvPr id="64" name="Rectangle: Rounded Corners 63">
            <a:extLst>
              <a:ext uri="{FF2B5EF4-FFF2-40B4-BE49-F238E27FC236}">
                <a16:creationId xmlns:a16="http://schemas.microsoft.com/office/drawing/2014/main" xmlns="" id="{5B4341E7-C1F5-450A-AE4F-AAE0FC87C23D}"/>
              </a:ext>
            </a:extLst>
          </p:cNvPr>
          <p:cNvSpPr/>
          <p:nvPr/>
        </p:nvSpPr>
        <p:spPr>
          <a:xfrm>
            <a:off x="5260877" y="4123576"/>
            <a:ext cx="1814183" cy="599667"/>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WG 2</a:t>
            </a:r>
            <a:endParaRPr lang="en-GB" dirty="0">
              <a:solidFill>
                <a:schemeClr val="tx2"/>
              </a:solidFill>
            </a:endParaRPr>
          </a:p>
        </p:txBody>
      </p:sp>
      <p:cxnSp>
        <p:nvCxnSpPr>
          <p:cNvPr id="69" name="Straight Connector 68">
            <a:extLst>
              <a:ext uri="{FF2B5EF4-FFF2-40B4-BE49-F238E27FC236}">
                <a16:creationId xmlns:a16="http://schemas.microsoft.com/office/drawing/2014/main" xmlns="" id="{161DFB64-D64A-4506-85AB-0B86D2FCB78B}"/>
              </a:ext>
            </a:extLst>
          </p:cNvPr>
          <p:cNvCxnSpPr/>
          <p:nvPr/>
        </p:nvCxnSpPr>
        <p:spPr>
          <a:xfrm>
            <a:off x="3600893" y="3908972"/>
            <a:ext cx="4990214"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xmlns="" id="{C9F07F7E-0AD5-4568-AC45-0507C53F6B90}"/>
              </a:ext>
            </a:extLst>
          </p:cNvPr>
          <p:cNvCxnSpPr>
            <a:endCxn id="62" idx="0"/>
          </p:cNvCxnSpPr>
          <p:nvPr/>
        </p:nvCxnSpPr>
        <p:spPr>
          <a:xfrm>
            <a:off x="3586709" y="3908972"/>
            <a:ext cx="2727" cy="178109"/>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xmlns="" id="{E21AFA85-EDFE-4796-B2F9-7BD533FFDDE9}"/>
              </a:ext>
            </a:extLst>
          </p:cNvPr>
          <p:cNvCxnSpPr/>
          <p:nvPr/>
        </p:nvCxnSpPr>
        <p:spPr>
          <a:xfrm>
            <a:off x="6167969" y="3931532"/>
            <a:ext cx="0" cy="178108"/>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xmlns="" id="{D4668AC4-40AC-4844-8959-FCD3CF6A9F66}"/>
              </a:ext>
            </a:extLst>
          </p:cNvPr>
          <p:cNvCxnSpPr/>
          <p:nvPr/>
        </p:nvCxnSpPr>
        <p:spPr>
          <a:xfrm>
            <a:off x="8598745" y="3908972"/>
            <a:ext cx="0" cy="178108"/>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xmlns="" id="{58BE5149-927E-4F40-B568-617D85096178}"/>
              </a:ext>
            </a:extLst>
          </p:cNvPr>
          <p:cNvCxnSpPr>
            <a:stCxn id="19" idx="2"/>
          </p:cNvCxnSpPr>
          <p:nvPr/>
        </p:nvCxnSpPr>
        <p:spPr>
          <a:xfrm flipH="1">
            <a:off x="6176895" y="3602686"/>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xmlns="" id="{80B86CE3-392C-4B2F-9022-5E3C5A952284}"/>
              </a:ext>
            </a:extLst>
          </p:cNvPr>
          <p:cNvCxnSpPr>
            <a:cxnSpLocks/>
          </p:cNvCxnSpPr>
          <p:nvPr/>
        </p:nvCxnSpPr>
        <p:spPr>
          <a:xfrm flipH="1">
            <a:off x="6176896" y="2162392"/>
            <a:ext cx="880" cy="59294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2733108" y="4912481"/>
            <a:ext cx="1605428" cy="1077218"/>
          </a:xfrm>
          <a:prstGeom prst="rect">
            <a:avLst/>
          </a:prstGeom>
          <a:solidFill>
            <a:schemeClr val="bg1">
              <a:lumMod val="95000"/>
            </a:schemeClr>
          </a:solidFill>
        </p:spPr>
        <p:txBody>
          <a:bodyPr wrap="square">
            <a:spAutoFit/>
          </a:bodyPr>
          <a:lstStyle/>
          <a:p>
            <a:r>
              <a:rPr lang="en-AU" sz="800" dirty="0">
                <a:latin typeface="Tele-GroteskNor" pitchFamily="2" charset="0"/>
              </a:rPr>
              <a:t>REQ Chair: </a:t>
            </a:r>
          </a:p>
          <a:p>
            <a:r>
              <a:rPr lang="en-AU" sz="800" dirty="0" err="1" smtClean="0">
                <a:latin typeface="Tele-GroteskNor" pitchFamily="2" charset="0"/>
              </a:rPr>
              <a:t>t.b.d</a:t>
            </a:r>
            <a:r>
              <a:rPr lang="en-AU" sz="800" dirty="0" smtClean="0">
                <a:latin typeface="Tele-GroteskNor" pitchFamily="2" charset="0"/>
              </a:rPr>
              <a:t>.</a:t>
            </a:r>
            <a:endParaRPr lang="en-AU" sz="800" dirty="0">
              <a:latin typeface="Tele-GroteskNor" pitchFamily="2" charset="0"/>
            </a:endParaRPr>
          </a:p>
          <a:p>
            <a:r>
              <a:rPr lang="en-AU" sz="800" dirty="0">
                <a:latin typeface="Tele-GroteskNor" pitchFamily="2" charset="0"/>
              </a:rPr>
              <a:t>Vice Chairs: </a:t>
            </a:r>
          </a:p>
          <a:p>
            <a:r>
              <a:rPr lang="en-AU" sz="800" dirty="0" err="1" smtClean="0">
                <a:latin typeface="Tele-GroteskNor" pitchFamily="2" charset="0"/>
              </a:rPr>
              <a:t>t.b.d</a:t>
            </a:r>
            <a:r>
              <a:rPr lang="en-AU" sz="800" dirty="0" smtClean="0">
                <a:latin typeface="Tele-GroteskNor" pitchFamily="2" charset="0"/>
              </a:rPr>
              <a:t>.</a:t>
            </a:r>
            <a:endParaRPr lang="en-AU" sz="800" dirty="0">
              <a:latin typeface="Tele-GroteskNor" pitchFamily="2" charset="0"/>
            </a:endParaRPr>
          </a:p>
          <a:p>
            <a:r>
              <a:rPr lang="en-AU" sz="800" dirty="0" err="1" smtClean="0">
                <a:latin typeface="Tele-GroteskNor" pitchFamily="2" charset="0"/>
              </a:rPr>
              <a:t>t.b.d</a:t>
            </a:r>
            <a:r>
              <a:rPr lang="en-AU" sz="800" dirty="0" smtClean="0">
                <a:latin typeface="Tele-GroteskNor" pitchFamily="2" charset="0"/>
              </a:rPr>
              <a:t>.</a:t>
            </a:r>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smtClean="0">
                <a:latin typeface="Tele-GroteskNor" pitchFamily="2" charset="0"/>
              </a:rPr>
              <a:t>tbc</a:t>
            </a:r>
            <a:endParaRPr lang="en-AU" sz="800" dirty="0">
              <a:latin typeface="Tele-GroteskNor" pitchFamily="2" charset="0"/>
            </a:endParaRPr>
          </a:p>
        </p:txBody>
      </p:sp>
      <p:sp>
        <p:nvSpPr>
          <p:cNvPr id="52" name="Rechteck 51"/>
          <p:cNvSpPr/>
          <p:nvPr/>
        </p:nvSpPr>
        <p:spPr>
          <a:xfrm>
            <a:off x="5396604" y="4912481"/>
            <a:ext cx="1549407" cy="1077218"/>
          </a:xfrm>
          <a:prstGeom prst="rect">
            <a:avLst/>
          </a:prstGeom>
          <a:solidFill>
            <a:schemeClr val="bg1">
              <a:lumMod val="95000"/>
            </a:schemeClr>
          </a:solidFill>
        </p:spPr>
        <p:txBody>
          <a:bodyPr wrap="square">
            <a:spAutoFit/>
          </a:bodyPr>
          <a:lstStyle/>
          <a:p>
            <a:r>
              <a:rPr lang="en-AU" sz="800" dirty="0" smtClean="0">
                <a:latin typeface="Tele-GroteskNor" pitchFamily="2" charset="0"/>
              </a:rPr>
              <a:t>WG 2  </a:t>
            </a:r>
            <a:r>
              <a:rPr lang="en-AU" sz="800" dirty="0">
                <a:latin typeface="Tele-GroteskNor" pitchFamily="2" charset="0"/>
              </a:rPr>
              <a:t>Chair:</a:t>
            </a:r>
          </a:p>
          <a:p>
            <a:r>
              <a:rPr lang="en-AU" sz="800" dirty="0" err="1" smtClean="0">
                <a:latin typeface="Tele-GroteskNor" pitchFamily="2" charset="0"/>
              </a:rPr>
              <a:t>t.b.d</a:t>
            </a:r>
            <a:r>
              <a:rPr lang="en-AU" sz="800" dirty="0" smtClean="0">
                <a:latin typeface="Tele-GroteskNor" pitchFamily="2" charset="0"/>
              </a:rPr>
              <a:t>.</a:t>
            </a:r>
            <a:endParaRPr lang="en-AU" sz="800" dirty="0">
              <a:latin typeface="Tele-GroteskNor" pitchFamily="2" charset="0"/>
            </a:endParaRPr>
          </a:p>
          <a:p>
            <a:r>
              <a:rPr lang="en-AU" sz="800" dirty="0">
                <a:latin typeface="Tele-GroteskNor" pitchFamily="2" charset="0"/>
              </a:rPr>
              <a:t>Vice Chairs: </a:t>
            </a:r>
          </a:p>
          <a:p>
            <a:r>
              <a:rPr lang="en-AU" sz="800" dirty="0" err="1" smtClean="0">
                <a:latin typeface="Tele-GroteskNor" pitchFamily="2" charset="0"/>
              </a:rPr>
              <a:t>t.b.d</a:t>
            </a:r>
            <a:r>
              <a:rPr lang="en-AU" sz="800" dirty="0" smtClean="0">
                <a:latin typeface="Tele-GroteskNor" pitchFamily="2" charset="0"/>
              </a:rPr>
              <a:t>.</a:t>
            </a:r>
          </a:p>
          <a:p>
            <a:r>
              <a:rPr lang="en-AU" sz="800" dirty="0" err="1" smtClean="0">
                <a:latin typeface="Tele-GroteskNor" pitchFamily="2" charset="0"/>
              </a:rPr>
              <a:t>t.b.d</a:t>
            </a:r>
            <a:r>
              <a:rPr lang="en-AU" sz="800" dirty="0" smtClean="0">
                <a:latin typeface="Tele-GroteskNor" pitchFamily="2" charset="0"/>
              </a:rPr>
              <a:t>.</a:t>
            </a:r>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smtClean="0">
                <a:latin typeface="Tele-GroteskNor" pitchFamily="2" charset="0"/>
              </a:rPr>
              <a:t>tbc</a:t>
            </a:r>
            <a:endParaRPr lang="en-AU" sz="800" dirty="0">
              <a:latin typeface="Tele-GroteskNor" pitchFamily="2" charset="0"/>
            </a:endParaRPr>
          </a:p>
        </p:txBody>
      </p:sp>
      <p:sp>
        <p:nvSpPr>
          <p:cNvPr id="59" name="Rechteck 58"/>
          <p:cNvSpPr/>
          <p:nvPr/>
        </p:nvSpPr>
        <p:spPr>
          <a:xfrm>
            <a:off x="7904209" y="4977185"/>
            <a:ext cx="1462325" cy="1077218"/>
          </a:xfrm>
          <a:prstGeom prst="rect">
            <a:avLst/>
          </a:prstGeom>
          <a:solidFill>
            <a:schemeClr val="bg1">
              <a:lumMod val="95000"/>
            </a:schemeClr>
          </a:solidFill>
        </p:spPr>
        <p:txBody>
          <a:bodyPr wrap="square">
            <a:spAutoFit/>
          </a:bodyPr>
          <a:lstStyle/>
          <a:p>
            <a:r>
              <a:rPr lang="en-AU" sz="800" dirty="0">
                <a:latin typeface="Tele-GroteskNor" pitchFamily="2" charset="0"/>
              </a:rPr>
              <a:t>TST Chair: </a:t>
            </a:r>
          </a:p>
          <a:p>
            <a:r>
              <a:rPr lang="en-AU" sz="800" dirty="0">
                <a:latin typeface="Tele-GroteskNor" pitchFamily="2" charset="0"/>
              </a:rPr>
              <a:t>JaeSeung Song, KETI </a:t>
            </a:r>
          </a:p>
          <a:p>
            <a:r>
              <a:rPr lang="en-AU" sz="800" dirty="0">
                <a:latin typeface="Tele-GroteskNor" pitchFamily="2" charset="0"/>
              </a:rPr>
              <a:t>Vice Chairs: </a:t>
            </a:r>
          </a:p>
          <a:p>
            <a:r>
              <a:rPr lang="en-AU" sz="800" dirty="0">
                <a:latin typeface="Tele-GroteskNor" pitchFamily="2" charset="0"/>
              </a:rPr>
              <a:t>Jason Yin, Huawei</a:t>
            </a:r>
          </a:p>
          <a:p>
            <a:r>
              <a:rPr lang="en-AU" sz="800" dirty="0">
                <a:latin typeface="Tele-GroteskNor" pitchFamily="2" charset="0"/>
              </a:rPr>
              <a:t>Mahdi Ben </a:t>
            </a:r>
            <a:r>
              <a:rPr lang="en-AU" sz="800" dirty="0" err="1">
                <a:latin typeface="Tele-GroteskNor" pitchFamily="2" charset="0"/>
              </a:rPr>
              <a:t>Alaya</a:t>
            </a:r>
            <a:r>
              <a:rPr lang="en-AU" sz="800" dirty="0">
                <a:latin typeface="Tele-GroteskNor" pitchFamily="2" charset="0"/>
              </a:rPr>
              <a:t>, </a:t>
            </a:r>
            <a:r>
              <a:rPr lang="en-AU" sz="800" dirty="0" err="1">
                <a:latin typeface="Tele-GroteskNor" pitchFamily="2" charset="0"/>
              </a:rPr>
              <a:t>Sensinov</a:t>
            </a:r>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smtClean="0">
                <a:latin typeface="Tele-GroteskNor" pitchFamily="2" charset="0"/>
              </a:rPr>
              <a:t>tbc</a:t>
            </a:r>
            <a:endParaRPr lang="en-AU" sz="800" dirty="0">
              <a:latin typeface="Tele-GroteskNor" pitchFamily="2" charset="0"/>
            </a:endParaRPr>
          </a:p>
        </p:txBody>
      </p:sp>
      <p:sp>
        <p:nvSpPr>
          <p:cNvPr id="60" name="Textfeld 59"/>
          <p:cNvSpPr txBox="1"/>
          <p:nvPr/>
        </p:nvSpPr>
        <p:spPr>
          <a:xfrm rot="16200000">
            <a:off x="1184368" y="1717057"/>
            <a:ext cx="1393022"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74038" y="4220774"/>
            <a:ext cx="341368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Tree>
    <p:extLst>
      <p:ext uri="{BB962C8B-B14F-4D97-AF65-F5344CB8AC3E}">
        <p14:creationId xmlns:p14="http://schemas.microsoft.com/office/powerpoint/2010/main" val="411495234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5274971"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0765" y="2654489"/>
            <a:ext cx="2248430" cy="2895600"/>
          </a:xfrm>
          <a:prstGeom prst="rect">
            <a:avLst/>
          </a:prstGeom>
          <a:noFill/>
        </p:spPr>
      </p:pic>
      <p:sp>
        <p:nvSpPr>
          <p:cNvPr id="7" name="Textfeld 6"/>
          <p:cNvSpPr txBox="1"/>
          <p:nvPr/>
        </p:nvSpPr>
        <p:spPr>
          <a:xfrm>
            <a:off x="2350242"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4728316"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2481709"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4577466"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2372418"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1761760"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2899353"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5254485"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2638833"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1585357"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3894343"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5161173"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4917978"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4674192"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4341889" y="5111548"/>
            <a:ext cx="1075231" cy="338554"/>
          </a:xfrm>
          <a:prstGeom prst="rect">
            <a:avLst/>
          </a:prstGeom>
          <a:noFill/>
        </p:spPr>
        <p:txBody>
          <a:bodyPr wrap="none" rtlCol="0">
            <a:spAutoFit/>
          </a:bodyPr>
          <a:lstStyle/>
          <a:p>
            <a:r>
              <a:rPr lang="en-US" sz="1600" dirty="0"/>
              <a:t>mailing list</a:t>
            </a:r>
          </a:p>
        </p:txBody>
      </p:sp>
      <p:sp>
        <p:nvSpPr>
          <p:cNvPr id="24" name="Inhaltsplatzhalter 2"/>
          <p:cNvSpPr>
            <a:spLocks noGrp="1"/>
          </p:cNvSpPr>
          <p:nvPr>
            <p:ph idx="1"/>
          </p:nvPr>
        </p:nvSpPr>
        <p:spPr>
          <a:xfrm>
            <a:off x="7444449" y="3106470"/>
            <a:ext cx="4340675" cy="1449955"/>
          </a:xfrm>
          <a:solidFill>
            <a:schemeClr val="bg2"/>
          </a:solidFill>
        </p:spPr>
        <p:txBody>
          <a:bodyPr>
            <a:normAutofit/>
          </a:bodyPr>
          <a:lstStyle/>
          <a:p>
            <a:pPr marL="0" indent="0">
              <a:buNone/>
            </a:pPr>
            <a:r>
              <a:rPr lang="en-US" sz="1400" i="1" dirty="0">
                <a:latin typeface="Myriad Pro"/>
              </a:rPr>
              <a:t>Detailed information can be found on the public webpage and on the members portal :</a:t>
            </a:r>
          </a:p>
          <a:p>
            <a:r>
              <a:rPr lang="en-US" sz="1400" i="1" dirty="0">
                <a:hlinkClick r:id="rId4"/>
              </a:rPr>
              <a:t>http://onem2m.org/</a:t>
            </a:r>
            <a:endParaRPr lang="en-US" sz="1400" i="1" dirty="0"/>
          </a:p>
          <a:p>
            <a:r>
              <a:rPr lang="en-US" sz="1400" i="1" dirty="0">
                <a:hlinkClick r:id="rId5"/>
              </a:rPr>
              <a:t>http://member.onem2m.org/WebSite/homepage.aspx</a:t>
            </a:r>
            <a:endParaRPr lang="en-US" sz="1400" i="1" dirty="0"/>
          </a:p>
        </p:txBody>
      </p:sp>
      <p:sp>
        <p:nvSpPr>
          <p:cNvPr id="25" name="Right Arrow 2"/>
          <p:cNvSpPr/>
          <p:nvPr/>
        </p:nvSpPr>
        <p:spPr>
          <a:xfrm>
            <a:off x="6927386" y="3572487"/>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Tree>
    <p:extLst>
      <p:ext uri="{BB962C8B-B14F-4D97-AF65-F5344CB8AC3E}">
        <p14:creationId xmlns:p14="http://schemas.microsoft.com/office/powerpoint/2010/main" val="3233796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71" y="1244010"/>
            <a:ext cx="10929908" cy="3770064"/>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
        <p:nvSpPr>
          <p:cNvPr id="21" name="Inhaltsplatzhalter 2"/>
          <p:cNvSpPr>
            <a:spLocks noGrp="1"/>
          </p:cNvSpPr>
          <p:nvPr>
            <p:ph idx="1"/>
          </p:nvPr>
        </p:nvSpPr>
        <p:spPr>
          <a:xfrm>
            <a:off x="5656597" y="2480931"/>
            <a:ext cx="6288216" cy="1864242"/>
          </a:xfrm>
        </p:spPr>
        <p:txBody>
          <a:bodyPr>
            <a:noAutofit/>
          </a:bodyPr>
          <a:lstStyle/>
          <a:p>
            <a:pPr>
              <a:spcBef>
                <a:spcPts val="600"/>
              </a:spcBef>
            </a:pPr>
            <a:r>
              <a:rPr lang="en-US" sz="2400" dirty="0" smtClean="0">
                <a:latin typeface="Myriad Pro"/>
              </a:rPr>
              <a:t>Create </a:t>
            </a:r>
            <a:r>
              <a:rPr lang="en-US" sz="2400" dirty="0">
                <a:latin typeface="Myriad Pro"/>
              </a:rPr>
              <a:t>your account</a:t>
            </a:r>
          </a:p>
          <a:p>
            <a:pPr>
              <a:spcBef>
                <a:spcPts val="600"/>
              </a:spcBef>
            </a:pPr>
            <a:r>
              <a:rPr lang="en-US" sz="2400" dirty="0">
                <a:latin typeface="Myriad Pro"/>
              </a:rPr>
              <a:t>Subscribe to mailing lists</a:t>
            </a:r>
          </a:p>
          <a:p>
            <a:pPr>
              <a:spcBef>
                <a:spcPts val="600"/>
              </a:spcBef>
            </a:pPr>
            <a:r>
              <a:rPr lang="en-US" sz="2400" dirty="0">
                <a:latin typeface="Myriad Pro"/>
              </a:rPr>
              <a:t>Find all documents, templates, meetings, work </a:t>
            </a:r>
            <a:r>
              <a:rPr lang="en-US" sz="2400" dirty="0" err="1">
                <a:latin typeface="Myriad Pro"/>
              </a:rPr>
              <a:t>programme</a:t>
            </a:r>
            <a:r>
              <a:rPr lang="en-US" sz="2400" dirty="0">
                <a:latin typeface="Myriad Pro"/>
              </a:rPr>
              <a:t> </a:t>
            </a:r>
            <a:r>
              <a:rPr lang="en-US" sz="2400" dirty="0" smtClean="0">
                <a:latin typeface="Myriad Pro"/>
              </a:rPr>
              <a:t>status</a:t>
            </a:r>
            <a:endParaRPr lang="en-US" sz="3200" dirty="0">
              <a:latin typeface="Myriad Pro"/>
            </a:endParaRPr>
          </a:p>
        </p:txBody>
      </p:sp>
    </p:spTree>
    <p:extLst>
      <p:ext uri="{BB962C8B-B14F-4D97-AF65-F5344CB8AC3E}">
        <p14:creationId xmlns:p14="http://schemas.microsoft.com/office/powerpoint/2010/main" val="2456591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2903</Words>
  <Application>Microsoft Office PowerPoint</Application>
  <PresentationFormat>Breitbild</PresentationFormat>
  <Paragraphs>493</Paragraphs>
  <Slides>29</Slides>
  <Notes>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29</vt:i4>
      </vt:variant>
    </vt:vector>
  </HeadingPairs>
  <TitlesOfParts>
    <vt:vector size="41" baseType="lpstr">
      <vt:lpstr>メイリオ</vt:lpstr>
      <vt:lpstr>Arial</vt:lpstr>
      <vt:lpstr>Calibri</vt:lpstr>
      <vt:lpstr>Calibri Light</vt:lpstr>
      <vt:lpstr>Myriad Pro</vt:lpstr>
      <vt:lpstr>Myriad Pro</vt:lpstr>
      <vt:lpstr>Myriad Pro Light</vt:lpstr>
      <vt:lpstr>Swagger</vt:lpstr>
      <vt:lpstr>Tele-GroteskNor</vt:lpstr>
      <vt:lpstr>Times New Roman</vt:lpstr>
      <vt:lpstr>Wingdings</vt:lpstr>
      <vt:lpstr>Office Theme</vt:lpstr>
      <vt:lpstr>Welcome to oneM2M</vt:lpstr>
      <vt:lpstr>What is oneM2M?</vt:lpstr>
      <vt:lpstr>oneM2M Partnership Project</vt:lpstr>
      <vt:lpstr>oneM2M Participants</vt:lpstr>
      <vt:lpstr>oneM2M Participants</vt:lpstr>
      <vt:lpstr>Organization</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Publicly Accessible Links</vt:lpstr>
    </vt:vector>
  </TitlesOfParts>
  <Company>iconectiv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WPM Convenor</cp:lastModifiedBy>
  <cp:revision>72</cp:revision>
  <dcterms:created xsi:type="dcterms:W3CDTF">2017-09-21T15:46:31Z</dcterms:created>
  <dcterms:modified xsi:type="dcterms:W3CDTF">2018-11-26T09:01:24Z</dcterms:modified>
</cp:coreProperties>
</file>