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83" r:id="rId10"/>
    <p:sldId id="285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32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j-lt"/>
                <a:cs typeface="Arial" panose="020B0604020202020204" pitchFamily="34" charset="0"/>
              </a:rPr>
              <a:t>WPM status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report TP#37 opening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smtClean="0">
                <a:latin typeface="+mn-lt"/>
                <a:cs typeface="Arial" panose="020B0604020202020204" pitchFamily="34" charset="0"/>
              </a:rPr>
              <a:t>2018-09-17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805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TP-2018-0230R01-WPM_status_report_TP#37_opening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Release 3 Candidate Deliverables</a:t>
            </a:r>
            <a:endParaRPr lang="en-US" dirty="0">
              <a:latin typeface="+mj-lt"/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V0.3.0</a:t>
            </a:r>
            <a:endParaRPr lang="en-GB" altLang="de-DE" sz="2000" dirty="0"/>
          </a:p>
        </p:txBody>
      </p:sp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479202" y="1739661"/>
            <a:ext cx="60875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de-DE" sz="1600" dirty="0"/>
              <a:t>TR-0001 Use Cases Collection, V </a:t>
            </a:r>
            <a:r>
              <a:rPr lang="en-US" altLang="de-DE" sz="1600" dirty="0" smtClean="0"/>
              <a:t>3.1.0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TR-0007 </a:t>
            </a:r>
            <a:r>
              <a:rPr lang="en-US" altLang="de-DE" sz="1600" dirty="0"/>
              <a:t>Study on Abstraction and Semantics Enablement, V ?</a:t>
            </a:r>
          </a:p>
          <a:p>
            <a:pPr>
              <a:defRPr/>
            </a:pPr>
            <a:r>
              <a:rPr lang="en-US" altLang="de-DE" sz="1600" dirty="0" smtClean="0"/>
              <a:t>TR-0008 </a:t>
            </a:r>
            <a:r>
              <a:rPr lang="en-US" altLang="de-DE" sz="1600" dirty="0"/>
              <a:t>Security,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TR-0012 </a:t>
            </a:r>
            <a:r>
              <a:rPr lang="en-US" altLang="de-DE" sz="1600" dirty="0"/>
              <a:t>End-to-End-Security and Group Authentication,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TR-0016 </a:t>
            </a:r>
            <a:r>
              <a:rPr lang="en-US" altLang="de-DE" sz="1600" dirty="0"/>
              <a:t>Authorization Architecture and Access Control Policy,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TR-0017 </a:t>
            </a:r>
            <a:r>
              <a:rPr lang="en-US" altLang="de-DE" sz="1600" dirty="0"/>
              <a:t>Home Domain Abstract Information Model, V </a:t>
            </a:r>
            <a:r>
              <a:rPr lang="en-US" altLang="de-DE" sz="1600" dirty="0" smtClean="0"/>
              <a:t>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TR-0018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Industrial Domain Enablement,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TR-0020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Study of service transactions and re-usable service layer context, V 0.8.0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TR-0021 Action Triggering, V 0.5.0</a:t>
            </a:r>
          </a:p>
          <a:p>
            <a:pPr>
              <a:defRPr/>
            </a:pPr>
            <a:r>
              <a:rPr lang="en-US" altLang="de-DE" sz="1600" strike="sngStrike" dirty="0">
                <a:solidFill>
                  <a:srgbClr val="FF0000"/>
                </a:solidFill>
              </a:rPr>
              <a:t>TR-0022 Continuation and Integration of HGI Smart Home activities, V </a:t>
            </a:r>
            <a:r>
              <a:rPr lang="en-US" altLang="de-DE" sz="1600" dirty="0" smtClean="0">
                <a:solidFill>
                  <a:srgbClr val="FF0000"/>
                </a:solidFill>
              </a:rPr>
              <a:t>?</a:t>
            </a:r>
            <a:endParaRPr lang="en-US" alt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strike="sngStrike" dirty="0" smtClean="0">
                <a:solidFill>
                  <a:srgbClr val="FF0000"/>
                </a:solidFill>
              </a:rPr>
              <a:t>TR-0024 </a:t>
            </a:r>
            <a:r>
              <a:rPr lang="en-US" altLang="de-DE" sz="1600" strike="sngStrike" dirty="0">
                <a:solidFill>
                  <a:srgbClr val="FF0000"/>
                </a:solidFill>
              </a:rPr>
              <a:t>3GPP_Rel13_IWK, V </a:t>
            </a:r>
            <a:r>
              <a:rPr lang="en-US" altLang="de-DE" sz="1600" strike="sngStrike" dirty="0" smtClean="0">
                <a:solidFill>
                  <a:srgbClr val="FF0000"/>
                </a:solidFill>
              </a:rPr>
              <a:t>?</a:t>
            </a:r>
            <a:endParaRPr lang="en-US" altLang="de-DE" sz="1600" strike="sngStrike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de-DE" sz="1600" dirty="0" smtClean="0"/>
              <a:t>TR-0025 </a:t>
            </a:r>
            <a:r>
              <a:rPr lang="en-US" altLang="de-DE" sz="1600" dirty="0"/>
              <a:t>Application developer guide, </a:t>
            </a:r>
            <a:r>
              <a:rPr lang="en-US" altLang="de-DE" sz="1600" dirty="0" smtClean="0"/>
              <a:t>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/>
              <a:t>TR-0026 Vehicular Domain Enablement, V0.11.0</a:t>
            </a:r>
          </a:p>
          <a:p>
            <a:pPr>
              <a:defRPr/>
            </a:pPr>
            <a:r>
              <a:rPr lang="en-US" altLang="de-DE" sz="1600" dirty="0" smtClean="0"/>
              <a:t>TR-0034 </a:t>
            </a:r>
            <a:r>
              <a:rPr lang="en-US" altLang="de-DE" sz="1600" dirty="0" err="1"/>
              <a:t>CoAP</a:t>
            </a:r>
            <a:r>
              <a:rPr lang="en-US" altLang="de-DE" sz="1600" dirty="0"/>
              <a:t> binding and long polling for temp. </a:t>
            </a:r>
            <a:r>
              <a:rPr lang="en-US" altLang="de-DE" sz="1600" dirty="0" err="1"/>
              <a:t>monit</a:t>
            </a:r>
            <a:r>
              <a:rPr lang="en-US" altLang="de-DE" sz="1600" dirty="0"/>
              <a:t>. </a:t>
            </a:r>
            <a:r>
              <a:rPr lang="en-US" altLang="de-DE" sz="1600" dirty="0" smtClean="0"/>
              <a:t>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TR-0035 </a:t>
            </a:r>
            <a:r>
              <a:rPr lang="en-US" altLang="de-DE" sz="1600" dirty="0"/>
              <a:t>Device management use </a:t>
            </a:r>
            <a:r>
              <a:rPr lang="en-US" altLang="de-DE" sz="1600" dirty="0" smtClean="0"/>
              <a:t>case,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TR-0037 </a:t>
            </a:r>
            <a:r>
              <a:rPr lang="en-US" altLang="de-DE" sz="1600" dirty="0"/>
              <a:t>Smart farm example using MQTT </a:t>
            </a:r>
            <a:r>
              <a:rPr lang="en-US" altLang="de-DE" sz="1600" dirty="0" smtClean="0"/>
              <a:t>binding, </a:t>
            </a:r>
            <a:r>
              <a:rPr lang="en-US" altLang="de-DE" sz="1600" dirty="0"/>
              <a:t>V ?</a:t>
            </a:r>
          </a:p>
          <a:p>
            <a:pPr>
              <a:defRPr/>
            </a:pPr>
            <a:r>
              <a:rPr lang="en-US" altLang="de-DE" sz="1600" dirty="0" smtClean="0"/>
              <a:t>TR-0039 </a:t>
            </a:r>
            <a:r>
              <a:rPr lang="en-US" altLang="de-DE" sz="1600" dirty="0"/>
              <a:t>Developer guide-SDT-based </a:t>
            </a:r>
            <a:r>
              <a:rPr lang="en-US" altLang="de-DE" sz="1600" dirty="0" smtClean="0"/>
              <a:t>implementation, V ?</a:t>
            </a:r>
            <a:endParaRPr lang="en-US" altLang="de-DE" sz="1600" dirty="0"/>
          </a:p>
          <a:p>
            <a:pPr>
              <a:defRPr/>
            </a:pPr>
            <a:r>
              <a:rPr lang="en-US" altLang="de-DE" sz="1600" dirty="0" smtClean="0"/>
              <a:t>TR-0045 </a:t>
            </a:r>
            <a:r>
              <a:rPr lang="en-US" altLang="de-DE" sz="1600" dirty="0"/>
              <a:t>Implementing </a:t>
            </a:r>
            <a:r>
              <a:rPr lang="en-US" altLang="de-DE" sz="1600" dirty="0" smtClean="0"/>
              <a:t>semantics, V0.3.1</a:t>
            </a:r>
            <a:endParaRPr lang="en-US" altLang="de-DE" sz="1600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283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Reports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75770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Timeline Release 3 and Release 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4" y="1260279"/>
            <a:ext cx="11833878" cy="517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WPM Status at </a:t>
            </a:r>
            <a:r>
              <a:rPr lang="en-US" dirty="0" smtClean="0">
                <a:latin typeface="+mj-lt"/>
              </a:rPr>
              <a:t>TP#37 </a:t>
            </a:r>
            <a:r>
              <a:rPr lang="en-US" dirty="0">
                <a:latin typeface="+mj-lt"/>
              </a:rPr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3 candidate Technical Specifications and Technical Reports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3 &amp; Release 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TP </a:t>
            </a:r>
            <a:r>
              <a:rPr lang="en-US" dirty="0" smtClean="0">
                <a:latin typeface="+mj-lt"/>
              </a:rPr>
              <a:t>37 </a:t>
            </a:r>
            <a:r>
              <a:rPr lang="en-US" dirty="0">
                <a:latin typeface="+mj-lt"/>
              </a:rPr>
              <a:t>opening - WI Snapshot*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48 </a:t>
            </a:r>
            <a:r>
              <a:rPr lang="en-US" altLang="de-DE" sz="1800" dirty="0">
                <a:solidFill>
                  <a:prstClr val="black"/>
                </a:solidFill>
              </a:rPr>
              <a:t>active work items </a:t>
            </a:r>
            <a:r>
              <a:rPr lang="en-US" altLang="de-DE" sz="1200" i="1" dirty="0">
                <a:solidFill>
                  <a:prstClr val="black"/>
                </a:solidFill>
              </a:rPr>
              <a:t>of which</a:t>
            </a:r>
            <a:endParaRPr lang="en-US" altLang="de-DE" sz="1800" i="1" dirty="0">
              <a:solidFill>
                <a:prstClr val="black"/>
              </a:solidFill>
            </a:endParaRPr>
          </a:p>
          <a:p>
            <a:pPr marL="342900" lvl="1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 smtClean="0">
                <a:solidFill>
                  <a:prstClr val="black"/>
                </a:solidFill>
              </a:rPr>
              <a:t>12 </a:t>
            </a:r>
            <a:r>
              <a:rPr lang="en-US" altLang="de-DE" sz="1800" dirty="0">
                <a:solidFill>
                  <a:prstClr val="black"/>
                </a:solidFill>
              </a:rPr>
              <a:t>work items @ 100% </a:t>
            </a:r>
            <a:r>
              <a:rPr lang="en-US" altLang="de-DE" sz="1400" i="1" dirty="0">
                <a:solidFill>
                  <a:prstClr val="black"/>
                </a:solidFill>
              </a:rPr>
              <a:t>(to be closed)</a:t>
            </a:r>
            <a:endParaRPr lang="en-US" altLang="de-DE" sz="1800" i="1" dirty="0">
              <a:solidFill>
                <a:srgbClr val="C00000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WI-0030 - M2M Appl. &amp; Field Domain Comp. </a:t>
            </a:r>
            <a:r>
              <a:rPr lang="en-US" altLang="de-DE" sz="1400" dirty="0" err="1"/>
              <a:t>config</a:t>
            </a:r>
            <a:r>
              <a:rPr lang="en-US" altLang="de-DE" sz="1400" dirty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WI-0032 - Conformance </a:t>
            </a:r>
            <a:r>
              <a:rPr lang="en-US" altLang="de-DE" sz="1400" dirty="0" smtClean="0"/>
              <a:t>Test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WI-0034 – Study of re-usable service layer </a:t>
            </a:r>
            <a:r>
              <a:rPr lang="en-US" altLang="de-DE" sz="1400" dirty="0" err="1"/>
              <a:t>contxt&amp;Trnsct</a:t>
            </a:r>
            <a:r>
              <a:rPr lang="en-US" altLang="de-DE" sz="1400" dirty="0" smtClean="0"/>
              <a:t>.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WI-0048 - </a:t>
            </a:r>
            <a:r>
              <a:rPr lang="en-US" altLang="de-DE" sz="1400" dirty="0" err="1"/>
              <a:t>OSGi</a:t>
            </a:r>
            <a:r>
              <a:rPr lang="en-US" altLang="de-DE" sz="1400" dirty="0"/>
              <a:t> Interworking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WI-0052 </a:t>
            </a:r>
            <a:r>
              <a:rPr lang="en-US" altLang="de-DE" sz="1400" dirty="0"/>
              <a:t>- LWM2M DM &amp; Interworking Enhancements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WI-0055 – Product Profiles and oneM2M Features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WI-0057 – TEF Interface 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WI-0059 – OPC-UA Interworking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WI-0061 - Distributed Authorization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WI-0062 - Service Layer </a:t>
            </a:r>
            <a:r>
              <a:rPr lang="en-US" altLang="de-DE" sz="1400" dirty="0" smtClean="0"/>
              <a:t>Forwarding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WI-0063 – R3 </a:t>
            </a:r>
            <a:r>
              <a:rPr lang="en-US" altLang="de-DE" sz="1400" dirty="0" err="1"/>
              <a:t>Enh</a:t>
            </a:r>
            <a:r>
              <a:rPr lang="en-US" altLang="de-DE" sz="1400" dirty="0"/>
              <a:t>. on Base Ontology &amp; Generic </a:t>
            </a:r>
            <a:r>
              <a:rPr lang="en-US" altLang="de-DE" sz="1400" dirty="0" smtClean="0"/>
              <a:t>IWK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WI-0073 - App-ID Registry Function </a:t>
            </a:r>
            <a:r>
              <a:rPr lang="en-US" altLang="de-DE" sz="1400" dirty="0" smtClean="0"/>
              <a:t> </a:t>
            </a:r>
            <a:endParaRPr lang="en-US" altLang="de-DE" sz="1400" dirty="0"/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Work Item Milestones reached at </a:t>
            </a:r>
            <a:r>
              <a:rPr lang="en-US" altLang="de-DE" sz="1800" dirty="0" smtClean="0">
                <a:solidFill>
                  <a:prstClr val="black"/>
                </a:solidFill>
              </a:rPr>
              <a:t>TP#37</a:t>
            </a:r>
            <a:endParaRPr lang="en-US" altLang="de-DE" sz="18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>
                <a:solidFill>
                  <a:srgbClr val="C00000"/>
                </a:solidFill>
              </a:rPr>
              <a:t> </a:t>
            </a:r>
            <a:r>
              <a:rPr lang="en-US" altLang="de-DE" sz="1400" b="1" dirty="0"/>
              <a:t>4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/>
              <a:t> </a:t>
            </a:r>
            <a:r>
              <a:rPr lang="en-US" altLang="de-DE" sz="1400" b="1" dirty="0"/>
              <a:t>0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b="1" dirty="0" smtClean="0"/>
              <a:t>11</a:t>
            </a:r>
            <a:r>
              <a:rPr lang="en-US" altLang="de-DE" sz="1400" dirty="0" smtClean="0"/>
              <a:t> </a:t>
            </a:r>
            <a:r>
              <a:rPr lang="en-US" altLang="de-DE" sz="1400" dirty="0"/>
              <a:t>WIs / their deliverables </a:t>
            </a:r>
            <a:r>
              <a:rPr lang="en-US" altLang="de-DE" sz="1400" b="1" dirty="0">
                <a:solidFill>
                  <a:schemeClr val="tx2"/>
                </a:solidFill>
              </a:rPr>
              <a:t>missed their earlier approval 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1800" dirty="0">
                <a:solidFill>
                  <a:prstClr val="black"/>
                </a:solidFill>
              </a:rPr>
              <a:t>Release 3 planning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Finalization of deliverables and preparation for ratification</a:t>
            </a:r>
            <a:endParaRPr lang="en-US" altLang="de-DE" dirty="0"/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400" dirty="0" smtClean="0"/>
              <a:t>See Draft version of ADM-0017 Release 3 Control Document</a:t>
            </a:r>
            <a:endParaRPr lang="en-US" altLang="de-DE" sz="14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en-GB" altLang="de-DE" sz="1400" dirty="0" smtClean="0"/>
              <a:t>See full work program status @ TP37 opening in ADM-0001-Work Program Management </a:t>
            </a:r>
            <a:r>
              <a:rPr lang="en-GB" altLang="de-DE" sz="1400" dirty="0" smtClean="0"/>
              <a:t>v36.3.0</a:t>
            </a:r>
            <a:r>
              <a:rPr lang="en-GB" altLang="de-DE" sz="1400" dirty="0" smtClean="0"/>
              <a:t>.  </a:t>
            </a:r>
            <a:endParaRPr lang="en-GB" alt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6143336" y="1512136"/>
            <a:ext cx="5767310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endParaRPr lang="en-US" sz="1200" dirty="0"/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48 active WIs*</a:t>
            </a:r>
          </a:p>
        </p:txBody>
      </p:sp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317427" y="1185825"/>
            <a:ext cx="5093537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REQ WG</a:t>
            </a:r>
          </a:p>
          <a:p>
            <a:r>
              <a:rPr lang="en-US" altLang="de-DE" sz="1200" dirty="0"/>
              <a:t>WI-0015 -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enablement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WI-0073 - App-ID Registry Function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ARC WG</a:t>
            </a:r>
          </a:p>
          <a:p>
            <a:r>
              <a:rPr lang="en-US" altLang="de-DE" sz="1200" dirty="0"/>
              <a:t>WI-0031 – Optimized Group-based Operation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WI-0034 – Study of re-usable service layer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contxt&amp;Trnsct</a:t>
            </a:r>
            <a:r>
              <a:rPr lang="en-US" altLang="de-DE" sz="1200" dirty="0"/>
              <a:t>.</a:t>
            </a:r>
          </a:p>
          <a:p>
            <a:r>
              <a:rPr lang="en-US" altLang="de-DE" sz="1200" dirty="0"/>
              <a:t>WI-0035 – Action Triggering </a:t>
            </a:r>
          </a:p>
          <a:p>
            <a:r>
              <a:rPr lang="en-US" altLang="de-DE" sz="1200" dirty="0"/>
              <a:t>WI-0047 - DDS usage in oneM2M system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WI-0048 - </a:t>
            </a:r>
            <a:r>
              <a:rPr lang="en-US" altLang="de-DE" sz="1200" i="1" dirty="0" err="1">
                <a:solidFill>
                  <a:srgbClr val="00B050"/>
                </a:solidFill>
              </a:rPr>
              <a:t>OSGi</a:t>
            </a:r>
            <a:r>
              <a:rPr lang="en-US" altLang="de-DE" sz="1200" i="1" dirty="0">
                <a:solidFill>
                  <a:srgbClr val="00B050"/>
                </a:solidFill>
              </a:rPr>
              <a:t> Interworking </a:t>
            </a:r>
          </a:p>
          <a:p>
            <a:r>
              <a:rPr lang="en-US" altLang="de-DE" sz="1200" dirty="0"/>
              <a:t>WI-0056 - Evolution of Proximal IoT Interworking</a:t>
            </a:r>
          </a:p>
          <a:p>
            <a:r>
              <a:rPr lang="en-US" altLang="de-DE" sz="1200" dirty="0"/>
              <a:t>WI-0058 – Interworking with 3GPP networks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WI-0059 - OPC-UA Interworking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WI-0062 - Service Layer Forwarding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WI-0064 -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WI-0069 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syst.</a:t>
            </a: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WI-0080 -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/>
              <a:t>WI-0087 Summary of differences between Release 2A &amp; Release 3 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PRO WG</a:t>
            </a:r>
          </a:p>
          <a:p>
            <a:r>
              <a:rPr lang="en-US" altLang="de-DE" sz="1200" dirty="0"/>
              <a:t>-</a:t>
            </a:r>
          </a:p>
        </p:txBody>
      </p:sp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4247009" y="1185825"/>
            <a:ext cx="5595294" cy="367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/>
              <a:t>SEC 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WI-0057 - TEF Interface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WI-0061 - Distributed Authorization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WI-0065 - Trust Management in oneM2M</a:t>
            </a:r>
          </a:p>
          <a:p>
            <a:r>
              <a:rPr lang="en-US" altLang="de-DE" sz="1200" dirty="0"/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Policy</a:t>
            </a:r>
          </a:p>
          <a:p>
            <a:pPr>
              <a:spcBef>
                <a:spcPts val="600"/>
              </a:spcBef>
            </a:pPr>
            <a:r>
              <a:rPr lang="en-US" altLang="de-DE" sz="1200" b="1" dirty="0"/>
              <a:t>MAS 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WI-0030 – M2M Appl. &amp; Field Domain Comp. </a:t>
            </a:r>
            <a:r>
              <a:rPr lang="en-US" altLang="de-DE" sz="1200" i="1" dirty="0" err="1">
                <a:solidFill>
                  <a:srgbClr val="00B050"/>
                </a:solidFill>
              </a:rPr>
              <a:t>config</a:t>
            </a:r>
            <a:r>
              <a:rPr lang="en-US" altLang="de-DE" sz="1200" i="1" dirty="0">
                <a:solidFill>
                  <a:srgbClr val="00B050"/>
                </a:solidFill>
              </a:rPr>
              <a:t>.</a:t>
            </a:r>
            <a:r>
              <a:rPr lang="en-US" altLang="de-DE" sz="1200" dirty="0">
                <a:solidFill>
                  <a:srgbClr val="00B050"/>
                </a:solidFill>
              </a:rPr>
              <a:t>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WI-0052 - LWM2M DM &amp; Interworking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WI-0053 - </a:t>
            </a:r>
            <a:r>
              <a:rPr lang="en-US" altLang="de-DE" sz="1200" dirty="0" smtClean="0">
                <a:solidFill>
                  <a:srgbClr val="0070C0"/>
                </a:solidFill>
              </a:rPr>
              <a:t>Enhancements </a:t>
            </a:r>
            <a:r>
              <a:rPr lang="en-US" altLang="de-DE" sz="1200" dirty="0">
                <a:solidFill>
                  <a:srgbClr val="0070C0"/>
                </a:solidFill>
              </a:rPr>
              <a:t>on Semantic </a:t>
            </a:r>
            <a:r>
              <a:rPr lang="en-US" altLang="de-DE" sz="1200" dirty="0" smtClean="0">
                <a:solidFill>
                  <a:srgbClr val="0070C0"/>
                </a:solidFill>
              </a:rPr>
              <a:t>Support </a:t>
            </a:r>
            <a:r>
              <a:rPr lang="en-US" altLang="de-DE" sz="1200" i="1" dirty="0" smtClean="0">
                <a:solidFill>
                  <a:srgbClr val="0070C0"/>
                </a:solidFill>
              </a:rPr>
              <a:t>(R3 =&gt; R4)</a:t>
            </a:r>
            <a:endParaRPr lang="en-US" altLang="de-DE" sz="1200" i="1" dirty="0">
              <a:solidFill>
                <a:srgbClr val="0070C0"/>
              </a:solidFill>
            </a:endParaRP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WI-0063 – R3 </a:t>
            </a:r>
            <a:r>
              <a:rPr lang="en-US" altLang="de-DE" sz="1200" i="1" dirty="0" err="1">
                <a:solidFill>
                  <a:srgbClr val="00B050"/>
                </a:solidFill>
              </a:rPr>
              <a:t>Enh</a:t>
            </a:r>
            <a:r>
              <a:rPr lang="en-US" altLang="de-DE" sz="1200" i="1" dirty="0">
                <a:solidFill>
                  <a:srgbClr val="00B050"/>
                </a:solidFill>
              </a:rPr>
              <a:t>. on Base Ontology &amp; Generic IWK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WI-0070 - Disaster Alert Service Enabler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>
                <a:solidFill>
                  <a:srgbClr val="0070C0"/>
                </a:solidFill>
              </a:rPr>
              <a:t>WI-0075 – Ind. Dom. Inf. Model </a:t>
            </a:r>
            <a:r>
              <a:rPr lang="en-US" altLang="de-DE" sz="1200" dirty="0" err="1">
                <a:solidFill>
                  <a:srgbClr val="0070C0"/>
                </a:solidFill>
              </a:rPr>
              <a:t>Mapg</a:t>
            </a:r>
            <a:r>
              <a:rPr lang="en-US" altLang="de-DE" sz="1200" dirty="0">
                <a:solidFill>
                  <a:srgbClr val="0070C0"/>
                </a:solidFill>
              </a:rPr>
              <a:t>. &amp; Sem. Spt.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WI-0081 - Smart Device Template </a:t>
            </a:r>
            <a:r>
              <a:rPr lang="en-US" altLang="de-DE" sz="1200" dirty="0" smtClean="0">
                <a:solidFill>
                  <a:srgbClr val="0070C0"/>
                </a:solidFill>
              </a:rPr>
              <a:t>4.0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WI-0084 – SDT based Information Model and Mapping for Vertical Industries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</a:rPr>
              <a:t>Configuration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v36.3.0</a:t>
            </a:r>
            <a:r>
              <a:rPr lang="de-AT" altLang="de-DE" sz="1400" dirty="0"/>
              <a:t>.  </a:t>
            </a: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8309152" y="1173570"/>
            <a:ext cx="35824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WI-0032 - Conformance Test </a:t>
            </a:r>
          </a:p>
          <a:p>
            <a:r>
              <a:rPr lang="en-US" altLang="de-DE" sz="1200" dirty="0"/>
              <a:t>WI-0051 -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i="1" dirty="0">
                <a:solidFill>
                  <a:srgbClr val="00B050"/>
                </a:solidFill>
              </a:rPr>
              <a:t>WI-0055 - Product Profiles &amp; Feature Catalog </a:t>
            </a:r>
          </a:p>
          <a:p>
            <a:r>
              <a:rPr lang="en-US" altLang="de-DE" sz="1200" dirty="0"/>
              <a:t>WI-0060 -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Freeze at </a:t>
            </a:r>
            <a:r>
              <a:rPr lang="en-US" dirty="0" smtClean="0">
                <a:latin typeface="+mj-lt"/>
              </a:rPr>
              <a:t>TP#37	</a:t>
            </a:r>
            <a:r>
              <a:rPr lang="en-US" sz="2000" dirty="0" smtClean="0">
                <a:latin typeface="+mj-lt"/>
              </a:rPr>
              <a:t>(1/1)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WI-0068 Global Platform Interworking- WG4 (0%)	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TS-00xx Global Platform Interworking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WI-0076 Lightweight oneM2M Services – WG2 (10%)	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TR-0053 Lightweight oneM2M </a:t>
            </a:r>
            <a:r>
              <a:rPr lang="en-US" altLang="de-DE" sz="1600" dirty="0" err="1" smtClean="0"/>
              <a:t>Serivces</a:t>
            </a:r>
            <a:endParaRPr lang="en-US" altLang="de-DE" sz="1600" dirty="0" smtClean="0"/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WI-0077 Attribute Based Access Control Policy – WG4 (20%)		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TR-0050 Attribute Based Access Control Policy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WI-0087 Summary of differences between Release 2A &amp; Release 3 – WG2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TR-0056 Differences between Release 2A and Release 3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2" y="1269124"/>
            <a:ext cx="324000" cy="324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8" y="3321693"/>
            <a:ext cx="324000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4" y="2638869"/>
            <a:ext cx="325628" cy="324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" y="1951948"/>
            <a:ext cx="3175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</a:t>
            </a:r>
            <a:r>
              <a:rPr lang="en-US" dirty="0">
                <a:latin typeface="+mj-lt"/>
              </a:rPr>
              <a:t>at </a:t>
            </a:r>
            <a:r>
              <a:rPr lang="en-US" dirty="0" smtClean="0">
                <a:latin typeface="+mj-lt"/>
              </a:rPr>
              <a:t>TP#37	</a:t>
            </a:r>
            <a:r>
              <a:rPr lang="en-US" sz="2000" dirty="0" smtClean="0">
                <a:latin typeface="+mj-lt"/>
              </a:rPr>
              <a:t>(1/1)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none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Date before TP#37	</a:t>
            </a:r>
            <a:r>
              <a:rPr lang="en-US" sz="2000" dirty="0" smtClean="0">
                <a:latin typeface="+mj-lt"/>
              </a:rPr>
              <a:t>(1/2)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WI-0031 Optimized Group-based Operation – WG2,3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WI-0035 </a:t>
            </a:r>
            <a:r>
              <a:rPr lang="en-US" altLang="de-DE" sz="2000" dirty="0"/>
              <a:t>Action Triggering - WG2  (95%)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WI-0047 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WI-0056 Evolution of Proximal IoT Interworking – WG2 </a:t>
            </a:r>
            <a:r>
              <a:rPr lang="en-US" altLang="de-DE" sz="2000" dirty="0" smtClean="0"/>
              <a:t>(95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TS-0033  Interworking </a:t>
            </a:r>
            <a:r>
              <a:rPr lang="en-US" altLang="de-DE" sz="1600" dirty="0" smtClean="0"/>
              <a:t>Framework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WI-0060 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TR-0041 Decentralized Authentication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92602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2343806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8" y="454242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5" y="3443117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" y="3838472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0" y="2735163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0" y="5186568"/>
            <a:ext cx="317678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Approval Date before TP#37	</a:t>
            </a:r>
            <a:r>
              <a:rPr lang="en-US" sz="2000" dirty="0" smtClean="0">
                <a:latin typeface="+mj-lt"/>
              </a:rPr>
              <a:t>(2/2)</a:t>
            </a:r>
            <a:endParaRPr lang="en-US" sz="2000" dirty="0">
              <a:latin typeface="+mj-lt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WI-0069 </a:t>
            </a:r>
            <a:r>
              <a:rPr lang="en-US" altLang="de-DE" sz="2000" dirty="0"/>
              <a:t>Heterogeneous identification service in oneM2M </a:t>
            </a:r>
            <a:r>
              <a:rPr lang="en-US" altLang="de-DE" sz="2000" dirty="0" smtClean="0"/>
              <a:t>system – WG4 (90%)	R4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TR-0044 Heterogeneous identification service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  <a:endParaRPr lang="en-US" altLang="de-DE" sz="16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2585528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878763"/>
            <a:ext cx="329009" cy="3240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Release 3 Candidate Deliverables</a:t>
            </a:r>
            <a:endParaRPr lang="en-US" dirty="0">
              <a:latin typeface="+mj-lt"/>
            </a:endParaRP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334696" y="751289"/>
            <a:ext cx="59405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dirty="0" smtClean="0"/>
              <a:t>See also ADM-0017 Release 3 Control Document V0.3.0</a:t>
            </a:r>
            <a:endParaRPr lang="en-GB" altLang="de-DE" sz="2000" dirty="0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437846" y="1742225"/>
            <a:ext cx="566665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 0001 - </a:t>
            </a:r>
            <a:r>
              <a:rPr lang="en-US" altLang="de-DE" sz="1600" b="1" dirty="0" smtClean="0"/>
              <a:t>Core Architecture v3.11.0</a:t>
            </a:r>
            <a:endParaRPr lang="en-US" altLang="de-DE" sz="1600" b="1" dirty="0"/>
          </a:p>
          <a:p>
            <a:r>
              <a:rPr lang="en-US" altLang="de-DE" sz="1600" b="1" dirty="0"/>
              <a:t>TS 0002 </a:t>
            </a:r>
            <a:r>
              <a:rPr lang="en-US" altLang="de-DE" sz="1600" b="1" dirty="0" smtClean="0"/>
              <a:t>– Requirements v3.1.0</a:t>
            </a:r>
            <a:endParaRPr lang="en-US" altLang="de-DE" sz="1600" b="1" dirty="0"/>
          </a:p>
          <a:p>
            <a:r>
              <a:rPr lang="en-US" altLang="de-DE" sz="1600" b="1" dirty="0"/>
              <a:t>TS 0003 - Security </a:t>
            </a:r>
            <a:r>
              <a:rPr lang="en-US" altLang="de-DE" sz="1600" b="1" dirty="0" smtClean="0"/>
              <a:t>Solutions v3.8.0</a:t>
            </a:r>
            <a:endParaRPr lang="en-US" altLang="de-DE" sz="1600" b="1" dirty="0"/>
          </a:p>
          <a:p>
            <a:r>
              <a:rPr lang="en-US" altLang="de-DE" sz="1600" b="1" dirty="0"/>
              <a:t>TS 0004 - Service Layer Core </a:t>
            </a:r>
            <a:r>
              <a:rPr lang="en-US" altLang="de-DE" sz="1600" b="1" dirty="0" smtClean="0"/>
              <a:t>Protocol v3.7.0</a:t>
            </a:r>
            <a:endParaRPr lang="en-US" altLang="de-DE" sz="1600" b="1" dirty="0"/>
          </a:p>
          <a:p>
            <a:r>
              <a:rPr lang="en-US" altLang="de-DE" sz="1600" b="1" dirty="0"/>
              <a:t>TS 0005 - Management enablement (OMA</a:t>
            </a:r>
            <a:r>
              <a:rPr lang="en-US" altLang="de-DE" sz="1600" b="1" dirty="0" smtClean="0"/>
              <a:t>) v3.4.0</a:t>
            </a:r>
            <a:endParaRPr lang="en-US" altLang="de-DE" sz="1600" b="1" dirty="0"/>
          </a:p>
          <a:p>
            <a:r>
              <a:rPr lang="en-US" altLang="de-DE" sz="1600" b="1" dirty="0"/>
              <a:t>TS 0006 - Management enablement (BBF</a:t>
            </a:r>
            <a:r>
              <a:rPr lang="en-US" altLang="de-DE" sz="1600" b="1" dirty="0" smtClean="0"/>
              <a:t>) v3.6.0</a:t>
            </a:r>
            <a:endParaRPr lang="en-US" altLang="de-DE" sz="1600" b="1" dirty="0"/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 0007 - Service Components</a:t>
            </a:r>
          </a:p>
          <a:p>
            <a:r>
              <a:rPr lang="en-US" altLang="de-DE" sz="1600" b="1" dirty="0"/>
              <a:t>TS 0008 - </a:t>
            </a:r>
            <a:r>
              <a:rPr lang="en-US" altLang="de-DE" sz="1600" b="1" dirty="0" err="1"/>
              <a:t>CoAP</a:t>
            </a:r>
            <a:r>
              <a:rPr lang="en-US" altLang="de-DE" sz="1600" b="1" dirty="0"/>
              <a:t>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b="1" dirty="0"/>
              <a:t>TS 0009 - HTTP Protocol </a:t>
            </a:r>
            <a:r>
              <a:rPr lang="en-US" altLang="de-DE" sz="1600" b="1" dirty="0" smtClean="0"/>
              <a:t>Binding v3.0.0</a:t>
            </a:r>
            <a:endParaRPr lang="en-US" altLang="de-DE" sz="1600" b="1" dirty="0"/>
          </a:p>
          <a:p>
            <a:r>
              <a:rPr lang="en-US" altLang="de-DE" sz="1600" dirty="0"/>
              <a:t>TS 0010 - MQTT Protocol Binding</a:t>
            </a:r>
          </a:p>
          <a:p>
            <a:r>
              <a:rPr lang="en-US" altLang="de-DE" sz="1600" b="1" dirty="0"/>
              <a:t>TS 0011 – Common </a:t>
            </a:r>
            <a:r>
              <a:rPr lang="en-US" altLang="de-DE" sz="1600" b="1" dirty="0" smtClean="0"/>
              <a:t>Terminology v3.0.0</a:t>
            </a:r>
            <a:endParaRPr lang="en-US" altLang="de-DE" sz="1600" b="1" dirty="0"/>
          </a:p>
          <a:p>
            <a:r>
              <a:rPr lang="en-US" altLang="de-DE" sz="1600" b="1" dirty="0"/>
              <a:t>TS-0012 – Base </a:t>
            </a:r>
            <a:r>
              <a:rPr lang="en-US" altLang="de-DE" sz="1600" b="1" dirty="0" smtClean="0"/>
              <a:t>Ontology v3.7.1</a:t>
            </a:r>
            <a:endParaRPr lang="en-US" altLang="de-DE" sz="1600" b="1" dirty="0"/>
          </a:p>
          <a:p>
            <a:r>
              <a:rPr lang="en-US" altLang="de-DE" sz="1600" dirty="0"/>
              <a:t>TS-0013 - Interoperability Testing </a:t>
            </a:r>
          </a:p>
          <a:p>
            <a:r>
              <a:rPr lang="en-US" altLang="de-DE" sz="1600" b="1" dirty="0"/>
              <a:t>TS-0014 - LWM2M Interworking</a:t>
            </a:r>
          </a:p>
          <a:p>
            <a:r>
              <a:rPr lang="en-US" altLang="de-DE" sz="1600" dirty="0"/>
              <a:t>TS-0015 - Testing </a:t>
            </a:r>
            <a:r>
              <a:rPr lang="en-US" altLang="de-DE" sz="1600" dirty="0" smtClean="0"/>
              <a:t>Framework</a:t>
            </a:r>
          </a:p>
          <a:p>
            <a:r>
              <a:rPr lang="en-US" altLang="de-DE" sz="1600" b="1" dirty="0" smtClean="0"/>
              <a:t>TS-0016 – Secure </a:t>
            </a:r>
            <a:r>
              <a:rPr lang="en-US" altLang="de-DE" sz="1600" b="1" dirty="0"/>
              <a:t>E</a:t>
            </a:r>
            <a:r>
              <a:rPr lang="en-US" altLang="de-DE" sz="1600" b="1" dirty="0" smtClean="0"/>
              <a:t>nvironment Abstraction v3.0.0</a:t>
            </a:r>
            <a:endParaRPr lang="en-US" altLang="de-DE" sz="1600" b="1" dirty="0"/>
          </a:p>
          <a:p>
            <a:r>
              <a:rPr lang="en-US" altLang="de-DE" sz="1600" dirty="0" smtClean="0"/>
              <a:t>TS-0020 </a:t>
            </a:r>
            <a:r>
              <a:rPr lang="en-US" altLang="de-DE" sz="1600" dirty="0"/>
              <a:t>- </a:t>
            </a:r>
            <a:r>
              <a:rPr lang="en-US" altLang="de-DE" sz="1600" dirty="0" err="1"/>
              <a:t>WebSocket</a:t>
            </a:r>
            <a:r>
              <a:rPr lang="en-US" altLang="de-DE" sz="1600" dirty="0"/>
              <a:t> Protocol Binding</a:t>
            </a:r>
          </a:p>
          <a:p>
            <a:r>
              <a:rPr lang="en-US" altLang="de-DE" sz="1600" strike="sngStrike" dirty="0">
                <a:solidFill>
                  <a:srgbClr val="FF0000"/>
                </a:solidFill>
              </a:rPr>
              <a:t>TS-0021 - oneM2M and AllJoyn Interworking</a:t>
            </a:r>
          </a:p>
          <a:p>
            <a:r>
              <a:rPr lang="en-US" altLang="de-DE" sz="1600" dirty="0"/>
              <a:t>TS-0022 - Field Device </a:t>
            </a:r>
            <a:r>
              <a:rPr lang="en-US" altLang="de-DE" sz="1600" dirty="0" smtClean="0"/>
              <a:t>Configuration</a:t>
            </a:r>
            <a:endParaRPr lang="en-US" altLang="de-DE" sz="1600" dirty="0"/>
          </a:p>
        </p:txBody>
      </p:sp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6104500" y="1775470"/>
            <a:ext cx="590668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600" b="1" dirty="0"/>
              <a:t>TS-0023 - Home Appliances Information Model and Mapping v3.7.0</a:t>
            </a:r>
          </a:p>
          <a:p>
            <a:r>
              <a:rPr lang="en-US" altLang="de-DE" sz="1600" b="1" dirty="0"/>
              <a:t>TS-0024 - OIC Interworking </a:t>
            </a:r>
            <a:r>
              <a:rPr lang="en-US" altLang="de-DE" sz="1600" b="1" dirty="0" smtClean="0"/>
              <a:t>v3.0.0 </a:t>
            </a:r>
            <a:r>
              <a:rPr lang="en-US" altLang="de-DE" sz="1600" i="1" dirty="0" smtClean="0">
                <a:solidFill>
                  <a:srgbClr val="FF0000"/>
                </a:solidFill>
              </a:rPr>
              <a:t>=&gt; rename to OCF Interworking?</a:t>
            </a:r>
            <a:endParaRPr lang="en-US" altLang="de-DE" sz="1600" i="1" dirty="0">
              <a:solidFill>
                <a:srgbClr val="FF0000"/>
              </a:solidFill>
            </a:endParaRPr>
          </a:p>
          <a:p>
            <a:r>
              <a:rPr lang="en-US" altLang="de-DE" sz="1600" b="1" dirty="0"/>
              <a:t>TS-0026 – 3GPP Interworking v0.9.0</a:t>
            </a:r>
          </a:p>
          <a:p>
            <a:r>
              <a:rPr lang="en-US" altLang="de-DE" sz="1600" b="1" dirty="0"/>
              <a:t>TS-0030 – Ontology Based Interworking </a:t>
            </a:r>
            <a:r>
              <a:rPr lang="en-US" altLang="de-DE" sz="1600" b="1" dirty="0" smtClean="0"/>
              <a:t>v3.0.1</a:t>
            </a:r>
            <a:endParaRPr lang="en-US" altLang="de-DE" sz="1600" i="1" dirty="0"/>
          </a:p>
          <a:p>
            <a:r>
              <a:rPr lang="en-US" altLang="de-DE" sz="1600" b="1" dirty="0" smtClean="0"/>
              <a:t>TS-0031 - Feature </a:t>
            </a:r>
            <a:r>
              <a:rPr lang="en-US" altLang="de-DE" sz="1600" b="1" dirty="0"/>
              <a:t>Catalogue </a:t>
            </a:r>
          </a:p>
          <a:p>
            <a:r>
              <a:rPr lang="en-US" altLang="de-DE" sz="1600" dirty="0"/>
              <a:t>TS-0032 – MAF and MEF Interface </a:t>
            </a:r>
            <a:r>
              <a:rPr lang="en-US" altLang="de-DE" sz="1600" dirty="0" smtClean="0"/>
              <a:t>Specification</a:t>
            </a:r>
          </a:p>
          <a:p>
            <a:r>
              <a:rPr lang="en-US" altLang="de-DE" sz="1600" b="1" dirty="0" smtClean="0"/>
              <a:t>TS-0033 – Interworking Framework v0.1.1</a:t>
            </a:r>
          </a:p>
          <a:p>
            <a:r>
              <a:rPr lang="en-US" altLang="de-DE" sz="1600" b="1" dirty="0" smtClean="0"/>
              <a:t>TS-0034 – Semantics Support v3.0.0</a:t>
            </a:r>
          </a:p>
          <a:p>
            <a:r>
              <a:rPr lang="en-US" altLang="de-DE" sz="1600" b="1" dirty="0" smtClean="0"/>
              <a:t>TS-0035 – </a:t>
            </a:r>
            <a:r>
              <a:rPr lang="en-US" altLang="de-DE" sz="1600" b="1" dirty="0" err="1" smtClean="0"/>
              <a:t>OSGi</a:t>
            </a:r>
            <a:r>
              <a:rPr lang="en-US" altLang="de-DE" sz="1600" b="1" dirty="0" smtClean="0"/>
              <a:t> Interworking 0.2.0</a:t>
            </a:r>
            <a:endParaRPr lang="en-US" altLang="de-DE" sz="1600" b="1" dirty="0"/>
          </a:p>
          <a:p>
            <a:endParaRPr lang="en-US" altLang="de-DE" dirty="0"/>
          </a:p>
        </p:txBody>
      </p:sp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34696" y="1249515"/>
            <a:ext cx="38161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2000" b="1" dirty="0" smtClean="0"/>
              <a:t>Candidate Technical Specifications</a:t>
            </a:r>
            <a:endParaRPr lang="en-GB" alt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020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Microsoft Office PowerPoint</Application>
  <PresentationFormat>Breitbild</PresentationFormat>
  <Paragraphs>201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Myriad Pro Light</vt:lpstr>
      <vt:lpstr>Office Theme</vt:lpstr>
      <vt:lpstr>WPM status report TP#37 opening</vt:lpstr>
      <vt:lpstr>WPM Status at TP#37 opening</vt:lpstr>
      <vt:lpstr>TP 37 opening - WI Snapshot*</vt:lpstr>
      <vt:lpstr>48 active WIs*</vt:lpstr>
      <vt:lpstr>Freeze at TP#37 (1/1)</vt:lpstr>
      <vt:lpstr>Approval at TP#37 (1/1)</vt:lpstr>
      <vt:lpstr>Approval Date before TP#37 (1/2)</vt:lpstr>
      <vt:lpstr>Approval Date before TP#37 (2/2)</vt:lpstr>
      <vt:lpstr>Release 3 Candidate Deliverables</vt:lpstr>
      <vt:lpstr>Release 3 Candidate Deliverables</vt:lpstr>
      <vt:lpstr>Timeline Release 3 and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WPM Convenor</cp:lastModifiedBy>
  <cp:revision>101</cp:revision>
  <dcterms:created xsi:type="dcterms:W3CDTF">2017-09-21T15:46:31Z</dcterms:created>
  <dcterms:modified xsi:type="dcterms:W3CDTF">2018-09-10T11:19:43Z</dcterms:modified>
</cp:coreProperties>
</file>