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8" r:id="rId2"/>
    <p:sldId id="276" r:id="rId3"/>
    <p:sldId id="278" r:id="rId4"/>
    <p:sldId id="284" r:id="rId5"/>
    <p:sldId id="279" r:id="rId6"/>
    <p:sldId id="280" r:id="rId7"/>
    <p:sldId id="281" r:id="rId8"/>
    <p:sldId id="282" r:id="rId9"/>
    <p:sldId id="283" r:id="rId10"/>
    <p:sldId id="285" r:id="rId11"/>
    <p:sldId id="27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3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8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EC4C75-6880-4B90-A967-F5891602F90E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CD8EC2-0F93-4F08-B8C5-ABA8CE10BC1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838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D8EC2-0F93-4F08-B8C5-ABA8CE10BC1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021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4285397"/>
            <a:ext cx="12192000" cy="2572603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860" y="194184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19675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782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5341434"/>
            <a:ext cx="12192000" cy="1516566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860" y="194184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84755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5547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9780" y="1233866"/>
            <a:ext cx="11296184" cy="2387600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444" y="305687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9780" y="3837899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40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76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451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397" y="0"/>
            <a:ext cx="7850299" cy="117357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8672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219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594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596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4696" y="0"/>
            <a:ext cx="7850299" cy="1173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696" y="149391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97628" y="6492875"/>
            <a:ext cx="4943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1155282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8241" y="105845"/>
            <a:ext cx="1325890" cy="904091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6497638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592496" y="6592129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75000"/>
                  </a:schemeClr>
                </a:solidFill>
                <a:latin typeface="Myriad Pro Light" panose="020B0603030403020204" pitchFamily="34" charset="0"/>
              </a:rPr>
              <a:t>© 2018 oneM2M</a:t>
            </a:r>
          </a:p>
          <a:p>
            <a:endParaRPr lang="en-US" sz="900" dirty="0">
              <a:solidFill>
                <a:schemeClr val="bg1">
                  <a:lumMod val="50000"/>
                </a:schemeClr>
              </a:solidFill>
              <a:latin typeface="Myriad Pro Light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89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C63133"/>
          </a:solidFill>
          <a:latin typeface="Myriad Pro" panose="020B05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C00000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cs typeface="Arial" panose="020B0604020202020204" pitchFamily="34" charset="0"/>
              </a:rPr>
              <a:t>WPM status </a:t>
            </a:r>
            <a:r>
              <a:rPr lang="en-US" dirty="0" smtClean="0">
                <a:cs typeface="Arial" panose="020B0604020202020204" pitchFamily="34" charset="0"/>
              </a:rPr>
              <a:t>report TP#37 opening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B550-7CF2-4283-9092-C0AEF1549117}" type="slidenum">
              <a:rPr lang="en-US" smtClean="0"/>
              <a:t>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659780" y="3837899"/>
            <a:ext cx="10005592" cy="1655762"/>
          </a:xfrm>
        </p:spPr>
        <p:txBody>
          <a:bodyPr/>
          <a:lstStyle/>
          <a:p>
            <a:r>
              <a:rPr lang="en-US" dirty="0">
                <a:latin typeface="+mn-lt"/>
                <a:cs typeface="Arial" panose="020B0604020202020204" pitchFamily="34" charset="0"/>
              </a:rPr>
              <a:t>WPM convenor, Roland Hechwartner, roland.hechwartner@t-mobile.at</a:t>
            </a:r>
          </a:p>
          <a:p>
            <a:r>
              <a:rPr lang="en-US" dirty="0" smtClean="0">
                <a:latin typeface="+mn-lt"/>
                <a:cs typeface="Arial" panose="020B0604020202020204" pitchFamily="34" charset="0"/>
              </a:rPr>
              <a:t>2018-09-17</a:t>
            </a:r>
            <a:endParaRPr lang="en-US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659780" y="5308995"/>
            <a:ext cx="6805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Attachment to </a:t>
            </a:r>
            <a:r>
              <a:rPr lang="en-US" dirty="0" smtClean="0"/>
              <a:t>TP-2018-0230R03-WPM_status_report_TP#37_opening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20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Release 3 Candidate Deliverables</a:t>
            </a:r>
            <a:endParaRPr lang="en-US" dirty="0"/>
          </a:p>
        </p:txBody>
      </p:sp>
      <p:sp>
        <p:nvSpPr>
          <p:cNvPr id="6" name="Textfeld 4"/>
          <p:cNvSpPr txBox="1">
            <a:spLocks noChangeArrowheads="1"/>
          </p:cNvSpPr>
          <p:nvPr/>
        </p:nvSpPr>
        <p:spPr bwMode="auto">
          <a:xfrm>
            <a:off x="334696" y="751289"/>
            <a:ext cx="59405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de-DE" sz="2000" dirty="0" smtClean="0"/>
              <a:t>See also ADM-0017 Release 3 Control Document V0.4.0</a:t>
            </a:r>
            <a:endParaRPr lang="en-GB" altLang="de-DE" sz="2000" dirty="0"/>
          </a:p>
        </p:txBody>
      </p:sp>
      <p:sp>
        <p:nvSpPr>
          <p:cNvPr id="8" name="Textfeld 5"/>
          <p:cNvSpPr txBox="1">
            <a:spLocks noChangeArrowheads="1"/>
          </p:cNvSpPr>
          <p:nvPr/>
        </p:nvSpPr>
        <p:spPr bwMode="auto">
          <a:xfrm>
            <a:off x="479202" y="1739661"/>
            <a:ext cx="6087500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de-DE" sz="1600" dirty="0"/>
              <a:t>TR-0001 Use Cases Collection, V </a:t>
            </a:r>
            <a:r>
              <a:rPr lang="en-US" altLang="de-DE" sz="1600" dirty="0" smtClean="0"/>
              <a:t>3.1.0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 smtClean="0"/>
              <a:t>TR-0007 </a:t>
            </a:r>
            <a:r>
              <a:rPr lang="en-US" altLang="de-DE" sz="1600" dirty="0"/>
              <a:t>Study on Abstraction and Semantics Enablement, V ?</a:t>
            </a:r>
          </a:p>
          <a:p>
            <a:pPr>
              <a:defRPr/>
            </a:pPr>
            <a:r>
              <a:rPr lang="en-US" altLang="de-DE" sz="1600" dirty="0" smtClean="0"/>
              <a:t>TR-0008 </a:t>
            </a:r>
            <a:r>
              <a:rPr lang="en-US" altLang="de-DE" sz="1600" dirty="0"/>
              <a:t>Security, V </a:t>
            </a:r>
            <a:r>
              <a:rPr lang="en-US" altLang="de-DE" sz="1600" dirty="0" smtClean="0"/>
              <a:t>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 smtClean="0"/>
              <a:t>TR-0012 </a:t>
            </a:r>
            <a:r>
              <a:rPr lang="en-US" altLang="de-DE" sz="1600" dirty="0"/>
              <a:t>End-to-End-Security and Group Authentication, V </a:t>
            </a:r>
            <a:r>
              <a:rPr lang="en-US" altLang="de-DE" sz="1600" dirty="0" smtClean="0"/>
              <a:t>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 smtClean="0"/>
              <a:t>TR-0016 </a:t>
            </a:r>
            <a:r>
              <a:rPr lang="en-US" altLang="de-DE" sz="1600" dirty="0"/>
              <a:t>Authorization Architecture and Access Control Policy, V </a:t>
            </a:r>
            <a:r>
              <a:rPr lang="en-US" altLang="de-DE" sz="1600" dirty="0" smtClean="0"/>
              <a:t>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 smtClean="0"/>
              <a:t>TR-0017 </a:t>
            </a:r>
            <a:r>
              <a:rPr lang="en-US" altLang="de-DE" sz="1600" dirty="0"/>
              <a:t>Home Domain Abstract Information Model, V </a:t>
            </a:r>
            <a:r>
              <a:rPr lang="en-US" altLang="de-DE" sz="1600" dirty="0" smtClean="0"/>
              <a:t>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strike="sngStrike" dirty="0" smtClean="0">
                <a:solidFill>
                  <a:srgbClr val="FF0000"/>
                </a:solidFill>
              </a:rPr>
              <a:t>TR-0018 </a:t>
            </a:r>
            <a:r>
              <a:rPr lang="en-US" altLang="de-DE" sz="1600" strike="sngStrike" dirty="0">
                <a:solidFill>
                  <a:srgbClr val="FF0000"/>
                </a:solidFill>
              </a:rPr>
              <a:t>Industrial Domain Enablement, V </a:t>
            </a:r>
            <a:r>
              <a:rPr lang="en-US" altLang="de-DE" sz="1600" dirty="0" smtClean="0">
                <a:solidFill>
                  <a:srgbClr val="FF0000"/>
                </a:solidFill>
              </a:rPr>
              <a:t>?</a:t>
            </a:r>
            <a:endParaRPr lang="en-US" altLang="de-DE" sz="16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de-DE" sz="1600" strike="sngStrike" dirty="0" smtClean="0">
                <a:solidFill>
                  <a:srgbClr val="FF0000"/>
                </a:solidFill>
              </a:rPr>
              <a:t>TR-0020 </a:t>
            </a:r>
            <a:r>
              <a:rPr lang="en-US" altLang="de-DE" sz="1600" strike="sngStrike" dirty="0">
                <a:solidFill>
                  <a:srgbClr val="FF0000"/>
                </a:solidFill>
              </a:rPr>
              <a:t>Study of service transactions and re-usable service layer context, V 0.8.0</a:t>
            </a:r>
          </a:p>
          <a:p>
            <a:pPr>
              <a:defRPr/>
            </a:pPr>
            <a:r>
              <a:rPr lang="en-US" altLang="de-DE" sz="1600" strike="sngStrike" dirty="0">
                <a:solidFill>
                  <a:srgbClr val="FF0000"/>
                </a:solidFill>
              </a:rPr>
              <a:t>TR-0021 Action Triggering, V 0.5.0</a:t>
            </a:r>
          </a:p>
          <a:p>
            <a:pPr>
              <a:defRPr/>
            </a:pPr>
            <a:r>
              <a:rPr lang="en-US" altLang="de-DE" sz="1600" strike="sngStrike" dirty="0">
                <a:solidFill>
                  <a:srgbClr val="FF0000"/>
                </a:solidFill>
              </a:rPr>
              <a:t>TR-0022 Continuation and Integration of HGI Smart Home activities, V </a:t>
            </a:r>
            <a:r>
              <a:rPr lang="en-US" altLang="de-DE" sz="1600" dirty="0" smtClean="0">
                <a:solidFill>
                  <a:srgbClr val="FF0000"/>
                </a:solidFill>
              </a:rPr>
              <a:t>?</a:t>
            </a:r>
            <a:endParaRPr lang="en-US" altLang="de-DE" sz="16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de-DE" sz="1600" strike="sngStrike" dirty="0" smtClean="0">
                <a:solidFill>
                  <a:srgbClr val="FF0000"/>
                </a:solidFill>
              </a:rPr>
              <a:t>TR-0024 </a:t>
            </a:r>
            <a:r>
              <a:rPr lang="en-US" altLang="de-DE" sz="1600" strike="sngStrike" dirty="0">
                <a:solidFill>
                  <a:srgbClr val="FF0000"/>
                </a:solidFill>
              </a:rPr>
              <a:t>3GPP_Rel13_IWK, V </a:t>
            </a:r>
            <a:r>
              <a:rPr lang="en-US" altLang="de-DE" sz="1600" strike="sngStrike" dirty="0" smtClean="0">
                <a:solidFill>
                  <a:srgbClr val="FF0000"/>
                </a:solidFill>
              </a:rPr>
              <a:t>?</a:t>
            </a:r>
            <a:endParaRPr lang="en-US" altLang="de-DE" sz="1600" strike="sngStrike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de-DE" sz="1600" dirty="0" smtClean="0"/>
              <a:t>TR-0025 </a:t>
            </a:r>
            <a:r>
              <a:rPr lang="en-US" altLang="de-DE" sz="1600" dirty="0"/>
              <a:t>Application developer guide, </a:t>
            </a:r>
            <a:r>
              <a:rPr lang="en-US" altLang="de-DE" sz="1600" dirty="0" smtClean="0"/>
              <a:t>V 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/>
              <a:t>TR-0026 Vehicular Domain Enablement, V0.11.0</a:t>
            </a:r>
          </a:p>
          <a:p>
            <a:pPr>
              <a:defRPr/>
            </a:pPr>
            <a:r>
              <a:rPr lang="en-US" altLang="de-DE" sz="1600" dirty="0" smtClean="0"/>
              <a:t>TR-0034 </a:t>
            </a:r>
            <a:r>
              <a:rPr lang="en-US" altLang="de-DE" sz="1600" dirty="0" err="1"/>
              <a:t>CoAP</a:t>
            </a:r>
            <a:r>
              <a:rPr lang="en-US" altLang="de-DE" sz="1600" dirty="0"/>
              <a:t> binding and long polling for temp. </a:t>
            </a:r>
            <a:r>
              <a:rPr lang="en-US" altLang="de-DE" sz="1600" dirty="0" err="1"/>
              <a:t>monit</a:t>
            </a:r>
            <a:r>
              <a:rPr lang="en-US" altLang="de-DE" sz="1600" dirty="0"/>
              <a:t>. </a:t>
            </a:r>
            <a:r>
              <a:rPr lang="en-US" altLang="de-DE" sz="1600" dirty="0" smtClean="0"/>
              <a:t>, </a:t>
            </a:r>
            <a:r>
              <a:rPr lang="en-US" altLang="de-DE" sz="1600" dirty="0"/>
              <a:t>V ?</a:t>
            </a:r>
          </a:p>
          <a:p>
            <a:pPr>
              <a:defRPr/>
            </a:pPr>
            <a:r>
              <a:rPr lang="en-US" altLang="de-DE" sz="1600" dirty="0" smtClean="0"/>
              <a:t>TR-0035 </a:t>
            </a:r>
            <a:r>
              <a:rPr lang="en-US" altLang="de-DE" sz="1600" dirty="0"/>
              <a:t>Device management use </a:t>
            </a:r>
            <a:r>
              <a:rPr lang="en-US" altLang="de-DE" sz="1600" dirty="0" smtClean="0"/>
              <a:t>case, </a:t>
            </a:r>
            <a:r>
              <a:rPr lang="en-US" altLang="de-DE" sz="1600" dirty="0"/>
              <a:t>V ?</a:t>
            </a:r>
          </a:p>
          <a:p>
            <a:pPr>
              <a:defRPr/>
            </a:pPr>
            <a:r>
              <a:rPr lang="en-US" altLang="de-DE" sz="1600" dirty="0" smtClean="0"/>
              <a:t>TR-0037 </a:t>
            </a:r>
            <a:r>
              <a:rPr lang="en-US" altLang="de-DE" sz="1600" dirty="0"/>
              <a:t>Smart farm example using MQTT </a:t>
            </a:r>
            <a:r>
              <a:rPr lang="en-US" altLang="de-DE" sz="1600" dirty="0" smtClean="0"/>
              <a:t>binding, </a:t>
            </a:r>
            <a:r>
              <a:rPr lang="en-US" altLang="de-DE" sz="1600" dirty="0"/>
              <a:t>V ?</a:t>
            </a:r>
          </a:p>
          <a:p>
            <a:pPr>
              <a:defRPr/>
            </a:pPr>
            <a:r>
              <a:rPr lang="en-US" altLang="de-DE" sz="1600" dirty="0" smtClean="0"/>
              <a:t>TR-0039 </a:t>
            </a:r>
            <a:r>
              <a:rPr lang="en-US" altLang="de-DE" sz="1600" dirty="0"/>
              <a:t>Developer guide-SDT-based </a:t>
            </a:r>
            <a:r>
              <a:rPr lang="en-US" altLang="de-DE" sz="1600" dirty="0" smtClean="0"/>
              <a:t>implementation, V 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 smtClean="0"/>
              <a:t>TR-0045 </a:t>
            </a:r>
            <a:r>
              <a:rPr lang="en-US" altLang="de-DE" sz="1600" dirty="0"/>
              <a:t>Implementing </a:t>
            </a:r>
            <a:r>
              <a:rPr lang="en-US" altLang="de-DE" sz="1600" dirty="0" smtClean="0"/>
              <a:t>semantics, V0.3.1</a:t>
            </a:r>
            <a:endParaRPr lang="en-US" altLang="de-DE" sz="1600" dirty="0"/>
          </a:p>
        </p:txBody>
      </p:sp>
      <p:sp>
        <p:nvSpPr>
          <p:cNvPr id="9" name="Textfeld 4"/>
          <p:cNvSpPr txBox="1">
            <a:spLocks noChangeArrowheads="1"/>
          </p:cNvSpPr>
          <p:nvPr/>
        </p:nvSpPr>
        <p:spPr bwMode="auto">
          <a:xfrm>
            <a:off x="334696" y="1249515"/>
            <a:ext cx="32839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de-DE" sz="2000" b="1" dirty="0" smtClean="0"/>
              <a:t>Candidate Technical Reports</a:t>
            </a:r>
            <a:endParaRPr lang="en-GB" altLang="de-DE" sz="2000" b="1" dirty="0"/>
          </a:p>
        </p:txBody>
      </p:sp>
    </p:spTree>
    <p:extLst>
      <p:ext uri="{BB962C8B-B14F-4D97-AF65-F5344CB8AC3E}">
        <p14:creationId xmlns:p14="http://schemas.microsoft.com/office/powerpoint/2010/main" val="75770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696" y="0"/>
            <a:ext cx="9885951" cy="1173570"/>
          </a:xfrm>
        </p:spPr>
        <p:txBody>
          <a:bodyPr>
            <a:normAutofit/>
          </a:bodyPr>
          <a:lstStyle/>
          <a:p>
            <a:r>
              <a:rPr lang="en-US" sz="4000" dirty="0"/>
              <a:t>Timeline Release 3 and Release 4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74" y="1260279"/>
            <a:ext cx="11833878" cy="5172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99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WPM Status at </a:t>
            </a:r>
            <a:r>
              <a:rPr lang="en-US" dirty="0" smtClean="0"/>
              <a:t>TP#37 </a:t>
            </a:r>
            <a:r>
              <a:rPr lang="en-US" dirty="0"/>
              <a:t>opening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0515600" cy="5286017"/>
          </a:xfrm>
        </p:spPr>
        <p:txBody>
          <a:bodyPr>
            <a:normAutofit/>
          </a:bodyPr>
          <a:lstStyle/>
          <a:p>
            <a:pPr marL="0" lvl="0" indent="0" fontAlgn="base">
              <a:spcAft>
                <a:spcPct val="0"/>
              </a:spcAft>
              <a:buNone/>
              <a:defRPr/>
            </a:pPr>
            <a:r>
              <a:rPr lang="en-US" altLang="de-DE" sz="3600" dirty="0"/>
              <a:t>Content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/>
              <a:t>WI Snapshot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/>
              <a:t>WIs reaching </a:t>
            </a:r>
            <a:r>
              <a:rPr lang="en-US" altLang="de-DE" dirty="0" smtClean="0"/>
              <a:t>Freeze </a:t>
            </a:r>
            <a:r>
              <a:rPr lang="en-US" altLang="de-DE" dirty="0"/>
              <a:t>or Approval milestone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 smtClean="0"/>
              <a:t>Release 3 candidate Technical Specifications and Technical Reports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 smtClean="0"/>
              <a:t>Release </a:t>
            </a:r>
            <a:r>
              <a:rPr lang="en-US" altLang="de-DE" dirty="0"/>
              <a:t>3 &amp; Release 4 </a:t>
            </a:r>
            <a:r>
              <a:rPr lang="en-US" altLang="de-DE" dirty="0" smtClean="0"/>
              <a:t>Timeline</a:t>
            </a:r>
            <a:endParaRPr lang="en-US" altLang="de-DE" dirty="0"/>
          </a:p>
        </p:txBody>
      </p:sp>
    </p:spTree>
    <p:extLst>
      <p:ext uri="{BB962C8B-B14F-4D97-AF65-F5344CB8AC3E}">
        <p14:creationId xmlns:p14="http://schemas.microsoft.com/office/powerpoint/2010/main" val="140314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TP </a:t>
            </a:r>
            <a:r>
              <a:rPr lang="en-US" dirty="0" smtClean="0"/>
              <a:t>37 </a:t>
            </a:r>
            <a:r>
              <a:rPr lang="en-US" dirty="0"/>
              <a:t>opening - WI Snapshot*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0515600" cy="5286017"/>
          </a:xfrm>
        </p:spPr>
        <p:txBody>
          <a:bodyPr>
            <a:normAutofit/>
          </a:bodyPr>
          <a:lstStyle/>
          <a:p>
            <a:pPr marL="342900" lvl="0" indent="-3429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de-DE" sz="1800" dirty="0" smtClean="0">
                <a:solidFill>
                  <a:prstClr val="black"/>
                </a:solidFill>
              </a:rPr>
              <a:t>48 </a:t>
            </a:r>
            <a:r>
              <a:rPr lang="en-US" altLang="de-DE" sz="1800" dirty="0">
                <a:solidFill>
                  <a:prstClr val="black"/>
                </a:solidFill>
              </a:rPr>
              <a:t>active work items </a:t>
            </a:r>
            <a:r>
              <a:rPr lang="en-US" altLang="de-DE" sz="1200" i="1" dirty="0">
                <a:solidFill>
                  <a:prstClr val="black"/>
                </a:solidFill>
              </a:rPr>
              <a:t>of which</a:t>
            </a:r>
            <a:endParaRPr lang="en-US" altLang="de-DE" sz="1800" i="1" dirty="0">
              <a:solidFill>
                <a:prstClr val="black"/>
              </a:solidFill>
            </a:endParaRPr>
          </a:p>
          <a:p>
            <a:pPr marL="342900" lvl="1" indent="-3429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de-DE" sz="1800" dirty="0" smtClean="0">
                <a:solidFill>
                  <a:prstClr val="black"/>
                </a:solidFill>
              </a:rPr>
              <a:t>12 </a:t>
            </a:r>
            <a:r>
              <a:rPr lang="en-US" altLang="de-DE" sz="1800" dirty="0">
                <a:solidFill>
                  <a:prstClr val="black"/>
                </a:solidFill>
              </a:rPr>
              <a:t>work items @ 100% </a:t>
            </a:r>
            <a:r>
              <a:rPr lang="en-US" altLang="de-DE" sz="1400" i="1" dirty="0">
                <a:solidFill>
                  <a:prstClr val="black"/>
                </a:solidFill>
              </a:rPr>
              <a:t>(to be closed)</a:t>
            </a:r>
            <a:endParaRPr lang="en-US" altLang="de-DE" sz="1800" i="1" dirty="0">
              <a:solidFill>
                <a:srgbClr val="C00000"/>
              </a:solidFill>
            </a:endParaRP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WI-0030 - M2M Appl. &amp; Field Domain Comp. </a:t>
            </a:r>
            <a:r>
              <a:rPr lang="en-US" altLang="de-DE" sz="1400" dirty="0" err="1"/>
              <a:t>config</a:t>
            </a:r>
            <a:r>
              <a:rPr lang="en-US" altLang="de-DE" sz="1400" dirty="0"/>
              <a:t>.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WI-0032 - Conformance </a:t>
            </a:r>
            <a:r>
              <a:rPr lang="en-US" altLang="de-DE" sz="1400" dirty="0" smtClean="0"/>
              <a:t>Test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WI-0034 – Study of re-usable service layer </a:t>
            </a:r>
            <a:r>
              <a:rPr lang="en-US" altLang="de-DE" sz="1400" dirty="0" err="1"/>
              <a:t>contxt&amp;Trnsct</a:t>
            </a:r>
            <a:r>
              <a:rPr lang="en-US" altLang="de-DE" sz="1400" dirty="0" smtClean="0"/>
              <a:t>.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WI-0048 - </a:t>
            </a:r>
            <a:r>
              <a:rPr lang="en-US" altLang="de-DE" sz="1400" dirty="0" err="1"/>
              <a:t>OSGi</a:t>
            </a:r>
            <a:r>
              <a:rPr lang="en-US" altLang="de-DE" sz="1400" dirty="0"/>
              <a:t> Interworking 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 smtClean="0"/>
              <a:t>WI-0052 </a:t>
            </a:r>
            <a:r>
              <a:rPr lang="en-US" altLang="de-DE" sz="1400" dirty="0"/>
              <a:t>- LWM2M DM &amp; Interworking Enhancements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WI-0055 – Product Profiles and oneM2M Features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WI-0057 – TEF Interface 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WI-0059 – OPC-UA Interworking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WI-0061 - Distributed Authorization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WI-0062 - Service Layer </a:t>
            </a:r>
            <a:r>
              <a:rPr lang="en-US" altLang="de-DE" sz="1400" dirty="0" smtClean="0"/>
              <a:t>Forwarding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WI-0063 – R3 </a:t>
            </a:r>
            <a:r>
              <a:rPr lang="en-US" altLang="de-DE" sz="1400" dirty="0" err="1"/>
              <a:t>Enh</a:t>
            </a:r>
            <a:r>
              <a:rPr lang="en-US" altLang="de-DE" sz="1400" dirty="0"/>
              <a:t>. on Base Ontology &amp; Generic </a:t>
            </a:r>
            <a:r>
              <a:rPr lang="en-US" altLang="de-DE" sz="1400" dirty="0" smtClean="0"/>
              <a:t>IWK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WI-0073 - App-ID Registry Function </a:t>
            </a:r>
            <a:r>
              <a:rPr lang="en-US" altLang="de-DE" sz="1400" dirty="0" smtClean="0"/>
              <a:t> </a:t>
            </a:r>
            <a:endParaRPr lang="en-US" altLang="de-DE" sz="1400" dirty="0"/>
          </a:p>
          <a:p>
            <a:pPr marL="342900" lvl="0" indent="-3429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de-DE" sz="1800" dirty="0">
                <a:solidFill>
                  <a:prstClr val="black"/>
                </a:solidFill>
              </a:rPr>
              <a:t>Work Item Milestones reached at </a:t>
            </a:r>
            <a:r>
              <a:rPr lang="en-US" altLang="de-DE" sz="1800" dirty="0" smtClean="0">
                <a:solidFill>
                  <a:prstClr val="black"/>
                </a:solidFill>
              </a:rPr>
              <a:t>TP#37</a:t>
            </a:r>
            <a:endParaRPr lang="en-US" altLang="de-DE" sz="1800" dirty="0">
              <a:solidFill>
                <a:prstClr val="black"/>
              </a:solidFill>
            </a:endParaRP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b="1" dirty="0">
                <a:solidFill>
                  <a:srgbClr val="C00000"/>
                </a:solidFill>
              </a:rPr>
              <a:t> </a:t>
            </a:r>
            <a:r>
              <a:rPr lang="en-US" altLang="de-DE" sz="1400" b="1" dirty="0"/>
              <a:t>4</a:t>
            </a:r>
            <a:r>
              <a:rPr lang="en-US" altLang="de-DE" sz="1400" dirty="0" smtClean="0"/>
              <a:t> </a:t>
            </a:r>
            <a:r>
              <a:rPr lang="en-US" altLang="de-DE" sz="1400" dirty="0"/>
              <a:t>WIs / their deliverables </a:t>
            </a:r>
            <a:r>
              <a:rPr lang="en-US" altLang="de-DE" sz="1400" b="1" dirty="0">
                <a:solidFill>
                  <a:schemeClr val="tx2"/>
                </a:solidFill>
              </a:rPr>
              <a:t>reach freeze date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 </a:t>
            </a:r>
            <a:r>
              <a:rPr lang="en-US" altLang="de-DE" sz="1400" b="1" dirty="0"/>
              <a:t>0</a:t>
            </a:r>
            <a:r>
              <a:rPr lang="en-US" altLang="de-DE" sz="1400" dirty="0" smtClean="0"/>
              <a:t> </a:t>
            </a:r>
            <a:r>
              <a:rPr lang="en-US" altLang="de-DE" sz="1400" dirty="0"/>
              <a:t>WIs / their deliverables </a:t>
            </a:r>
            <a:r>
              <a:rPr lang="en-US" altLang="de-DE" sz="1400" b="1" dirty="0">
                <a:solidFill>
                  <a:schemeClr val="tx2"/>
                </a:solidFill>
              </a:rPr>
              <a:t>reach approval date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b="1" dirty="0" smtClean="0"/>
              <a:t>11</a:t>
            </a:r>
            <a:r>
              <a:rPr lang="en-US" altLang="de-DE" sz="1400" dirty="0" smtClean="0"/>
              <a:t> </a:t>
            </a:r>
            <a:r>
              <a:rPr lang="en-US" altLang="de-DE" sz="1400" dirty="0"/>
              <a:t>WIs / their deliverables </a:t>
            </a:r>
            <a:r>
              <a:rPr lang="en-US" altLang="de-DE" sz="1400" b="1" dirty="0">
                <a:solidFill>
                  <a:schemeClr val="tx2"/>
                </a:solidFill>
              </a:rPr>
              <a:t>missed their earlier approval dates</a:t>
            </a:r>
          </a:p>
          <a:p>
            <a:pPr marL="342900" lvl="0" indent="-3429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de-DE" sz="1800" dirty="0">
                <a:solidFill>
                  <a:prstClr val="black"/>
                </a:solidFill>
              </a:rPr>
              <a:t>Release 3 planning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 smtClean="0"/>
              <a:t>Finalization of deliverables and preparation for ratification</a:t>
            </a:r>
            <a:endParaRPr lang="en-US" altLang="de-DE" dirty="0"/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 smtClean="0"/>
              <a:t>See Draft version of ADM-0017 Release 3 Control Document</a:t>
            </a:r>
            <a:endParaRPr lang="en-US" altLang="de-DE" sz="1400" dirty="0"/>
          </a:p>
        </p:txBody>
      </p:sp>
      <p:sp>
        <p:nvSpPr>
          <p:cNvPr id="4" name="Textfeld 4"/>
          <p:cNvSpPr txBox="1">
            <a:spLocks noChangeArrowheads="1"/>
          </p:cNvSpPr>
          <p:nvPr/>
        </p:nvSpPr>
        <p:spPr bwMode="auto">
          <a:xfrm>
            <a:off x="334696" y="865595"/>
            <a:ext cx="742780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de-AT" altLang="de-DE" sz="1400" dirty="0"/>
              <a:t>* </a:t>
            </a:r>
            <a:r>
              <a:rPr lang="en-GB" altLang="de-DE" sz="1400" dirty="0" smtClean="0"/>
              <a:t>See full work program status @ TP37 opening in ADM-0001-Work Program Management </a:t>
            </a:r>
            <a:r>
              <a:rPr lang="en-GB" altLang="de-DE" sz="1400" dirty="0" smtClean="0"/>
              <a:t>v36.4.0</a:t>
            </a:r>
            <a:r>
              <a:rPr lang="en-GB" altLang="de-DE" sz="1400" dirty="0" smtClean="0"/>
              <a:t>.  </a:t>
            </a:r>
            <a:endParaRPr lang="en-GB" altLang="de-DE" sz="1400" dirty="0"/>
          </a:p>
        </p:txBody>
      </p:sp>
      <p:sp>
        <p:nvSpPr>
          <p:cNvPr id="5" name="Textfeld 4"/>
          <p:cNvSpPr txBox="1"/>
          <p:nvPr/>
        </p:nvSpPr>
        <p:spPr>
          <a:xfrm>
            <a:off x="6143336" y="1512136"/>
            <a:ext cx="5767310" cy="464742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Work Items targeting Release 4</a:t>
            </a:r>
          </a:p>
          <a:p>
            <a:endParaRPr lang="en-US" sz="1200" dirty="0"/>
          </a:p>
          <a:p>
            <a:r>
              <a:rPr lang="en-US" sz="1400" dirty="0" smtClean="0"/>
              <a:t>WI-0079 </a:t>
            </a:r>
            <a:r>
              <a:rPr lang="en-US" sz="1400" dirty="0"/>
              <a:t>- Rel-4 Small Technical Enhancements </a:t>
            </a:r>
          </a:p>
          <a:p>
            <a:r>
              <a:rPr lang="en-US" sz="1400" dirty="0"/>
              <a:t>WI-0046 – Vehicular domain enablement</a:t>
            </a:r>
          </a:p>
          <a:p>
            <a:r>
              <a:rPr lang="en-US" sz="1400" dirty="0"/>
              <a:t>WI-0064 - Adaptation of oneM2M for Smart City</a:t>
            </a:r>
          </a:p>
          <a:p>
            <a:r>
              <a:rPr lang="en-US" sz="1400" dirty="0"/>
              <a:t>WI-0069 – </a:t>
            </a:r>
            <a:r>
              <a:rPr lang="en-US" sz="1400" dirty="0" err="1"/>
              <a:t>Heterogen</a:t>
            </a:r>
            <a:r>
              <a:rPr lang="en-US" sz="1400" dirty="0"/>
              <a:t>. </a:t>
            </a:r>
            <a:r>
              <a:rPr lang="en-US" sz="1400" dirty="0" err="1"/>
              <a:t>identificat</a:t>
            </a:r>
            <a:r>
              <a:rPr lang="en-US" sz="1400" dirty="0"/>
              <a:t>. service in oneM2M syst.</a:t>
            </a:r>
          </a:p>
          <a:p>
            <a:r>
              <a:rPr lang="en-US" sz="1400" dirty="0"/>
              <a:t>WI-0076 - Lightweight oneM2M Services</a:t>
            </a:r>
          </a:p>
          <a:p>
            <a:r>
              <a:rPr lang="en-US" sz="1400" dirty="0"/>
              <a:t>WI-0080 - Edge and Fog Computing</a:t>
            </a:r>
          </a:p>
          <a:p>
            <a:r>
              <a:rPr lang="en-US" sz="1400" dirty="0"/>
              <a:t>WI-0082 - 3GPP V2X Interworking</a:t>
            </a:r>
          </a:p>
          <a:p>
            <a:r>
              <a:rPr lang="en-US" sz="1400" dirty="0"/>
              <a:t>WI-0083 - oneM2M Service Subscribers and </a:t>
            </a:r>
            <a:r>
              <a:rPr lang="en-US" sz="1400" dirty="0" smtClean="0"/>
              <a:t>Users</a:t>
            </a:r>
          </a:p>
          <a:p>
            <a:r>
              <a:rPr lang="en-US" sz="1400" dirty="0"/>
              <a:t>WI-0065 - Trust Management in oneM2M</a:t>
            </a:r>
          </a:p>
          <a:p>
            <a:r>
              <a:rPr lang="en-US" sz="1400" dirty="0"/>
              <a:t>WI-0068 - </a:t>
            </a:r>
            <a:r>
              <a:rPr lang="en-US" sz="1400" dirty="0" err="1"/>
              <a:t>GlobalPlatform</a:t>
            </a:r>
            <a:r>
              <a:rPr lang="en-US" sz="1400" dirty="0"/>
              <a:t> Interworking</a:t>
            </a:r>
          </a:p>
          <a:p>
            <a:r>
              <a:rPr lang="en-US" sz="1400" dirty="0"/>
              <a:t>WI-0077 - Attribute Based Access Control Policy</a:t>
            </a:r>
          </a:p>
          <a:p>
            <a:r>
              <a:rPr lang="en-US" sz="1400" dirty="0"/>
              <a:t>WI-0053 - Enhancements on Semantic Support (R3 =&gt; R4)</a:t>
            </a:r>
          </a:p>
          <a:p>
            <a:r>
              <a:rPr lang="en-US" sz="1400" dirty="0"/>
              <a:t>WI-0070 - Disaster Alert Service Enabler</a:t>
            </a:r>
          </a:p>
          <a:p>
            <a:r>
              <a:rPr lang="en-US" sz="1400" dirty="0"/>
              <a:t>WI-0071 - oneM2M and W3C Web of Things </a:t>
            </a:r>
            <a:r>
              <a:rPr lang="en-US" sz="1400" dirty="0" err="1"/>
              <a:t>Iwk</a:t>
            </a:r>
            <a:endParaRPr lang="en-US" sz="1400" dirty="0"/>
          </a:p>
          <a:p>
            <a:r>
              <a:rPr lang="en-US" sz="1400" dirty="0"/>
              <a:t>WI-0075 – Ind. Dom. Inf. Model </a:t>
            </a:r>
            <a:r>
              <a:rPr lang="en-US" sz="1400" dirty="0" err="1"/>
              <a:t>Mapg</a:t>
            </a:r>
            <a:r>
              <a:rPr lang="en-US" sz="1400" dirty="0"/>
              <a:t>. &amp; Sem. Spt.</a:t>
            </a:r>
          </a:p>
          <a:p>
            <a:r>
              <a:rPr lang="en-US" sz="1400" dirty="0"/>
              <a:t>WI-0081 - Smart Device Template 4.0</a:t>
            </a:r>
          </a:p>
          <a:p>
            <a:r>
              <a:rPr lang="en-US" sz="1400" dirty="0"/>
              <a:t>WI-0084 </a:t>
            </a:r>
            <a:r>
              <a:rPr lang="en-US" sz="1400" dirty="0" smtClean="0"/>
              <a:t>– SDT based Information Model and Mapping for Vertical Industries</a:t>
            </a:r>
            <a:endParaRPr lang="en-US" sz="1400" dirty="0"/>
          </a:p>
          <a:p>
            <a:r>
              <a:rPr lang="en-US" sz="1400" dirty="0"/>
              <a:t>WI-0088 - M2M/IoT Application and Component </a:t>
            </a:r>
            <a:r>
              <a:rPr lang="en-US" sz="1400" dirty="0" smtClean="0"/>
              <a:t>Configuration</a:t>
            </a:r>
          </a:p>
          <a:p>
            <a:r>
              <a:rPr lang="en-US" sz="1400" dirty="0"/>
              <a:t>WI-0086 - Conformance Test Specifications Release </a:t>
            </a:r>
            <a:r>
              <a:rPr lang="en-US" sz="1400" dirty="0" smtClean="0"/>
              <a:t>4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4926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48 active WIs*</a:t>
            </a:r>
          </a:p>
        </p:txBody>
      </p:sp>
      <p:sp>
        <p:nvSpPr>
          <p:cNvPr id="4" name="Textfeld 6"/>
          <p:cNvSpPr txBox="1">
            <a:spLocks noChangeArrowheads="1"/>
          </p:cNvSpPr>
          <p:nvPr/>
        </p:nvSpPr>
        <p:spPr bwMode="auto">
          <a:xfrm>
            <a:off x="317427" y="1185825"/>
            <a:ext cx="5093537" cy="54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dirty="0"/>
              <a:t>Generic WIs</a:t>
            </a:r>
          </a:p>
          <a:p>
            <a:r>
              <a:rPr lang="en-US" altLang="de-DE" sz="1200" dirty="0"/>
              <a:t>WI-0049 - Rel-1 &amp; 2 Maintenance </a:t>
            </a:r>
          </a:p>
          <a:p>
            <a:r>
              <a:rPr lang="en-US" altLang="de-DE" sz="1200" dirty="0"/>
              <a:t>WI-0050 - Rel-3 Small Technical Enhancements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WI-0079 - Rel-4 Small Technical Enhancements</a:t>
            </a:r>
            <a:r>
              <a:rPr lang="en-US" altLang="de-DE" sz="1200" dirty="0"/>
              <a:t> </a:t>
            </a:r>
          </a:p>
          <a:p>
            <a:pPr>
              <a:spcBef>
                <a:spcPts val="600"/>
              </a:spcBef>
            </a:pPr>
            <a:r>
              <a:rPr lang="en-US" altLang="de-DE" sz="1200" b="1" dirty="0"/>
              <a:t>REQ WG</a:t>
            </a:r>
          </a:p>
          <a:p>
            <a:r>
              <a:rPr lang="en-US" altLang="de-DE" sz="1200" dirty="0"/>
              <a:t>WI-0015 - oneM2M Use Case Continuation 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WI-0046 – Vehicular domain enablement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WI-0073 - App-ID Registry Function</a:t>
            </a:r>
          </a:p>
          <a:p>
            <a:pPr>
              <a:spcBef>
                <a:spcPts val="600"/>
              </a:spcBef>
            </a:pPr>
            <a:r>
              <a:rPr lang="en-US" altLang="de-DE" sz="1200" b="1" dirty="0"/>
              <a:t>ARC WG</a:t>
            </a:r>
          </a:p>
          <a:p>
            <a:r>
              <a:rPr lang="en-US" altLang="de-DE" sz="1200" dirty="0"/>
              <a:t>WI-0031 – Optimized Group-based Operation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WI-0034 – Study of re-usable service layer </a:t>
            </a:r>
            <a:r>
              <a:rPr lang="en-US" altLang="de-DE" sz="1200" i="1" dirty="0" err="1">
                <a:solidFill>
                  <a:srgbClr val="00B050"/>
                </a:solidFill>
              </a:rPr>
              <a:t>contxt&amp;Trnsct</a:t>
            </a:r>
            <a:r>
              <a:rPr lang="en-US" altLang="de-DE" sz="1200" dirty="0"/>
              <a:t>.</a:t>
            </a:r>
          </a:p>
          <a:p>
            <a:r>
              <a:rPr lang="en-US" altLang="de-DE" sz="1200" dirty="0"/>
              <a:t>WI-0035 – Action Triggering </a:t>
            </a:r>
          </a:p>
          <a:p>
            <a:r>
              <a:rPr lang="en-US" altLang="de-DE" sz="1200" dirty="0"/>
              <a:t>WI-0047 - DDS usage in oneM2M system 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WI-0048 - </a:t>
            </a:r>
            <a:r>
              <a:rPr lang="en-US" altLang="de-DE" sz="1200" i="1" dirty="0" err="1">
                <a:solidFill>
                  <a:srgbClr val="00B050"/>
                </a:solidFill>
              </a:rPr>
              <a:t>OSGi</a:t>
            </a:r>
            <a:r>
              <a:rPr lang="en-US" altLang="de-DE" sz="1200" i="1" dirty="0">
                <a:solidFill>
                  <a:srgbClr val="00B050"/>
                </a:solidFill>
              </a:rPr>
              <a:t> Interworking </a:t>
            </a:r>
          </a:p>
          <a:p>
            <a:r>
              <a:rPr lang="en-US" altLang="de-DE" sz="1200" dirty="0"/>
              <a:t>WI-0056 - Evolution of Proximal IoT Interworking</a:t>
            </a:r>
          </a:p>
          <a:p>
            <a:r>
              <a:rPr lang="en-US" altLang="de-DE" sz="1200" dirty="0"/>
              <a:t>WI-0058 – Interworking with 3GPP networks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WI-0059 - OPC-UA Interworking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WI-0062 - Service Layer Forwarding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WI-0064 - Adaptation of oneM2M for Smart City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WI-0069 – </a:t>
            </a:r>
            <a:r>
              <a:rPr lang="en-US" altLang="de-DE" sz="1200" dirty="0" err="1">
                <a:solidFill>
                  <a:srgbClr val="0070C0"/>
                </a:solidFill>
              </a:rPr>
              <a:t>Heterogen</a:t>
            </a:r>
            <a:r>
              <a:rPr lang="en-US" altLang="de-DE" sz="1200" dirty="0">
                <a:solidFill>
                  <a:srgbClr val="0070C0"/>
                </a:solidFill>
              </a:rPr>
              <a:t>. </a:t>
            </a:r>
            <a:r>
              <a:rPr lang="en-US" altLang="de-DE" sz="1200" dirty="0" err="1">
                <a:solidFill>
                  <a:srgbClr val="0070C0"/>
                </a:solidFill>
              </a:rPr>
              <a:t>identificat</a:t>
            </a:r>
            <a:r>
              <a:rPr lang="en-US" altLang="de-DE" sz="1200" dirty="0">
                <a:solidFill>
                  <a:srgbClr val="0070C0"/>
                </a:solidFill>
              </a:rPr>
              <a:t>. service in oneM2M syst.</a:t>
            </a:r>
          </a:p>
          <a:p>
            <a:r>
              <a:rPr lang="en-US" altLang="de-DE" sz="1200" dirty="0"/>
              <a:t>WI-0072 – Modbus interworking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WI-0076 - Lightweight oneM2M Services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WI-0080 - Edge and Fog Computing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WI-0082 - 3GPP V2X Interworking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WI-0083 - oneM2M Service Subscribers and </a:t>
            </a:r>
            <a:r>
              <a:rPr lang="en-US" altLang="de-DE" sz="1200" dirty="0" smtClean="0">
                <a:solidFill>
                  <a:srgbClr val="0070C0"/>
                </a:solidFill>
              </a:rPr>
              <a:t>Users</a:t>
            </a:r>
          </a:p>
          <a:p>
            <a:r>
              <a:rPr lang="en-US" altLang="de-DE" sz="1200" dirty="0"/>
              <a:t>WI-0087 Summary of differences between Release 2A &amp; Release 3 </a:t>
            </a:r>
          </a:p>
          <a:p>
            <a:pPr>
              <a:spcBef>
                <a:spcPts val="600"/>
              </a:spcBef>
            </a:pPr>
            <a:r>
              <a:rPr lang="en-US" altLang="de-DE" sz="1200" b="1" dirty="0"/>
              <a:t>PRO WG</a:t>
            </a:r>
          </a:p>
          <a:p>
            <a:r>
              <a:rPr lang="en-US" altLang="de-DE" sz="1200" dirty="0"/>
              <a:t>-</a:t>
            </a:r>
          </a:p>
        </p:txBody>
      </p:sp>
      <p:sp>
        <p:nvSpPr>
          <p:cNvPr id="5" name="Textfeld 6"/>
          <p:cNvSpPr txBox="1">
            <a:spLocks noChangeArrowheads="1"/>
          </p:cNvSpPr>
          <p:nvPr/>
        </p:nvSpPr>
        <p:spPr bwMode="auto">
          <a:xfrm>
            <a:off x="4247009" y="1185825"/>
            <a:ext cx="5595294" cy="367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en-US" altLang="de-DE" sz="1200" b="1" dirty="0"/>
              <a:t>SEC WG</a:t>
            </a:r>
          </a:p>
          <a:p>
            <a:r>
              <a:rPr lang="en-US" altLang="de-DE" sz="1200" dirty="0"/>
              <a:t>WI-0021 – Secure Environment Abstraction 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WI-0057 - TEF Interface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WI-0061 - Distributed Authorization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WI-0065 - Trust Management in oneM2M</a:t>
            </a:r>
          </a:p>
          <a:p>
            <a:r>
              <a:rPr lang="en-US" altLang="de-DE" sz="1200" dirty="0"/>
              <a:t>WI-0066 - Decentralized Authentication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WI-0068 - </a:t>
            </a:r>
            <a:r>
              <a:rPr lang="en-US" altLang="de-DE" sz="1200" dirty="0" err="1">
                <a:solidFill>
                  <a:srgbClr val="0070C0"/>
                </a:solidFill>
              </a:rPr>
              <a:t>GlobalPlatform</a:t>
            </a:r>
            <a:r>
              <a:rPr lang="en-US" altLang="de-DE" sz="1200" dirty="0">
                <a:solidFill>
                  <a:srgbClr val="0070C0"/>
                </a:solidFill>
              </a:rPr>
              <a:t> Interworking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WI-0077 - Attribute Based Access Control Policy</a:t>
            </a:r>
          </a:p>
          <a:p>
            <a:pPr>
              <a:spcBef>
                <a:spcPts val="600"/>
              </a:spcBef>
            </a:pPr>
            <a:r>
              <a:rPr lang="en-US" altLang="de-DE" sz="1200" b="1" dirty="0"/>
              <a:t>MAS WG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WI-0030 – M2M Appl. &amp; Field Domain Comp. </a:t>
            </a:r>
            <a:r>
              <a:rPr lang="en-US" altLang="de-DE" sz="1200" i="1" dirty="0" err="1">
                <a:solidFill>
                  <a:srgbClr val="00B050"/>
                </a:solidFill>
              </a:rPr>
              <a:t>config</a:t>
            </a:r>
            <a:r>
              <a:rPr lang="en-US" altLang="de-DE" sz="1200" i="1" dirty="0">
                <a:solidFill>
                  <a:srgbClr val="00B050"/>
                </a:solidFill>
              </a:rPr>
              <a:t>.</a:t>
            </a:r>
            <a:r>
              <a:rPr lang="en-US" altLang="de-DE" sz="1200" dirty="0">
                <a:solidFill>
                  <a:srgbClr val="00B050"/>
                </a:solidFill>
              </a:rPr>
              <a:t> 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WI-0052 - LWM2M DM &amp; Interworking Enhancements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WI-0053 - </a:t>
            </a:r>
            <a:r>
              <a:rPr lang="en-US" altLang="de-DE" sz="1200" dirty="0" smtClean="0">
                <a:solidFill>
                  <a:srgbClr val="0070C0"/>
                </a:solidFill>
              </a:rPr>
              <a:t>Enhancements </a:t>
            </a:r>
            <a:r>
              <a:rPr lang="en-US" altLang="de-DE" sz="1200" dirty="0">
                <a:solidFill>
                  <a:srgbClr val="0070C0"/>
                </a:solidFill>
              </a:rPr>
              <a:t>on Semantic </a:t>
            </a:r>
            <a:r>
              <a:rPr lang="en-US" altLang="de-DE" sz="1200" dirty="0" smtClean="0">
                <a:solidFill>
                  <a:srgbClr val="0070C0"/>
                </a:solidFill>
              </a:rPr>
              <a:t>Support </a:t>
            </a:r>
            <a:r>
              <a:rPr lang="en-US" altLang="de-DE" sz="1200" i="1" dirty="0" smtClean="0">
                <a:solidFill>
                  <a:srgbClr val="0070C0"/>
                </a:solidFill>
              </a:rPr>
              <a:t>(R3 =&gt; R4)</a:t>
            </a:r>
            <a:endParaRPr lang="en-US" altLang="de-DE" sz="1200" i="1" dirty="0">
              <a:solidFill>
                <a:srgbClr val="0070C0"/>
              </a:solidFill>
            </a:endParaRP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WI-0063 – R3 </a:t>
            </a:r>
            <a:r>
              <a:rPr lang="en-US" altLang="de-DE" sz="1200" i="1" dirty="0" err="1">
                <a:solidFill>
                  <a:srgbClr val="00B050"/>
                </a:solidFill>
              </a:rPr>
              <a:t>Enh</a:t>
            </a:r>
            <a:r>
              <a:rPr lang="en-US" altLang="de-DE" sz="1200" i="1" dirty="0">
                <a:solidFill>
                  <a:srgbClr val="00B050"/>
                </a:solidFill>
              </a:rPr>
              <a:t>. on Base Ontology &amp; Generic IWK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WI-0070 - Disaster Alert Service Enabler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WI-0071 - oneM2M and W3C Web of Things </a:t>
            </a:r>
            <a:r>
              <a:rPr lang="en-US" altLang="de-DE" sz="1200" dirty="0" err="1">
                <a:solidFill>
                  <a:srgbClr val="0070C0"/>
                </a:solidFill>
              </a:rPr>
              <a:t>Iwk</a:t>
            </a:r>
            <a:endParaRPr lang="en-US" altLang="de-DE" sz="1200" dirty="0">
              <a:solidFill>
                <a:srgbClr val="0070C0"/>
              </a:solidFill>
            </a:endParaRPr>
          </a:p>
          <a:p>
            <a:r>
              <a:rPr lang="en-US" altLang="de-DE" sz="1200" dirty="0">
                <a:solidFill>
                  <a:srgbClr val="0070C0"/>
                </a:solidFill>
              </a:rPr>
              <a:t>WI-0075 – Ind. Dom. Inf. Model </a:t>
            </a:r>
            <a:r>
              <a:rPr lang="en-US" altLang="de-DE" sz="1200" dirty="0" err="1">
                <a:solidFill>
                  <a:srgbClr val="0070C0"/>
                </a:solidFill>
              </a:rPr>
              <a:t>Mapg</a:t>
            </a:r>
            <a:r>
              <a:rPr lang="en-US" altLang="de-DE" sz="1200" dirty="0">
                <a:solidFill>
                  <a:srgbClr val="0070C0"/>
                </a:solidFill>
              </a:rPr>
              <a:t>. &amp; Sem. Spt.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WI-0081 - Smart Device Template </a:t>
            </a:r>
            <a:r>
              <a:rPr lang="en-US" altLang="de-DE" sz="1200" dirty="0" smtClean="0">
                <a:solidFill>
                  <a:srgbClr val="0070C0"/>
                </a:solidFill>
              </a:rPr>
              <a:t>4.0</a:t>
            </a:r>
          </a:p>
          <a:p>
            <a:r>
              <a:rPr lang="en-US" altLang="de-DE" sz="1200" dirty="0" smtClean="0">
                <a:solidFill>
                  <a:srgbClr val="0070C0"/>
                </a:solidFill>
              </a:rPr>
              <a:t>WI-0084 – SDT based Information Model and Mapping for Vertical Industries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WI-0088 - M2M/IoT Application and Component </a:t>
            </a:r>
            <a:r>
              <a:rPr lang="en-US" altLang="de-DE" sz="1200" dirty="0" smtClean="0">
                <a:solidFill>
                  <a:srgbClr val="0070C0"/>
                </a:solidFill>
              </a:rPr>
              <a:t>Configuration</a:t>
            </a:r>
            <a:endParaRPr lang="en-US" altLang="de-DE" sz="1200" dirty="0">
              <a:solidFill>
                <a:srgbClr val="0070C0"/>
              </a:solidFill>
            </a:endParaRPr>
          </a:p>
        </p:txBody>
      </p:sp>
      <p:sp>
        <p:nvSpPr>
          <p:cNvPr id="6" name="Textfeld 4"/>
          <p:cNvSpPr txBox="1">
            <a:spLocks noChangeArrowheads="1"/>
          </p:cNvSpPr>
          <p:nvPr/>
        </p:nvSpPr>
        <p:spPr bwMode="auto">
          <a:xfrm>
            <a:off x="7604125" y="6538003"/>
            <a:ext cx="45878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de-AT" altLang="de-DE" sz="1400" dirty="0"/>
              <a:t>* </a:t>
            </a:r>
            <a:r>
              <a:rPr lang="de-AT" altLang="de-DE" sz="1400" dirty="0" err="1"/>
              <a:t>status</a:t>
            </a:r>
            <a:r>
              <a:rPr lang="de-AT" altLang="de-DE" sz="1400" dirty="0"/>
              <a:t> in ADM-0001-Work </a:t>
            </a:r>
            <a:r>
              <a:rPr lang="de-AT" altLang="de-DE" sz="1400" dirty="0" err="1"/>
              <a:t>Program</a:t>
            </a:r>
            <a:r>
              <a:rPr lang="de-AT" altLang="de-DE" sz="1400" dirty="0"/>
              <a:t> Management </a:t>
            </a:r>
            <a:r>
              <a:rPr lang="de-AT" altLang="de-DE" sz="1400" dirty="0" smtClean="0"/>
              <a:t>v36.4.0</a:t>
            </a:r>
            <a:r>
              <a:rPr lang="de-AT" altLang="de-DE" sz="1400" dirty="0"/>
              <a:t>.  </a:t>
            </a:r>
          </a:p>
        </p:txBody>
      </p:sp>
      <p:sp>
        <p:nvSpPr>
          <p:cNvPr id="7" name="Textfeld 6"/>
          <p:cNvSpPr txBox="1">
            <a:spLocks noChangeArrowheads="1"/>
          </p:cNvSpPr>
          <p:nvPr/>
        </p:nvSpPr>
        <p:spPr bwMode="auto">
          <a:xfrm>
            <a:off x="8309152" y="1173570"/>
            <a:ext cx="358240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dirty="0" smtClean="0"/>
              <a:t>TST </a:t>
            </a:r>
            <a:r>
              <a:rPr lang="en-US" altLang="de-DE" sz="1200" b="1" dirty="0"/>
              <a:t>WG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WI-0032 - Conformance Test </a:t>
            </a:r>
          </a:p>
          <a:p>
            <a:r>
              <a:rPr lang="en-US" altLang="de-DE" sz="1200" dirty="0"/>
              <a:t>WI-0051 - Security Functions Conformance Testing </a:t>
            </a:r>
          </a:p>
          <a:p>
            <a:r>
              <a:rPr lang="en-US" altLang="de-DE" sz="1200" dirty="0"/>
              <a:t>WI-0054 - Developers guide series 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WI-0055 - Product Profiles &amp; Feature Catalog </a:t>
            </a:r>
          </a:p>
          <a:p>
            <a:r>
              <a:rPr lang="en-US" altLang="de-DE" sz="1200" dirty="0"/>
              <a:t>WI-0060 - Interoperability testing Release 2</a:t>
            </a:r>
          </a:p>
          <a:p>
            <a:r>
              <a:rPr lang="en-US" altLang="de-DE" sz="1200" dirty="0"/>
              <a:t>WI-0074 - Conformance Test Specifications Release 2</a:t>
            </a:r>
          </a:p>
          <a:p>
            <a:r>
              <a:rPr lang="en-US" altLang="de-DE" sz="1200" dirty="0"/>
              <a:t>WI-0078 - oneM2M API guide </a:t>
            </a:r>
            <a:endParaRPr lang="en-US" altLang="de-DE" sz="1200" dirty="0" smtClean="0"/>
          </a:p>
          <a:p>
            <a:r>
              <a:rPr lang="en-US" altLang="de-DE" sz="1200" dirty="0" smtClean="0"/>
              <a:t>WI-0085 - Conformance </a:t>
            </a:r>
            <a:r>
              <a:rPr lang="en-US" altLang="de-DE" sz="1200" dirty="0"/>
              <a:t>Test Specifications Release </a:t>
            </a:r>
            <a:r>
              <a:rPr lang="en-US" altLang="de-DE" sz="1200" dirty="0" smtClean="0"/>
              <a:t>3</a:t>
            </a:r>
          </a:p>
          <a:p>
            <a:r>
              <a:rPr lang="en-US" altLang="de-DE" sz="1200" dirty="0" smtClean="0">
                <a:solidFill>
                  <a:srgbClr val="0070C0"/>
                </a:solidFill>
              </a:rPr>
              <a:t>WI-0086 </a:t>
            </a:r>
            <a:r>
              <a:rPr lang="en-US" altLang="de-DE" sz="1200" dirty="0">
                <a:solidFill>
                  <a:srgbClr val="0070C0"/>
                </a:solidFill>
              </a:rPr>
              <a:t>- Conformance Test Specifications Release </a:t>
            </a:r>
            <a:r>
              <a:rPr lang="en-US" altLang="de-DE" sz="1200" dirty="0" smtClean="0">
                <a:solidFill>
                  <a:srgbClr val="0070C0"/>
                </a:solidFill>
              </a:rPr>
              <a:t>4</a:t>
            </a:r>
            <a:endParaRPr lang="en-US" altLang="de-DE" sz="1200" dirty="0">
              <a:solidFill>
                <a:srgbClr val="0070C0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17427" y="865793"/>
            <a:ext cx="28380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Release 4 candidates marked in </a:t>
            </a:r>
            <a:r>
              <a:rPr lang="en-US" sz="1400" dirty="0" smtClean="0">
                <a:solidFill>
                  <a:srgbClr val="0070C0"/>
                </a:solidFill>
              </a:rPr>
              <a:t>blue</a:t>
            </a:r>
            <a:endParaRPr lang="en-US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67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Freeze at </a:t>
            </a:r>
            <a:r>
              <a:rPr lang="en-US" dirty="0" smtClean="0"/>
              <a:t>TP#37	</a:t>
            </a:r>
            <a:r>
              <a:rPr lang="en-US" sz="2000" dirty="0" smtClean="0"/>
              <a:t>(1/1)</a:t>
            </a:r>
            <a:endParaRPr lang="en-US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269124"/>
            <a:ext cx="10515600" cy="5052848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WI-0068 Global Platform Interworking- WG4 (0%)					R4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 smtClean="0"/>
              <a:t>TS-00xx Global Platform Interworking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 smtClean="0"/>
              <a:t>WI-0076 Lightweight oneM2M Services – WG2 (10%)				R4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 smtClean="0"/>
              <a:t>TR-0053 Lightweight oneM2M </a:t>
            </a:r>
            <a:r>
              <a:rPr lang="en-US" altLang="de-DE" sz="1600" dirty="0" err="1" smtClean="0"/>
              <a:t>Serivces</a:t>
            </a:r>
            <a:endParaRPr lang="en-US" altLang="de-DE" sz="1600" dirty="0" smtClean="0"/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 smtClean="0"/>
              <a:t>WI-0077 Attribute Based Access Control Policy – WG4 (20%)			R4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 smtClean="0"/>
              <a:t>TR-0050 Attribute Based Access Control Policy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 smtClean="0"/>
              <a:t>WI-0087 Summary of differences between Release 2A &amp; Release 3 – WG2 (0%)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 smtClean="0"/>
              <a:t>TR-0056 Differences between Release 2A and Release 3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42" y="1269124"/>
            <a:ext cx="324000" cy="3240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28" y="3321693"/>
            <a:ext cx="324000" cy="32400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14" y="2638869"/>
            <a:ext cx="325628" cy="3240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81" y="1951948"/>
            <a:ext cx="317584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02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Approval </a:t>
            </a:r>
            <a:r>
              <a:rPr lang="en-US" dirty="0"/>
              <a:t>at </a:t>
            </a:r>
            <a:r>
              <a:rPr lang="en-US" dirty="0" smtClean="0"/>
              <a:t>TP#37	</a:t>
            </a:r>
            <a:r>
              <a:rPr lang="en-US" sz="2000" dirty="0" smtClean="0"/>
              <a:t>(1/1)</a:t>
            </a:r>
            <a:endParaRPr lang="en-US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308538"/>
            <a:ext cx="10515600" cy="4997669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none</a:t>
            </a:r>
            <a:endParaRPr lang="en-US" altLang="de-DE" sz="1600" dirty="0"/>
          </a:p>
        </p:txBody>
      </p:sp>
    </p:spTree>
    <p:extLst>
      <p:ext uri="{BB962C8B-B14F-4D97-AF65-F5344CB8AC3E}">
        <p14:creationId xmlns:p14="http://schemas.microsoft.com/office/powerpoint/2010/main" val="75789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Approval Date before TP#37	</a:t>
            </a:r>
            <a:r>
              <a:rPr lang="en-US" sz="2000" dirty="0" smtClean="0"/>
              <a:t>(1/2)</a:t>
            </a:r>
            <a:endParaRPr lang="en-US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0515600" cy="5286017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WI-0021 Secure Environment Abstraction – WG4 </a:t>
            </a:r>
            <a:r>
              <a:rPr lang="en-US" altLang="de-DE" sz="2000" dirty="0" smtClean="0"/>
              <a:t>(90</a:t>
            </a:r>
            <a:r>
              <a:rPr lang="en-US" altLang="de-DE" sz="2000" dirty="0"/>
              <a:t>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800" dirty="0"/>
              <a:t>TS-0016 Secure Environment Abstraction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WI-0031 Optimized Group-based Operation – WG2,3 (95%)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WI-0035 </a:t>
            </a:r>
            <a:r>
              <a:rPr lang="en-US" altLang="de-DE" sz="2000" dirty="0"/>
              <a:t>Action Triggering - WG2  (95%)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WI-0047 DDS usage in oneM2M system – WG2 (50%)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800" dirty="0"/>
              <a:t>TR-0027 DDS usage in oneM2M system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WI-0054 </a:t>
            </a:r>
            <a:r>
              <a:rPr lang="en-US" altLang="de-DE" sz="2000" dirty="0"/>
              <a:t>Developers’ Guide Series – WG6  (</a:t>
            </a:r>
            <a:r>
              <a:rPr lang="en-US" altLang="de-DE" sz="2000" dirty="0" smtClean="0"/>
              <a:t>95%)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WI-0056 Evolution of Proximal IoT Interworking – WG2 </a:t>
            </a:r>
            <a:r>
              <a:rPr lang="en-US" altLang="de-DE" sz="2000" dirty="0" smtClean="0"/>
              <a:t>(95</a:t>
            </a:r>
            <a:r>
              <a:rPr lang="en-US" altLang="de-DE" sz="2000" dirty="0"/>
              <a:t>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TS-0033  Interworking </a:t>
            </a:r>
            <a:r>
              <a:rPr lang="en-US" altLang="de-DE" sz="1600" dirty="0" smtClean="0"/>
              <a:t>Framework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/>
              <a:t>WI-0060 Interoperability Testing Release 2 - WG6  (92%)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TS-0013 Interoperability Testing 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/>
              <a:t>WI-0066 Decentralized Authentication – WG4 (75%)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TR-0041 Decentralized Authentication</a:t>
            </a:r>
          </a:p>
          <a:p>
            <a:pPr fontAlgn="base">
              <a:spcAft>
                <a:spcPct val="0"/>
              </a:spcAft>
              <a:defRPr/>
            </a:pPr>
            <a:endParaRPr lang="en-US" altLang="de-DE" sz="2000" dirty="0"/>
          </a:p>
        </p:txBody>
      </p:sp>
      <p:pic>
        <p:nvPicPr>
          <p:cNvPr id="4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87" y="1926020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87" y="2343806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48" y="4542428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65" y="3443117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36" y="3838472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Grafik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10" y="2735163"/>
            <a:ext cx="331788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87" y="1240816"/>
            <a:ext cx="332311" cy="324000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20" y="5186568"/>
            <a:ext cx="317678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30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Approval Date before TP#37	</a:t>
            </a:r>
            <a:r>
              <a:rPr lang="en-US" sz="2000" dirty="0" smtClean="0"/>
              <a:t>(2/2)</a:t>
            </a:r>
            <a:endParaRPr lang="en-US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1615566" cy="5286017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WI-0069 </a:t>
            </a:r>
            <a:r>
              <a:rPr lang="en-US" altLang="de-DE" sz="2000" dirty="0"/>
              <a:t>Heterogeneous identification service in oneM2M </a:t>
            </a:r>
            <a:r>
              <a:rPr lang="en-US" altLang="de-DE" sz="2000" dirty="0" smtClean="0"/>
              <a:t>system – WG4 (90%)	R4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TR-0044 Heterogeneous identification service in oneM2M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WI-0071 </a:t>
            </a:r>
            <a:r>
              <a:rPr lang="en-US" altLang="de-DE" sz="2000" dirty="0"/>
              <a:t>oneM2M and W3C Web of Things Interworking - WG5 </a:t>
            </a:r>
            <a:r>
              <a:rPr lang="en-US" altLang="de-DE" sz="2000" dirty="0" smtClean="0"/>
              <a:t>(25%)		R4</a:t>
            </a:r>
            <a:endParaRPr lang="en-US" altLang="de-DE" sz="2000" dirty="0"/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TR-0042 </a:t>
            </a:r>
            <a:r>
              <a:rPr lang="en-US" altLang="de-DE" sz="1600" dirty="0" err="1"/>
              <a:t>WoT</a:t>
            </a:r>
            <a:r>
              <a:rPr lang="en-US" altLang="de-DE" sz="1600" dirty="0"/>
              <a:t> Interworking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WI-0072 Modbus Interworking - WG2  (60%)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TR-0043 Modbus </a:t>
            </a:r>
            <a:r>
              <a:rPr lang="en-US" altLang="de-DE" sz="1600" dirty="0" smtClean="0"/>
              <a:t>interworking</a:t>
            </a:r>
            <a:endParaRPr lang="en-US" altLang="de-DE" sz="1600" dirty="0"/>
          </a:p>
        </p:txBody>
      </p:sp>
      <p:pic>
        <p:nvPicPr>
          <p:cNvPr id="8" name="Grafik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05" y="2585528"/>
            <a:ext cx="331788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62" y="1878763"/>
            <a:ext cx="329009" cy="32400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87" y="1240816"/>
            <a:ext cx="332311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59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Release 3 Candidate Deliverables</a:t>
            </a:r>
            <a:endParaRPr lang="en-US" dirty="0"/>
          </a:p>
        </p:txBody>
      </p:sp>
      <p:sp>
        <p:nvSpPr>
          <p:cNvPr id="6" name="Textfeld 4"/>
          <p:cNvSpPr txBox="1">
            <a:spLocks noChangeArrowheads="1"/>
          </p:cNvSpPr>
          <p:nvPr/>
        </p:nvSpPr>
        <p:spPr bwMode="auto">
          <a:xfrm>
            <a:off x="334696" y="751289"/>
            <a:ext cx="59405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de-DE" sz="2000" dirty="0" smtClean="0"/>
              <a:t>See also ADM-0017 Release 3 Control Document V0.4.0</a:t>
            </a:r>
            <a:endParaRPr lang="en-GB" altLang="de-DE" sz="2000" dirty="0"/>
          </a:p>
        </p:txBody>
      </p:sp>
      <p:sp>
        <p:nvSpPr>
          <p:cNvPr id="7" name="Textfeld 1"/>
          <p:cNvSpPr txBox="1">
            <a:spLocks noChangeArrowheads="1"/>
          </p:cNvSpPr>
          <p:nvPr/>
        </p:nvSpPr>
        <p:spPr bwMode="auto">
          <a:xfrm>
            <a:off x="437846" y="1742225"/>
            <a:ext cx="5666653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600" b="1" dirty="0"/>
              <a:t>TS 0001 - </a:t>
            </a:r>
            <a:r>
              <a:rPr lang="en-US" altLang="de-DE" sz="1600" b="1" dirty="0" smtClean="0"/>
              <a:t>Core Architecture v3.11.0</a:t>
            </a:r>
            <a:endParaRPr lang="en-US" altLang="de-DE" sz="1600" b="1" dirty="0"/>
          </a:p>
          <a:p>
            <a:r>
              <a:rPr lang="en-US" altLang="de-DE" sz="1600" b="1" dirty="0"/>
              <a:t>TS 0002 </a:t>
            </a:r>
            <a:r>
              <a:rPr lang="en-US" altLang="de-DE" sz="1600" b="1" dirty="0" smtClean="0"/>
              <a:t>– Requirements v3.1.0</a:t>
            </a:r>
            <a:endParaRPr lang="en-US" altLang="de-DE" sz="1600" b="1" dirty="0"/>
          </a:p>
          <a:p>
            <a:r>
              <a:rPr lang="en-US" altLang="de-DE" sz="1600" b="1" dirty="0"/>
              <a:t>TS 0003 - Security </a:t>
            </a:r>
            <a:r>
              <a:rPr lang="en-US" altLang="de-DE" sz="1600" b="1" dirty="0" smtClean="0"/>
              <a:t>Solutions v3.8.0</a:t>
            </a:r>
            <a:endParaRPr lang="en-US" altLang="de-DE" sz="1600" b="1" dirty="0"/>
          </a:p>
          <a:p>
            <a:r>
              <a:rPr lang="en-US" altLang="de-DE" sz="1600" b="1" dirty="0"/>
              <a:t>TS 0004 - Service Layer Core </a:t>
            </a:r>
            <a:r>
              <a:rPr lang="en-US" altLang="de-DE" sz="1600" b="1" dirty="0" smtClean="0"/>
              <a:t>Protocol v3.7.0</a:t>
            </a:r>
            <a:endParaRPr lang="en-US" altLang="de-DE" sz="1600" b="1" dirty="0"/>
          </a:p>
          <a:p>
            <a:r>
              <a:rPr lang="en-US" altLang="de-DE" sz="1600" b="1" dirty="0"/>
              <a:t>TS 0005 - Management enablement (OMA</a:t>
            </a:r>
            <a:r>
              <a:rPr lang="en-US" altLang="de-DE" sz="1600" b="1" dirty="0" smtClean="0"/>
              <a:t>) v3.4.0</a:t>
            </a:r>
            <a:endParaRPr lang="en-US" altLang="de-DE" sz="1600" b="1" dirty="0"/>
          </a:p>
          <a:p>
            <a:r>
              <a:rPr lang="en-US" altLang="de-DE" sz="1600" b="1" dirty="0"/>
              <a:t>TS 0006 - Management enablement (BBF</a:t>
            </a:r>
            <a:r>
              <a:rPr lang="en-US" altLang="de-DE" sz="1600" b="1" dirty="0" smtClean="0"/>
              <a:t>) v3.6.0</a:t>
            </a:r>
            <a:endParaRPr lang="en-US" altLang="de-DE" sz="1600" b="1" dirty="0"/>
          </a:p>
          <a:p>
            <a:r>
              <a:rPr lang="en-US" altLang="de-DE" sz="1600" strike="sngStrike" dirty="0">
                <a:solidFill>
                  <a:srgbClr val="FF0000"/>
                </a:solidFill>
              </a:rPr>
              <a:t>TS 0007 - Service Components</a:t>
            </a:r>
          </a:p>
          <a:p>
            <a:r>
              <a:rPr lang="en-US" altLang="de-DE" sz="1600" b="1" dirty="0"/>
              <a:t>TS 0008 - </a:t>
            </a:r>
            <a:r>
              <a:rPr lang="en-US" altLang="de-DE" sz="1600" b="1" dirty="0" err="1"/>
              <a:t>CoAP</a:t>
            </a:r>
            <a:r>
              <a:rPr lang="en-US" altLang="de-DE" sz="1600" b="1" dirty="0"/>
              <a:t> Protocol </a:t>
            </a:r>
            <a:r>
              <a:rPr lang="en-US" altLang="de-DE" sz="1600" b="1" dirty="0" smtClean="0"/>
              <a:t>Binding v3.0.0</a:t>
            </a:r>
            <a:endParaRPr lang="en-US" altLang="de-DE" sz="1600" b="1" dirty="0"/>
          </a:p>
          <a:p>
            <a:r>
              <a:rPr lang="en-US" altLang="de-DE" sz="1600" b="1" dirty="0"/>
              <a:t>TS 0009 - HTTP Protocol </a:t>
            </a:r>
            <a:r>
              <a:rPr lang="en-US" altLang="de-DE" sz="1600" b="1" dirty="0" smtClean="0"/>
              <a:t>Binding v3.0.0</a:t>
            </a:r>
            <a:endParaRPr lang="en-US" altLang="de-DE" sz="1600" b="1" dirty="0"/>
          </a:p>
          <a:p>
            <a:r>
              <a:rPr lang="en-US" altLang="de-DE" sz="1600" dirty="0"/>
              <a:t>TS 0010 - MQTT Protocol Binding</a:t>
            </a:r>
          </a:p>
          <a:p>
            <a:r>
              <a:rPr lang="en-US" altLang="de-DE" sz="1600" b="1" dirty="0"/>
              <a:t>TS 0011 – Common </a:t>
            </a:r>
            <a:r>
              <a:rPr lang="en-US" altLang="de-DE" sz="1600" b="1" dirty="0" smtClean="0"/>
              <a:t>Terminology v3.0.0</a:t>
            </a:r>
            <a:endParaRPr lang="en-US" altLang="de-DE" sz="1600" b="1" dirty="0"/>
          </a:p>
          <a:p>
            <a:r>
              <a:rPr lang="en-US" altLang="de-DE" sz="1600" b="1" dirty="0"/>
              <a:t>TS-0012 – Base </a:t>
            </a:r>
            <a:r>
              <a:rPr lang="en-US" altLang="de-DE" sz="1600" b="1" dirty="0" smtClean="0"/>
              <a:t>Ontology v3.7.1</a:t>
            </a:r>
            <a:endParaRPr lang="en-US" altLang="de-DE" sz="1600" b="1" dirty="0"/>
          </a:p>
          <a:p>
            <a:r>
              <a:rPr lang="en-US" altLang="de-DE" sz="1600" dirty="0"/>
              <a:t>TS-0013 - Interoperability Testing </a:t>
            </a:r>
          </a:p>
          <a:p>
            <a:r>
              <a:rPr lang="en-US" altLang="de-DE" sz="1600" b="1" dirty="0"/>
              <a:t>TS-0014 - LWM2M Interworking</a:t>
            </a:r>
          </a:p>
          <a:p>
            <a:r>
              <a:rPr lang="en-US" altLang="de-DE" sz="1600" dirty="0"/>
              <a:t>TS-0015 - Testing </a:t>
            </a:r>
            <a:r>
              <a:rPr lang="en-US" altLang="de-DE" sz="1600" dirty="0" smtClean="0"/>
              <a:t>Framework</a:t>
            </a:r>
          </a:p>
          <a:p>
            <a:r>
              <a:rPr lang="en-US" altLang="de-DE" sz="1600" b="1" dirty="0" smtClean="0"/>
              <a:t>TS-0016 – Secure </a:t>
            </a:r>
            <a:r>
              <a:rPr lang="en-US" altLang="de-DE" sz="1600" b="1" dirty="0"/>
              <a:t>E</a:t>
            </a:r>
            <a:r>
              <a:rPr lang="en-US" altLang="de-DE" sz="1600" b="1" dirty="0" smtClean="0"/>
              <a:t>nvironment Abstraction v3.0.0</a:t>
            </a:r>
            <a:endParaRPr lang="en-US" altLang="de-DE" sz="1600" b="1" dirty="0"/>
          </a:p>
          <a:p>
            <a:r>
              <a:rPr lang="en-US" altLang="de-DE" sz="1600" dirty="0" smtClean="0"/>
              <a:t>TS-0020 </a:t>
            </a:r>
            <a:r>
              <a:rPr lang="en-US" altLang="de-DE" sz="1600" dirty="0"/>
              <a:t>- </a:t>
            </a:r>
            <a:r>
              <a:rPr lang="en-US" altLang="de-DE" sz="1600" dirty="0" err="1"/>
              <a:t>WebSocket</a:t>
            </a:r>
            <a:r>
              <a:rPr lang="en-US" altLang="de-DE" sz="1600" dirty="0"/>
              <a:t> Protocol Binding</a:t>
            </a:r>
          </a:p>
          <a:p>
            <a:r>
              <a:rPr lang="en-US" altLang="de-DE" sz="1600" strike="sngStrike" dirty="0">
                <a:solidFill>
                  <a:srgbClr val="FF0000"/>
                </a:solidFill>
              </a:rPr>
              <a:t>TS-0021 - oneM2M and AllJoyn Interworking</a:t>
            </a:r>
          </a:p>
          <a:p>
            <a:r>
              <a:rPr lang="en-US" altLang="de-DE" sz="1600" dirty="0"/>
              <a:t>TS-0022 - Field Device </a:t>
            </a:r>
            <a:r>
              <a:rPr lang="en-US" altLang="de-DE" sz="1600" dirty="0" smtClean="0"/>
              <a:t>Configuration</a:t>
            </a:r>
            <a:endParaRPr lang="en-US" altLang="de-DE" sz="1600" dirty="0"/>
          </a:p>
        </p:txBody>
      </p:sp>
      <p:sp>
        <p:nvSpPr>
          <p:cNvPr id="10" name="Textfeld 1"/>
          <p:cNvSpPr txBox="1">
            <a:spLocks noChangeArrowheads="1"/>
          </p:cNvSpPr>
          <p:nvPr/>
        </p:nvSpPr>
        <p:spPr bwMode="auto">
          <a:xfrm>
            <a:off x="6104500" y="1775470"/>
            <a:ext cx="5906682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600" b="1" dirty="0"/>
              <a:t>TS-0023 - Home Appliances Information Model and Mapping v3.7.0</a:t>
            </a:r>
          </a:p>
          <a:p>
            <a:r>
              <a:rPr lang="en-US" altLang="de-DE" sz="1600" b="1" dirty="0"/>
              <a:t>TS-0024 - </a:t>
            </a:r>
            <a:r>
              <a:rPr lang="en-US" altLang="de-DE" sz="1600" b="1" dirty="0" smtClean="0"/>
              <a:t>OCF </a:t>
            </a:r>
            <a:r>
              <a:rPr lang="en-US" altLang="de-DE" sz="1600" b="1" dirty="0"/>
              <a:t>Interworking </a:t>
            </a:r>
            <a:r>
              <a:rPr lang="en-US" altLang="de-DE" sz="1600" b="1" dirty="0" smtClean="0"/>
              <a:t>v3.0.0</a:t>
            </a:r>
            <a:endParaRPr lang="en-US" altLang="de-DE" sz="1600" i="1" dirty="0">
              <a:solidFill>
                <a:srgbClr val="FF0000"/>
              </a:solidFill>
            </a:endParaRPr>
          </a:p>
          <a:p>
            <a:r>
              <a:rPr lang="en-US" altLang="de-DE" sz="1600" b="1" dirty="0"/>
              <a:t>TS-0026 – 3GPP Interworking v0.9.0</a:t>
            </a:r>
          </a:p>
          <a:p>
            <a:r>
              <a:rPr lang="en-US" altLang="de-DE" sz="1600" b="1" dirty="0"/>
              <a:t>TS-0030 – Ontology Based Interworking </a:t>
            </a:r>
            <a:r>
              <a:rPr lang="en-US" altLang="de-DE" sz="1600" b="1" dirty="0" smtClean="0"/>
              <a:t>v3.0.1</a:t>
            </a:r>
            <a:endParaRPr lang="en-US" altLang="de-DE" sz="1600" i="1" dirty="0"/>
          </a:p>
          <a:p>
            <a:r>
              <a:rPr lang="en-US" altLang="de-DE" sz="1600" b="1" dirty="0" smtClean="0"/>
              <a:t>TS-0031 - Feature </a:t>
            </a:r>
            <a:r>
              <a:rPr lang="en-US" altLang="de-DE" sz="1600" b="1" dirty="0"/>
              <a:t>Catalogue </a:t>
            </a:r>
          </a:p>
          <a:p>
            <a:r>
              <a:rPr lang="en-US" altLang="de-DE" sz="1600" dirty="0"/>
              <a:t>TS-0032 – MAF and MEF Interface </a:t>
            </a:r>
            <a:r>
              <a:rPr lang="en-US" altLang="de-DE" sz="1600" dirty="0" smtClean="0"/>
              <a:t>Specification</a:t>
            </a:r>
          </a:p>
          <a:p>
            <a:r>
              <a:rPr lang="en-US" altLang="de-DE" sz="1600" b="1" dirty="0" smtClean="0"/>
              <a:t>TS-0033 – Interworking Framework v0.1.1</a:t>
            </a:r>
          </a:p>
          <a:p>
            <a:r>
              <a:rPr lang="en-US" altLang="de-DE" sz="1600" b="1" dirty="0" smtClean="0"/>
              <a:t>TS-0034 – Semantics Support v3.0.0</a:t>
            </a:r>
          </a:p>
          <a:p>
            <a:r>
              <a:rPr lang="en-US" altLang="de-DE" sz="1600" b="1" dirty="0" smtClean="0"/>
              <a:t>TS-0035 – </a:t>
            </a:r>
            <a:r>
              <a:rPr lang="en-US" altLang="de-DE" sz="1600" b="1" dirty="0" err="1" smtClean="0"/>
              <a:t>OSGi</a:t>
            </a:r>
            <a:r>
              <a:rPr lang="en-US" altLang="de-DE" sz="1600" b="1" dirty="0" smtClean="0"/>
              <a:t> Interworking 0.2.0</a:t>
            </a:r>
            <a:endParaRPr lang="en-US" altLang="de-DE" sz="1600" b="1" dirty="0"/>
          </a:p>
          <a:p>
            <a:endParaRPr lang="en-US" altLang="de-DE" dirty="0"/>
          </a:p>
        </p:txBody>
      </p:sp>
      <p:sp>
        <p:nvSpPr>
          <p:cNvPr id="9" name="Textfeld 4"/>
          <p:cNvSpPr txBox="1">
            <a:spLocks noChangeArrowheads="1"/>
          </p:cNvSpPr>
          <p:nvPr/>
        </p:nvSpPr>
        <p:spPr bwMode="auto">
          <a:xfrm>
            <a:off x="334696" y="1249515"/>
            <a:ext cx="38161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de-DE" sz="2000" b="1" dirty="0" smtClean="0"/>
              <a:t>Candidate Technical Specifications</a:t>
            </a:r>
            <a:endParaRPr lang="en-GB" altLang="de-DE" sz="2000" b="1" dirty="0"/>
          </a:p>
        </p:txBody>
      </p:sp>
    </p:spTree>
    <p:extLst>
      <p:ext uri="{BB962C8B-B14F-4D97-AF65-F5344CB8AC3E}">
        <p14:creationId xmlns:p14="http://schemas.microsoft.com/office/powerpoint/2010/main" val="362020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ne2m">
      <a:dk1>
        <a:srgbClr val="545054"/>
      </a:dk1>
      <a:lt1>
        <a:sysClr val="window" lastClr="FFFFFF"/>
      </a:lt1>
      <a:dk2>
        <a:srgbClr val="000000"/>
      </a:dk2>
      <a:lt2>
        <a:srgbClr val="E7E6E6"/>
      </a:lt2>
      <a:accent1>
        <a:srgbClr val="C00000"/>
      </a:accent1>
      <a:accent2>
        <a:srgbClr val="545054"/>
      </a:accent2>
      <a:accent3>
        <a:srgbClr val="A5A5A5"/>
      </a:accent3>
      <a:accent4>
        <a:srgbClr val="F6921E"/>
      </a:accent4>
      <a:accent5>
        <a:srgbClr val="716896"/>
      </a:accent5>
      <a:accent6>
        <a:srgbClr val="005480"/>
      </a:accent6>
      <a:hlink>
        <a:srgbClr val="668C97"/>
      </a:hlink>
      <a:folHlink>
        <a:srgbClr val="44546A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1199</Words>
  <Application>Microsoft Office PowerPoint</Application>
  <PresentationFormat>Breitbild</PresentationFormat>
  <Paragraphs>201</Paragraphs>
  <Slides>11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6" baseType="lpstr">
      <vt:lpstr>Arial</vt:lpstr>
      <vt:lpstr>Calibri</vt:lpstr>
      <vt:lpstr>Myriad Pro</vt:lpstr>
      <vt:lpstr>Myriad Pro Light</vt:lpstr>
      <vt:lpstr>Office Theme</vt:lpstr>
      <vt:lpstr>WPM status report TP#37 opening</vt:lpstr>
      <vt:lpstr>WPM Status at TP#37 opening</vt:lpstr>
      <vt:lpstr>TP 37 opening - WI Snapshot*</vt:lpstr>
      <vt:lpstr>48 active WIs*</vt:lpstr>
      <vt:lpstr>Freeze at TP#37 (1/1)</vt:lpstr>
      <vt:lpstr>Approval at TP#37 (1/1)</vt:lpstr>
      <vt:lpstr>Approval Date before TP#37 (1/2)</vt:lpstr>
      <vt:lpstr>Approval Date before TP#37 (2/2)</vt:lpstr>
      <vt:lpstr>Release 3 Candidate Deliverables</vt:lpstr>
      <vt:lpstr>Release 3 Candidate Deliverables</vt:lpstr>
      <vt:lpstr>Timeline Release 3 and Release 4</vt:lpstr>
    </vt:vector>
  </TitlesOfParts>
  <Company>iconectiv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Swedlund, Nils</dc:creator>
  <cp:lastModifiedBy>WPM Convenor R03</cp:lastModifiedBy>
  <cp:revision>105</cp:revision>
  <dcterms:created xsi:type="dcterms:W3CDTF">2017-09-21T15:46:31Z</dcterms:created>
  <dcterms:modified xsi:type="dcterms:W3CDTF">2018-09-17T02:58:00Z</dcterms:modified>
</cp:coreProperties>
</file>