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9"/>
  </p:notesMasterIdLst>
  <p:sldIdLst>
    <p:sldId id="300" r:id="rId3"/>
    <p:sldId id="338" r:id="rId4"/>
    <p:sldId id="416" r:id="rId5"/>
    <p:sldId id="417" r:id="rId6"/>
    <p:sldId id="418" r:id="rId7"/>
    <p:sldId id="419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0" autoAdjust="0"/>
    <p:restoredTop sz="94095" autoAdjust="0"/>
  </p:normalViewPr>
  <p:slideViewPr>
    <p:cSldViewPr snapToGrid="0">
      <p:cViewPr varScale="1">
        <p:scale>
          <a:sx n="68" d="100"/>
          <a:sy n="68" d="100"/>
        </p:scale>
        <p:origin x="6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ghttalk.com/webcast/11949/129553" TargetMode="External"/><Relationship Id="rId2" Type="http://schemas.openxmlformats.org/officeDocument/2006/relationships/hyperlink" Target="https://www.brighttalk.com/webcast/11949/15801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righttalk.com/webcast/11949/2263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/>
          <a:lstStyle/>
          <a:p>
            <a:r>
              <a:rPr lang="en-US" b="0" dirty="0"/>
              <a:t>oneM2M Release Progression and Value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D72C5-E5F9-40B8-9739-86729B7AD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purpose of this document is to define the oneM2M value proposition in the context of its release milestones</a:t>
            </a:r>
          </a:p>
          <a:p>
            <a:pPr lvl="1"/>
            <a:r>
              <a:rPr lang="en-US" dirty="0"/>
              <a:t>Some high-level messaging (non-technical) is needed to convey the value proposition to audiences outside of oneM2M</a:t>
            </a:r>
          </a:p>
          <a:p>
            <a:endParaRPr lang="en-US" dirty="0"/>
          </a:p>
          <a:p>
            <a:r>
              <a:rPr lang="en-US" dirty="0"/>
              <a:t>The document will serve the needs of:</a:t>
            </a:r>
          </a:p>
          <a:p>
            <a:pPr lvl="1"/>
            <a:r>
              <a:rPr lang="en-US" dirty="0"/>
              <a:t>MARCOMs – promote oneM2M to audiences that are not involved in the Technical Plenary (TP), using market-friendly terms</a:t>
            </a:r>
          </a:p>
          <a:p>
            <a:pPr lvl="1"/>
            <a:r>
              <a:rPr lang="en-US" dirty="0"/>
              <a:t>On-going work in the TP’s WI-0087 (analysis of differences between sequential releases)</a:t>
            </a:r>
          </a:p>
          <a:p>
            <a:pPr lvl="1"/>
            <a:endParaRPr lang="en-US" dirty="0"/>
          </a:p>
          <a:p>
            <a:r>
              <a:rPr lang="en-US" dirty="0"/>
              <a:t>The next steps are to gather wider input about the descriptive information regarding individual releases and their implementation value for wider market audiences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The following slides are just some examples to get discussion going within the TP and firm up a consensus on a proposed way forward</a:t>
            </a:r>
          </a:p>
        </p:txBody>
      </p:sp>
    </p:spTree>
    <p:extLst>
      <p:ext uri="{BB962C8B-B14F-4D97-AF65-F5344CB8AC3E}">
        <p14:creationId xmlns:p14="http://schemas.microsoft.com/office/powerpoint/2010/main" val="49818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oneM2M Release Overview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89D4F05-339F-49F0-BE73-BB48358A447B}"/>
              </a:ext>
            </a:extLst>
          </p:cNvPr>
          <p:cNvSpPr/>
          <p:nvPr/>
        </p:nvSpPr>
        <p:spPr>
          <a:xfrm>
            <a:off x="2685435" y="1333885"/>
            <a:ext cx="2322204" cy="883920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oneM2M Release 1</a:t>
            </a:r>
          </a:p>
          <a:p>
            <a:pPr algn="ctr"/>
            <a:r>
              <a:rPr lang="en-US" b="1" dirty="0"/>
              <a:t>(February 2015)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803924F-A6CA-4FB8-B6E5-7CDC0054B4BD}"/>
              </a:ext>
            </a:extLst>
          </p:cNvPr>
          <p:cNvSpPr/>
          <p:nvPr/>
        </p:nvSpPr>
        <p:spPr>
          <a:xfrm>
            <a:off x="5987105" y="1333885"/>
            <a:ext cx="2322204" cy="88392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oneM2M Release 2</a:t>
            </a:r>
          </a:p>
          <a:p>
            <a:pPr algn="ctr"/>
            <a:r>
              <a:rPr lang="en-US" b="1" dirty="0"/>
              <a:t>(August 2016)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591C13A-18B4-4CFA-9B9E-7B795DA75424}"/>
              </a:ext>
            </a:extLst>
          </p:cNvPr>
          <p:cNvSpPr/>
          <p:nvPr/>
        </p:nvSpPr>
        <p:spPr>
          <a:xfrm>
            <a:off x="9288775" y="1333885"/>
            <a:ext cx="2322204" cy="88392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oneM2M Release 3</a:t>
            </a:r>
          </a:p>
          <a:p>
            <a:pPr algn="ctr"/>
            <a:r>
              <a:rPr lang="en-US" b="1" dirty="0"/>
              <a:t>(Q3-Q4 2018)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64618B-0821-4C7E-A3AE-CC6896CCF682}"/>
              </a:ext>
            </a:extLst>
          </p:cNvPr>
          <p:cNvSpPr txBox="1"/>
          <p:nvPr/>
        </p:nvSpPr>
        <p:spPr>
          <a:xfrm>
            <a:off x="193120" y="2400685"/>
            <a:ext cx="1308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OBJECTIVES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AD111D-8F5C-4255-BFB5-F078EA344F55}"/>
              </a:ext>
            </a:extLst>
          </p:cNvPr>
          <p:cNvSpPr txBox="1"/>
          <p:nvPr/>
        </p:nvSpPr>
        <p:spPr>
          <a:xfrm>
            <a:off x="193120" y="3300923"/>
            <a:ext cx="2142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KEY ACTIVITY AREAS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4B03B-07CB-4C99-80A0-19D6206C1B1F}"/>
              </a:ext>
            </a:extLst>
          </p:cNvPr>
          <p:cNvSpPr txBox="1"/>
          <p:nvPr/>
        </p:nvSpPr>
        <p:spPr>
          <a:xfrm>
            <a:off x="193120" y="5258617"/>
            <a:ext cx="2193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VALUE PROPOSITION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CBE8D-53D1-4E53-8D99-AF7F450D4887}"/>
              </a:ext>
            </a:extLst>
          </p:cNvPr>
          <p:cNvSpPr txBox="1"/>
          <p:nvPr/>
        </p:nvSpPr>
        <p:spPr>
          <a:xfrm>
            <a:off x="2637818" y="2400685"/>
            <a:ext cx="27577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Establish a general-purpose, horizontal architecture for IoT service enablers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D30322-41D4-42AE-ACC6-853B2105948F}"/>
              </a:ext>
            </a:extLst>
          </p:cNvPr>
          <p:cNvSpPr txBox="1"/>
          <p:nvPr/>
        </p:nvSpPr>
        <p:spPr>
          <a:xfrm>
            <a:off x="2409844" y="3300923"/>
            <a:ext cx="29856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Determine IoT-enablement requirements from multi-sector use cases (energy, enterprise, healthcare, public services, residential, transportation &amp; other)</a:t>
            </a:r>
            <a:br>
              <a:rPr lang="en-US" sz="1400" dirty="0"/>
            </a:br>
            <a:endParaRPr lang="en-US" sz="14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Develop horizontal architecture of IoT service layer with core services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36789A-10B0-404C-8552-7FEEF883AB92}"/>
              </a:ext>
            </a:extLst>
          </p:cNvPr>
          <p:cNvSpPr txBox="1"/>
          <p:nvPr/>
        </p:nvSpPr>
        <p:spPr>
          <a:xfrm>
            <a:off x="2637819" y="5258617"/>
            <a:ext cx="27577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Lay long-term foundation for IoT solutions based on lowering costs and fragmentation while increasing cross-application opportunities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A4484E-DA17-4F60-BB7D-6A16FC023272}"/>
              </a:ext>
            </a:extLst>
          </p:cNvPr>
          <p:cNvSpPr txBox="1"/>
          <p:nvPr/>
        </p:nvSpPr>
        <p:spPr>
          <a:xfrm>
            <a:off x="5939488" y="2400685"/>
            <a:ext cx="28854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Enhance and optimize R1 architecture / features and establish support for developer communities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51C95-A432-40A9-A303-015A0F5673AA}"/>
              </a:ext>
            </a:extLst>
          </p:cNvPr>
          <p:cNvSpPr txBox="1"/>
          <p:nvPr/>
        </p:nvSpPr>
        <p:spPr>
          <a:xfrm>
            <a:off x="5711514" y="3187799"/>
            <a:ext cx="29856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Define framework to interwork other IoT technologies to oneM2M</a:t>
            </a:r>
            <a:br>
              <a:rPr lang="en-US" sz="1400" dirty="0"/>
            </a:br>
            <a:endParaRPr lang="en-US" sz="14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Launch developer guides and testing framework activities</a:t>
            </a:r>
            <a:br>
              <a:rPr lang="en-US" sz="1400" dirty="0"/>
            </a:br>
            <a:endParaRPr lang="en-US" sz="14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Enhance oneM2M security framework (e.g. support for end-to-end security)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DDEA9F-E543-4F7D-9A6D-87F2DE610D64}"/>
              </a:ext>
            </a:extLst>
          </p:cNvPr>
          <p:cNvSpPr txBox="1"/>
          <p:nvPr/>
        </p:nvSpPr>
        <p:spPr>
          <a:xfrm>
            <a:off x="5939489" y="5258617"/>
            <a:ext cx="27577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Refine R1 features and lay foundations for applications of the standard in priority domains and with developer communities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9241158" y="2400685"/>
            <a:ext cx="27577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Leverage interworking capabilities to enable intelligent control of IoT applications and devices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7C5368-7ABC-460A-86FC-B59A20FE69EE}"/>
              </a:ext>
            </a:extLst>
          </p:cNvPr>
          <p:cNvSpPr txBox="1"/>
          <p:nvPr/>
        </p:nvSpPr>
        <p:spPr>
          <a:xfrm>
            <a:off x="9013184" y="3300923"/>
            <a:ext cx="29856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Introduce features to use control-plane vs. data-plane resources</a:t>
            </a:r>
            <a:br>
              <a:rPr lang="en-US" sz="1400" dirty="0"/>
            </a:br>
            <a:endParaRPr lang="en-US" sz="14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400" dirty="0"/>
              <a:t>Use tighter integration to enable intelligent control over Application-to-device behaviors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9FEBEC-EA26-488B-A888-41A18A02A6C6}"/>
              </a:ext>
            </a:extLst>
          </p:cNvPr>
          <p:cNvSpPr txBox="1"/>
          <p:nvPr/>
        </p:nvSpPr>
        <p:spPr>
          <a:xfrm>
            <a:off x="9241159" y="5258617"/>
            <a:ext cx="27577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Drive integration between oneM2M and 3GPP standards, aiming to surpass mobile-industry scale for IoT through service quality capabilities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/>
          <p:nvPr/>
        </p:nvCxnSpPr>
        <p:spPr>
          <a:xfrm>
            <a:off x="5532700" y="2217805"/>
            <a:ext cx="0" cy="419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/>
          <p:nvPr/>
        </p:nvCxnSpPr>
        <p:spPr>
          <a:xfrm>
            <a:off x="8885500" y="2217805"/>
            <a:ext cx="0" cy="419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4A4129B-DFB0-4785-B7E4-377CE1A2FD20}"/>
              </a:ext>
            </a:extLst>
          </p:cNvPr>
          <p:cNvCxnSpPr/>
          <p:nvPr/>
        </p:nvCxnSpPr>
        <p:spPr>
          <a:xfrm>
            <a:off x="2638941" y="3170345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7D61BF-BE6E-42BC-AED9-BBF5AC2375D9}"/>
              </a:ext>
            </a:extLst>
          </p:cNvPr>
          <p:cNvCxnSpPr/>
          <p:nvPr/>
        </p:nvCxnSpPr>
        <p:spPr>
          <a:xfrm>
            <a:off x="5939488" y="3170345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6B895F6-F300-46CF-9CCA-0B2CD0E02930}"/>
              </a:ext>
            </a:extLst>
          </p:cNvPr>
          <p:cNvCxnSpPr/>
          <p:nvPr/>
        </p:nvCxnSpPr>
        <p:spPr>
          <a:xfrm>
            <a:off x="9241158" y="3170345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2920DD6-3BE1-4C82-95D4-8B6396219457}"/>
              </a:ext>
            </a:extLst>
          </p:cNvPr>
          <p:cNvCxnSpPr/>
          <p:nvPr/>
        </p:nvCxnSpPr>
        <p:spPr>
          <a:xfrm>
            <a:off x="2638941" y="5171990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7C2D38-00B7-4A33-8CB1-172DD8E8D3FD}"/>
              </a:ext>
            </a:extLst>
          </p:cNvPr>
          <p:cNvCxnSpPr/>
          <p:nvPr/>
        </p:nvCxnSpPr>
        <p:spPr>
          <a:xfrm>
            <a:off x="5939488" y="5171990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D85F351-0233-40DE-A5DE-EA1C67A3500E}"/>
              </a:ext>
            </a:extLst>
          </p:cNvPr>
          <p:cNvCxnSpPr/>
          <p:nvPr/>
        </p:nvCxnSpPr>
        <p:spPr>
          <a:xfrm>
            <a:off x="9241158" y="5171990"/>
            <a:ext cx="2710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341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A685B2-9899-4AE0-A756-974CAE7B856F}"/>
              </a:ext>
            </a:extLst>
          </p:cNvPr>
          <p:cNvSpPr/>
          <p:nvPr/>
        </p:nvSpPr>
        <p:spPr>
          <a:xfrm>
            <a:off x="2637971" y="2217420"/>
            <a:ext cx="5425440" cy="2423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Insert a time-line diagram showing the timing of oneM2M’s launch, releases (include 2A?), interop testing events and Industry day events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Looking for assistance in obtaining these dates</a:t>
            </a:r>
          </a:p>
        </p:txBody>
      </p:sp>
    </p:spTree>
    <p:extLst>
      <p:ext uri="{BB962C8B-B14F-4D97-AF65-F5344CB8AC3E}">
        <p14:creationId xmlns:p14="http://schemas.microsoft.com/office/powerpoint/2010/main" val="1252367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ABCD-731F-4666-9850-BC75B4C4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Feature Summary by Release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4E502EC-F221-4A87-BE8C-2AC1DCF44359}"/>
              </a:ext>
            </a:extLst>
          </p:cNvPr>
          <p:cNvSpPr/>
          <p:nvPr/>
        </p:nvSpPr>
        <p:spPr>
          <a:xfrm rot="16200000">
            <a:off x="-800571" y="2371214"/>
            <a:ext cx="5044345" cy="2841322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1F696DB-1CAB-4C35-A79F-6E4FE1C02D00}"/>
              </a:ext>
            </a:extLst>
          </p:cNvPr>
          <p:cNvSpPr/>
          <p:nvPr/>
        </p:nvSpPr>
        <p:spPr>
          <a:xfrm rot="16200000">
            <a:off x="2144920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86EF112-D09A-4851-B5CF-991E875581F5}"/>
              </a:ext>
            </a:extLst>
          </p:cNvPr>
          <p:cNvSpPr/>
          <p:nvPr/>
        </p:nvSpPr>
        <p:spPr>
          <a:xfrm rot="16200000">
            <a:off x="8026453" y="2372646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D1EB4-981E-422D-87C3-98DECAD42325}"/>
              </a:ext>
            </a:extLst>
          </p:cNvPr>
          <p:cNvSpPr txBox="1"/>
          <p:nvPr/>
        </p:nvSpPr>
        <p:spPr>
          <a:xfrm>
            <a:off x="248274" y="1670855"/>
            <a:ext cx="2853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Registration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Group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Data Mgmt. &amp; Repository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Subscription &amp; Notification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Device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Communication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Network Service Exposure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App &amp; Service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HTTP/CoAP/MQTT Bindings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43B3-9274-4B2F-B2C4-CF2A30D8DD99}"/>
              </a:ext>
            </a:extLst>
          </p:cNvPr>
          <p:cNvSpPr txBox="1"/>
          <p:nvPr/>
        </p:nvSpPr>
        <p:spPr>
          <a:xfrm>
            <a:off x="3186262" y="1670855"/>
            <a:ext cx="28310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Time Series Data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Flex Containers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Semantics Description &amp; 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Dynamic Authorization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Content Security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E2E Security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WebSockets Binding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 for Home Area Information Model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App-ID Registry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LWM2M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AllJoyn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3GPP Triggering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DA39E-B20B-42E5-B78C-EA5AEBDA0170}"/>
              </a:ext>
            </a:extLst>
          </p:cNvPr>
          <p:cNvSpPr txBox="1"/>
          <p:nvPr/>
        </p:nvSpPr>
        <p:spPr>
          <a:xfrm>
            <a:off x="9034286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Fog/Edge Computing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Provisioning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Pooling,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Session QoS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V2X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NIDD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Charging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5G Slicing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Vehicular Centric Features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Mobility, low latency, …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Reasoning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Service/User Subscription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User/Data Privacy,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W3C WoT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Reducing oneM2M protocol overhead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Smaller messages,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97A2552-C2D6-4376-B107-F87A43954C6C}"/>
              </a:ext>
            </a:extLst>
          </p:cNvPr>
          <p:cNvSpPr/>
          <p:nvPr/>
        </p:nvSpPr>
        <p:spPr>
          <a:xfrm rot="16200000">
            <a:off x="5079635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2A97F7-8425-4730-8EDD-CE30D9AE8A1B}"/>
              </a:ext>
            </a:extLst>
          </p:cNvPr>
          <p:cNvSpPr txBox="1"/>
          <p:nvPr/>
        </p:nvSpPr>
        <p:spPr>
          <a:xfrm>
            <a:off x="6113063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Querying/Mashups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SCEF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Non-IP Data Delivery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Location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Reachability Monitoring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UE IMSI Change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Roaming UE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Communication Failure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Config UE PSM/eDRX Cycle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NW Monitoring Events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Device Triggering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Traffic Pattern Config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Background Data Transfer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Group Message Delivery</a:t>
            </a:r>
            <a:endParaRPr lang="en-US" sz="16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Transaction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Layer Routing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OCF, OPC UA, OSGi, Modbus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 and Profiles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Distributed Authorization, etc.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613554-B97F-4B31-850A-C106D1303B26}"/>
              </a:ext>
            </a:extLst>
          </p:cNvPr>
          <p:cNvSpPr txBox="1"/>
          <p:nvPr/>
        </p:nvSpPr>
        <p:spPr>
          <a:xfrm>
            <a:off x="345167" y="121064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Rel-1 Features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0AE491-4614-48D6-A8AB-DA78E38CE012}"/>
              </a:ext>
            </a:extLst>
          </p:cNvPr>
          <p:cNvSpPr txBox="1"/>
          <p:nvPr/>
        </p:nvSpPr>
        <p:spPr>
          <a:xfrm>
            <a:off x="3312428" y="1217416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Rel-2 Features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131D-F05A-44A6-997C-046E2C1B0C10}"/>
              </a:ext>
            </a:extLst>
          </p:cNvPr>
          <p:cNvSpPr txBox="1"/>
          <p:nvPr/>
        </p:nvSpPr>
        <p:spPr>
          <a:xfrm>
            <a:off x="6268583" y="122297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Rel-3 Features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21ADEC-DBDE-42B7-834F-0E97D66E3E76}"/>
              </a:ext>
            </a:extLst>
          </p:cNvPr>
          <p:cNvSpPr txBox="1"/>
          <p:nvPr/>
        </p:nvSpPr>
        <p:spPr>
          <a:xfrm>
            <a:off x="9188402" y="1223690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Rel-4 Features</a:t>
            </a:r>
          </a:p>
        </p:txBody>
      </p:sp>
    </p:spTree>
    <p:extLst>
      <p:ext uri="{BB962C8B-B14F-4D97-AF65-F5344CB8AC3E}">
        <p14:creationId xmlns:p14="http://schemas.microsoft.com/office/powerpoint/2010/main" val="66922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9956-ABC4-4ED6-8189-99FB452B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>
                <a:hlinkClick r:id="rId2"/>
              </a:rPr>
              <a:t>oneM2M Release 1 Primer</a:t>
            </a:r>
            <a:r>
              <a:rPr lang="en-US" dirty="0"/>
              <a:t>, (</a:t>
            </a:r>
            <a:r>
              <a:rPr lang="en-US" dirty="0" err="1"/>
              <a:t>BrightTalk</a:t>
            </a:r>
            <a:r>
              <a:rPr lang="en-US" dirty="0"/>
              <a:t> webinar, Oct. 2015)</a:t>
            </a:r>
          </a:p>
          <a:p>
            <a:pPr marL="342900" indent="-342900"/>
            <a:r>
              <a:rPr lang="en-US" dirty="0">
                <a:hlinkClick r:id="rId3"/>
              </a:rPr>
              <a:t>Taking a Look Inside oneM2M</a:t>
            </a:r>
            <a:r>
              <a:rPr lang="en-US" dirty="0"/>
              <a:t> (</a:t>
            </a:r>
            <a:r>
              <a:rPr lang="en-US" dirty="0" err="1"/>
              <a:t>BrightTalk</a:t>
            </a:r>
            <a:r>
              <a:rPr lang="en-US" dirty="0"/>
              <a:t> webinar, Oct. 2014)</a:t>
            </a:r>
          </a:p>
          <a:p>
            <a:pPr marL="342900" indent="-342900"/>
            <a:r>
              <a:rPr lang="en-US" dirty="0"/>
              <a:t>Role of oneM2M in achieving profitability (O </a:t>
            </a:r>
            <a:r>
              <a:rPr lang="en-US" dirty="0" err="1"/>
              <a:t>Elloumi</a:t>
            </a:r>
            <a:r>
              <a:rPr lang="en-US" dirty="0"/>
              <a:t> presentation)</a:t>
            </a:r>
          </a:p>
          <a:p>
            <a:pPr marL="342900" indent="-342900"/>
            <a:r>
              <a:rPr lang="en-US" dirty="0"/>
              <a:t>oneM2M-3GPP Interworking (slide from D Seed but need to check that it is in public domain)</a:t>
            </a:r>
          </a:p>
          <a:p>
            <a:pPr marL="342900" indent="-342900"/>
            <a:r>
              <a:rPr lang="en-US" dirty="0">
                <a:hlinkClick r:id="rId4"/>
              </a:rPr>
              <a:t>oneM2M Release 2 Overview </a:t>
            </a:r>
            <a:r>
              <a:rPr lang="en-US" dirty="0"/>
              <a:t>(</a:t>
            </a:r>
            <a:r>
              <a:rPr lang="en-US" dirty="0" err="1"/>
              <a:t>BrightTalk</a:t>
            </a:r>
            <a:r>
              <a:rPr lang="en-US" dirty="0"/>
              <a:t> webinar, Nov.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6103</TotalTime>
  <Words>607</Words>
  <Application>Microsoft Office PowerPoint</Application>
  <PresentationFormat>Widescreen</PresentationFormat>
  <Paragraphs>116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oneM2M Release Progression and Value Proposition</vt:lpstr>
      <vt:lpstr>Introduction and Objectives</vt:lpstr>
      <vt:lpstr>oneM2M Release Overview</vt:lpstr>
      <vt:lpstr>Timeline</vt:lpstr>
      <vt:lpstr>Feature Summary by Release</vt:lpstr>
      <vt:lpstr>References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 Seed</cp:lastModifiedBy>
  <cp:revision>99</cp:revision>
  <cp:lastPrinted>2018-03-21T22:12:22Z</cp:lastPrinted>
  <dcterms:created xsi:type="dcterms:W3CDTF">2017-09-21T15:46:31Z</dcterms:created>
  <dcterms:modified xsi:type="dcterms:W3CDTF">2018-09-09T14:18:44Z</dcterms:modified>
</cp:coreProperties>
</file>