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</p:sldMasterIdLst>
  <p:sldIdLst>
    <p:sldId id="256" r:id="rId3"/>
    <p:sldId id="257" r:id="rId4"/>
    <p:sldId id="270" r:id="rId5"/>
    <p:sldId id="271" r:id="rId6"/>
    <p:sldId id="272" r:id="rId7"/>
    <p:sldId id="265" r:id="rId8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62" autoAdjust="0"/>
    <p:restoredTop sz="94660"/>
  </p:normalViewPr>
  <p:slideViewPr>
    <p:cSldViewPr snapToGrid="0">
      <p:cViewPr varScale="1">
        <p:scale>
          <a:sx n="79" d="100"/>
          <a:sy n="79" d="100"/>
        </p:scale>
        <p:origin x="216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NUL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NUL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NUL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365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70035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27489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11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10433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1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89967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69436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06591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9/10/18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NUL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11" Type="http://schemas.openxmlformats.org/officeDocument/2006/relationships/image" Target="NULL"/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>
                <a:uFillTx/>
              </a:rPr>
              <a:t>Click to edit Master text styles</a:t>
            </a:r>
          </a:p>
          <a:p>
            <a:pPr lvl="1"/>
            <a:r>
              <a:rPr lang="en-US" dirty="0" smtClean="0">
                <a:uFillTx/>
              </a:rPr>
              <a:t>Second level</a:t>
            </a:r>
          </a:p>
          <a:p>
            <a:pPr lvl="2"/>
            <a:r>
              <a:rPr lang="en-US" dirty="0" smtClean="0">
                <a:uFillTx/>
              </a:rPr>
              <a:t>Third level</a:t>
            </a:r>
          </a:p>
          <a:p>
            <a:pPr lvl="3"/>
            <a:r>
              <a:rPr lang="en-US" dirty="0" smtClean="0">
                <a:uFillTx/>
              </a:rPr>
              <a:t>Fourth level</a:t>
            </a:r>
          </a:p>
          <a:p>
            <a:pPr lvl="4"/>
            <a:r>
              <a:rPr lang="en-US" dirty="0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17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 smtClean="0">
                <a:solidFill>
                  <a:srgbClr val="C00000"/>
                </a:solidFill>
                <a:ea typeface="SimSun" charset="-122"/>
              </a:rPr>
              <a:t>Scope of Smart City Standards Work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TP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ja-JP" sz="2400" dirty="0" err="1">
                <a:solidFill>
                  <a:schemeClr val="bg1"/>
                </a:solidFill>
              </a:rPr>
              <a:t>Youngjin</a:t>
            </a:r>
            <a:r>
              <a:rPr lang="en-US" altLang="ja-JP" sz="2400" dirty="0">
                <a:solidFill>
                  <a:schemeClr val="bg1"/>
                </a:solidFill>
              </a:rPr>
              <a:t> Na, Min-</a:t>
            </a:r>
            <a:r>
              <a:rPr lang="en-US" altLang="ja-JP" sz="2400" dirty="0" err="1">
                <a:solidFill>
                  <a:schemeClr val="bg1"/>
                </a:solidFill>
              </a:rPr>
              <a:t>Byeong</a:t>
            </a:r>
            <a:r>
              <a:rPr lang="en-US" altLang="ja-JP" sz="2400" dirty="0">
                <a:solidFill>
                  <a:schemeClr val="bg1"/>
                </a:solidFill>
              </a:rPr>
              <a:t> Lee, </a:t>
            </a:r>
            <a:r>
              <a:rPr lang="fr-FR" altLang="ko-KR" sz="2400" dirty="0" err="1">
                <a:solidFill>
                  <a:schemeClr val="bg1"/>
                </a:solidFill>
                <a:ea typeface="맑은 고딕" charset="-127"/>
              </a:rPr>
              <a:t>Joon</a:t>
            </a:r>
            <a:r>
              <a:rPr lang="fr-FR" altLang="ko-KR" sz="2400" dirty="0">
                <a:solidFill>
                  <a:schemeClr val="bg1"/>
                </a:solidFill>
                <a:ea typeface="맑은 고딕" charset="-127"/>
              </a:rPr>
              <a:t>-Young Kim / </a:t>
            </a:r>
            <a:r>
              <a:rPr lang="en-US" altLang="ja-JP" sz="2400" dirty="0">
                <a:solidFill>
                  <a:schemeClr val="bg1"/>
                </a:solidFill>
              </a:rPr>
              <a:t>HYUNDAI Motor (TTA</a:t>
            </a:r>
            <a:r>
              <a:rPr lang="en-US" altLang="ja-JP" sz="2400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	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JaeSeung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Song / KETI</a:t>
            </a:r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 </a:t>
            </a:r>
            <a:r>
              <a:rPr lang="en-US" altLang="zh-CN" sz="2400" dirty="0" smtClean="0">
                <a:solidFill>
                  <a:schemeClr val="bg1"/>
                </a:solidFill>
                <a:ea typeface="SimSun" charset="-122"/>
              </a:rPr>
              <a:t>(TTA)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2018-09-17 </a:t>
            </a:r>
            <a:r>
              <a:rPr lang="en-US" altLang="zh-CN" sz="2400" dirty="0">
                <a:solidFill>
                  <a:schemeClr val="bg1"/>
                </a:solidFill>
              </a:rPr>
              <a:t>to </a:t>
            </a:r>
            <a:r>
              <a:rPr lang="en-US" altLang="zh-CN" sz="2400" dirty="0" smtClean="0">
                <a:solidFill>
                  <a:schemeClr val="bg1"/>
                </a:solidFill>
              </a:rPr>
              <a:t>2018-0</a:t>
            </a:r>
            <a:r>
              <a:rPr lang="en-US" altLang="zh-CN" sz="2400" dirty="0" smtClean="0">
                <a:solidFill>
                  <a:schemeClr val="bg1"/>
                </a:solidFill>
              </a:rPr>
              <a:t>9</a:t>
            </a:r>
            <a:r>
              <a:rPr lang="en-US" altLang="zh-CN" sz="2400" dirty="0" smtClean="0">
                <a:solidFill>
                  <a:schemeClr val="bg1"/>
                </a:solidFill>
              </a:rPr>
              <a:t>-21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45608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TP-2018-0233-Scope_of_Smart_City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latin typeface="Arial" charset="0"/>
                <a:ea typeface="Arial" charset="0"/>
                <a:cs typeface="Arial" charset="0"/>
              </a:rPr>
              <a:t>Smart City (Key Findings)</a:t>
            </a:r>
            <a:endParaRPr lang="ko-KR" altLang="en-US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334695" y="1493919"/>
            <a:ext cx="11408813" cy="477625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Smart city platforms bring significant efficiencies when the number </a:t>
            </a:r>
            <a:r>
              <a:rPr lang="en-US" sz="2400" dirty="0" smtClean="0"/>
              <a:t>of applications </a:t>
            </a:r>
            <a:r>
              <a:rPr lang="en-US" sz="2400" dirty="0"/>
              <a:t>grows</a:t>
            </a:r>
          </a:p>
          <a:p>
            <a:r>
              <a:rPr lang="en-US" sz="2400" dirty="0" smtClean="0"/>
              <a:t>Initial </a:t>
            </a:r>
            <a:r>
              <a:rPr lang="en-US" sz="2400" dirty="0"/>
              <a:t>cost of platform investment tends to be marginal compared to economies of scale, OPEX options can alleviate initial costs</a:t>
            </a:r>
          </a:p>
          <a:p>
            <a:r>
              <a:rPr lang="en-US" sz="2400" dirty="0"/>
              <a:t>Connectivity, plenty to chose from</a:t>
            </a:r>
          </a:p>
          <a:p>
            <a:r>
              <a:rPr lang="en-US" sz="2400" dirty="0"/>
              <a:t>Machine learning and analytics create great benefits (e.g. traffic management, parking management)</a:t>
            </a:r>
          </a:p>
          <a:p>
            <a:r>
              <a:rPr lang="en-US" sz="2400" dirty="0"/>
              <a:t>Living labs for research and innovation</a:t>
            </a:r>
          </a:p>
          <a:p>
            <a:r>
              <a:rPr lang="en-US" sz="2400" dirty="0"/>
              <a:t>Open standards are crucial for sustainable </a:t>
            </a:r>
            <a:r>
              <a:rPr lang="en-US" sz="2400" dirty="0" smtClean="0"/>
              <a:t>success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Various </a:t>
            </a:r>
            <a:r>
              <a:rPr lang="en-US" sz="2400" i="1" u="sng" dirty="0" err="1" smtClean="0">
                <a:solidFill>
                  <a:srgbClr val="C00000"/>
                </a:solidFill>
              </a:rPr>
              <a:t>IoT</a:t>
            </a:r>
            <a:r>
              <a:rPr lang="en-US" sz="2400" i="1" u="sng" dirty="0" smtClean="0">
                <a:solidFill>
                  <a:srgbClr val="C00000"/>
                </a:solidFill>
              </a:rPr>
              <a:t> platforms are co-existing and collaborating (even several oneM2M platforms)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Data level interoperability</a:t>
            </a:r>
          </a:p>
          <a:p>
            <a:r>
              <a:rPr lang="en-US" sz="2400" i="1" u="sng" dirty="0" smtClean="0">
                <a:solidFill>
                  <a:srgbClr val="C00000"/>
                </a:solidFill>
              </a:rPr>
              <a:t>Interworking between smart cities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/>
              <a:t>A possible smart city blue-print</a:t>
            </a:r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7663546" y="2236197"/>
            <a:ext cx="1600200" cy="1190625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Open data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(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)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22" name="Groupe 64"/>
          <p:cNvGrpSpPr/>
          <p:nvPr/>
        </p:nvGrpSpPr>
        <p:grpSpPr>
          <a:xfrm>
            <a:off x="3853546" y="2217148"/>
            <a:ext cx="5791200" cy="2047875"/>
            <a:chOff x="2286000" y="2447925"/>
            <a:chExt cx="5791200" cy="2047875"/>
          </a:xfrm>
        </p:grpSpPr>
        <p:sp>
          <p:nvSpPr>
            <p:cNvPr id="23" name="Double flèche horizontale 29"/>
            <p:cNvSpPr/>
            <p:nvPr/>
          </p:nvSpPr>
          <p:spPr>
            <a:xfrm>
              <a:off x="2286000" y="3505200"/>
              <a:ext cx="5791200" cy="457200"/>
            </a:xfrm>
            <a:prstGeom prst="leftRightArrow">
              <a:avLst/>
            </a:prstGeom>
            <a:solidFill>
              <a:srgbClr val="F6921E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Broker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4" name="Double flèche verticale 37"/>
            <p:cNvSpPr/>
            <p:nvPr/>
          </p:nvSpPr>
          <p:spPr>
            <a:xfrm>
              <a:off x="7162800" y="3886200"/>
              <a:ext cx="228600" cy="609600"/>
            </a:xfrm>
            <a:prstGeom prst="upDownArrow">
              <a:avLst/>
            </a:prstGeom>
            <a:solidFill>
              <a:srgbClr val="B42025"/>
            </a:solidFill>
            <a:ln w="25400" cap="flat" cmpd="sng" algn="ctr">
              <a:solidFill>
                <a:srgbClr val="B42025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5" name="ZoneTexte 38"/>
            <p:cNvSpPr txBox="1"/>
            <p:nvPr/>
          </p:nvSpPr>
          <p:spPr>
            <a:xfrm>
              <a:off x="6934200" y="4038600"/>
              <a:ext cx="6872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Adapter</a:t>
              </a:r>
              <a:endPara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514600" y="2447925"/>
              <a:ext cx="3352800" cy="1219200"/>
            </a:xfrm>
            <a:prstGeom prst="rect">
              <a:avLst/>
            </a:prstGeom>
            <a:solidFill>
              <a:srgbClr val="005480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Smart city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backend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552700" y="3152775"/>
              <a:ext cx="761999" cy="4638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Big Data Storage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905375" y="2486025"/>
              <a:ext cx="914400" cy="4638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Cloud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VM Mgmt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552701" y="2486025"/>
              <a:ext cx="876300" cy="33337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Data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Mgmt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876800" y="3228975"/>
              <a:ext cx="952713" cy="387625"/>
            </a:xfrm>
            <a:prstGeom prst="rect">
              <a:avLst/>
            </a:prstGeom>
            <a:solidFill>
              <a:srgbClr val="668C97"/>
            </a:solidFill>
            <a:ln w="38100" cap="flat" cmpd="sng" algn="ctr">
              <a:solidFill>
                <a:sysClr val="window" lastClr="FFFF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rPr>
                <a:t>Big Data enablers</a:t>
              </a:r>
            </a:p>
          </p:txBody>
        </p:sp>
      </p:grpSp>
      <p:grpSp>
        <p:nvGrpSpPr>
          <p:cNvPr id="31" name="Groupe 65"/>
          <p:cNvGrpSpPr/>
          <p:nvPr/>
        </p:nvGrpSpPr>
        <p:grpSpPr>
          <a:xfrm>
            <a:off x="1719946" y="2207623"/>
            <a:ext cx="6172200" cy="3810000"/>
            <a:chOff x="152400" y="2438400"/>
            <a:chExt cx="6172200" cy="3810000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152400" y="2438400"/>
              <a:ext cx="6172200" cy="3810000"/>
              <a:chOff x="152400" y="2438400"/>
              <a:chExt cx="6172200" cy="38100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1600200" y="4572000"/>
                <a:ext cx="4343400" cy="838200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447800" y="2438400"/>
                <a:ext cx="914400" cy="2971800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457200" y="3505200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152400" y="5879068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152400" y="4953000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304800" y="3733800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38725" y="4981575"/>
                <a:ext cx="762000" cy="3810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 mgmt</a:t>
                </a: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504950" y="4495800"/>
                <a:ext cx="762000" cy="5334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b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</a:b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Interworking</a:t>
                </a: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495425" y="3962400"/>
                <a:ext cx="800100" cy="3048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Discovery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524000" y="3048000"/>
                <a:ext cx="771002" cy="463825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Location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1524000" y="2514600"/>
                <a:ext cx="758946" cy="463825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Group mgmt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38725" y="4629150"/>
                <a:ext cx="762000" cy="304800"/>
              </a:xfrm>
              <a:prstGeom prst="rect">
                <a:avLst/>
              </a:prstGeom>
              <a:gradFill rotWithShape="1">
                <a:gsLst>
                  <a:gs pos="0">
                    <a:srgbClr val="005480">
                      <a:tint val="50000"/>
                      <a:satMod val="300000"/>
                    </a:srgbClr>
                  </a:gs>
                  <a:gs pos="35000">
                    <a:srgbClr val="005480">
                      <a:tint val="37000"/>
                      <a:satMod val="300000"/>
                    </a:srgbClr>
                  </a:gs>
                  <a:gs pos="100000">
                    <a:srgbClr val="005480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005480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Security</a:t>
                </a: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853546" y="43412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024746" y="29696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15546" y="3569698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425546" y="2283823"/>
            <a:ext cx="628650" cy="19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67946" y="3045823"/>
            <a:ext cx="881063" cy="24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48946" y="3617323"/>
            <a:ext cx="862013" cy="178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1567546" y="775956"/>
            <a:ext cx="8686800" cy="1507867"/>
            <a:chOff x="0" y="854333"/>
            <a:chExt cx="8686800" cy="1507867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46096" y="854333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1" name="Picture 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39546" y="3655423"/>
            <a:ext cx="771525" cy="14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983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6172205" y="2864408"/>
            <a:ext cx="3091541" cy="793190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383735" y="988423"/>
            <a:ext cx="9870611" cy="1295400"/>
            <a:chOff x="-1183811" y="1066800"/>
            <a:chExt cx="9870611" cy="1295400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-1183811" y="1260128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331038" y="2845411"/>
            <a:ext cx="2457026" cy="795858"/>
          </a:xfrm>
          <a:prstGeom prst="rect">
            <a:avLst/>
          </a:prstGeom>
          <a:solidFill>
            <a:srgbClr val="005480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4767946" y="2252510"/>
            <a:ext cx="3733800" cy="535698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71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6923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Reality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616046" y="4417423"/>
            <a:ext cx="533400" cy="304800"/>
          </a:xfrm>
          <a:prstGeom prst="rect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4" name="Nuage 2"/>
          <p:cNvSpPr/>
          <p:nvPr/>
        </p:nvSpPr>
        <p:spPr>
          <a:xfrm>
            <a:off x="8654146" y="4950823"/>
            <a:ext cx="533400" cy="381000"/>
          </a:xfrm>
          <a:prstGeom prst="cloud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Organigramme : Connecteur 3"/>
          <p:cNvSpPr/>
          <p:nvPr/>
        </p:nvSpPr>
        <p:spPr>
          <a:xfrm>
            <a:off x="8806546" y="55604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63746" y="4417423"/>
            <a:ext cx="533400" cy="304800"/>
          </a:xfrm>
          <a:prstGeom prst="rect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7" name="Nuage 5"/>
          <p:cNvSpPr/>
          <p:nvPr/>
        </p:nvSpPr>
        <p:spPr>
          <a:xfrm>
            <a:off x="9263746" y="4950823"/>
            <a:ext cx="533400" cy="381000"/>
          </a:xfrm>
          <a:prstGeom prst="cloud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8" name="Organigramme : Connecteur 6"/>
          <p:cNvSpPr/>
          <p:nvPr/>
        </p:nvSpPr>
        <p:spPr>
          <a:xfrm>
            <a:off x="9416146" y="55604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92146" y="4417423"/>
            <a:ext cx="609600" cy="304800"/>
          </a:xfrm>
          <a:prstGeom prst="rect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App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0" name="Nuage 8"/>
          <p:cNvSpPr/>
          <p:nvPr/>
        </p:nvSpPr>
        <p:spPr>
          <a:xfrm>
            <a:off x="8044546" y="4950823"/>
            <a:ext cx="533400" cy="381000"/>
          </a:xfrm>
          <a:prstGeom prst="cloud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1" name="Organigramme : Connecteur 9"/>
          <p:cNvSpPr/>
          <p:nvPr/>
        </p:nvSpPr>
        <p:spPr>
          <a:xfrm>
            <a:off x="8196946" y="55604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Organigramme : Connecteur 10"/>
          <p:cNvSpPr/>
          <p:nvPr/>
        </p:nvSpPr>
        <p:spPr>
          <a:xfrm>
            <a:off x="8349346" y="57128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3" name="Organigramme : Connecteur 11"/>
          <p:cNvSpPr/>
          <p:nvPr/>
        </p:nvSpPr>
        <p:spPr>
          <a:xfrm>
            <a:off x="8501746" y="5865223"/>
            <a:ext cx="228600" cy="228600"/>
          </a:xfrm>
          <a:prstGeom prst="flowChartConnector">
            <a:avLst/>
          </a:prstGeom>
          <a:solidFill>
            <a:srgbClr val="005480">
              <a:lumMod val="50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Organigramme : Connecteur 12"/>
          <p:cNvSpPr/>
          <p:nvPr/>
        </p:nvSpPr>
        <p:spPr>
          <a:xfrm>
            <a:off x="8958946" y="57128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5" name="Organigramme : Connecteur 13"/>
          <p:cNvSpPr/>
          <p:nvPr/>
        </p:nvSpPr>
        <p:spPr>
          <a:xfrm>
            <a:off x="9111346" y="5865223"/>
            <a:ext cx="228600" cy="228600"/>
          </a:xfrm>
          <a:prstGeom prst="flowChartConnector">
            <a:avLst/>
          </a:prstGeom>
          <a:solidFill>
            <a:srgbClr val="B42025"/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6" name="Organigramme : Connecteur 16"/>
          <p:cNvSpPr/>
          <p:nvPr/>
        </p:nvSpPr>
        <p:spPr>
          <a:xfrm>
            <a:off x="9568546" y="57128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7" name="Organigramme : Connecteur 17"/>
          <p:cNvSpPr/>
          <p:nvPr/>
        </p:nvSpPr>
        <p:spPr>
          <a:xfrm>
            <a:off x="9720946" y="5865223"/>
            <a:ext cx="228600" cy="228600"/>
          </a:xfrm>
          <a:prstGeom prst="flowChartConnector">
            <a:avLst/>
          </a:prstGeom>
          <a:solidFill>
            <a:srgbClr val="505450">
              <a:lumMod val="75000"/>
            </a:srgbClr>
          </a:solidFill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3546" y="3884023"/>
            <a:ext cx="2743200" cy="2286000"/>
          </a:xfrm>
          <a:prstGeom prst="rect">
            <a:avLst/>
          </a:prstGeom>
          <a:noFill/>
          <a:ln w="25400" cap="flat" cmpd="sng" algn="ctr">
            <a:solidFill>
              <a:srgbClr val="B42025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19" name="ZoneTexte 19"/>
          <p:cNvSpPr txBox="1"/>
          <p:nvPr/>
        </p:nvSpPr>
        <p:spPr>
          <a:xfrm>
            <a:off x="9339946" y="3884023"/>
            <a:ext cx="1407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Existing</a:t>
            </a:r>
            <a:r>
              <a:rPr lang="fr-FR" sz="1400" dirty="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err="1">
                <a:solidFill>
                  <a:srgbClr val="000000"/>
                </a:solidFill>
                <a:cs typeface="Arial" charset="0"/>
              </a:rPr>
              <a:t>deployments</a:t>
            </a:r>
            <a:endParaRPr lang="en-US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ZoneTexte 36"/>
          <p:cNvSpPr txBox="1"/>
          <p:nvPr/>
        </p:nvSpPr>
        <p:spPr>
          <a:xfrm>
            <a:off x="7358746" y="4188823"/>
            <a:ext cx="68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Adapter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Rectangle à coins arrondis 39"/>
          <p:cNvSpPr/>
          <p:nvPr/>
        </p:nvSpPr>
        <p:spPr>
          <a:xfrm>
            <a:off x="6172205" y="2864408"/>
            <a:ext cx="3091541" cy="793190"/>
          </a:xfrm>
          <a:prstGeom prst="roundRect">
            <a:avLst/>
          </a:prstGeom>
          <a:solidFill>
            <a:srgbClr val="716896"/>
          </a:solidFill>
          <a:ln w="25400" cap="flat" cmpd="sng" algn="ctr">
            <a:solidFill>
              <a:srgbClr val="71689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Semantics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grpSp>
        <p:nvGrpSpPr>
          <p:cNvPr id="31" name="Groupe 65"/>
          <p:cNvGrpSpPr/>
          <p:nvPr/>
        </p:nvGrpSpPr>
        <p:grpSpPr>
          <a:xfrm>
            <a:off x="347421" y="3740331"/>
            <a:ext cx="7544725" cy="2277292"/>
            <a:chOff x="-1220125" y="3971108"/>
            <a:chExt cx="7544725" cy="2277292"/>
          </a:xfrm>
        </p:grpSpPr>
        <p:cxnSp>
          <p:nvCxnSpPr>
            <p:cNvPr id="32" name="Connecteur droit 33"/>
            <p:cNvCxnSpPr/>
            <p:nvPr/>
          </p:nvCxnSpPr>
          <p:spPr>
            <a:xfrm>
              <a:off x="152400" y="5562600"/>
              <a:ext cx="5867400" cy="0"/>
            </a:xfrm>
            <a:prstGeom prst="line">
              <a:avLst/>
            </a:prstGeom>
            <a:noFill/>
            <a:ln w="9525" cap="flat" cmpd="sng" algn="ctr">
              <a:solidFill>
                <a:srgbClr val="B42025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grpSp>
          <p:nvGrpSpPr>
            <p:cNvPr id="33" name="Groupe 63"/>
            <p:cNvGrpSpPr/>
            <p:nvPr/>
          </p:nvGrpSpPr>
          <p:grpSpPr>
            <a:xfrm>
              <a:off x="-1220125" y="3971108"/>
              <a:ext cx="7544725" cy="2277292"/>
              <a:chOff x="-1220125" y="3971108"/>
              <a:chExt cx="7544725" cy="227729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723157" y="3971108"/>
                <a:ext cx="5220443" cy="1439092"/>
              </a:xfrm>
              <a:prstGeom prst="rect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Smart 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frontend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6" name="Ellipse 24"/>
              <p:cNvSpPr/>
              <p:nvPr/>
            </p:nvSpPr>
            <p:spPr>
              <a:xfrm>
                <a:off x="45720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Device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7" name="Ellipse 25"/>
              <p:cNvSpPr/>
              <p:nvPr/>
            </p:nvSpPr>
            <p:spPr>
              <a:xfrm>
                <a:off x="32004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8" name="Ellipse 26"/>
              <p:cNvSpPr/>
              <p:nvPr/>
            </p:nvSpPr>
            <p:spPr>
              <a:xfrm>
                <a:off x="1752600" y="5867400"/>
                <a:ext cx="1143000" cy="381000"/>
              </a:xfrm>
              <a:prstGeom prst="ellipse">
                <a:avLst/>
              </a:prstGeom>
              <a:solidFill>
                <a:srgbClr val="005480">
                  <a:lumMod val="40000"/>
                  <a:lumOff val="60000"/>
                </a:srgbClr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Gateway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39" name="Double flèche horizontale 27"/>
              <p:cNvSpPr/>
              <p:nvPr/>
            </p:nvSpPr>
            <p:spPr>
              <a:xfrm>
                <a:off x="-244933" y="4027722"/>
                <a:ext cx="685800" cy="3048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0" name="Double flèche horizontale 30"/>
              <p:cNvSpPr/>
              <p:nvPr/>
            </p:nvSpPr>
            <p:spPr>
              <a:xfrm>
                <a:off x="5867400" y="4648200"/>
                <a:ext cx="457200" cy="228600"/>
              </a:xfrm>
              <a:prstGeom prst="leftRight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1" name="ZoneTexte 31"/>
              <p:cNvSpPr txBox="1"/>
              <p:nvPr/>
            </p:nvSpPr>
            <p:spPr>
              <a:xfrm>
                <a:off x="-1220125" y="5817527"/>
                <a:ext cx="13997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Field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domain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2" name="ZoneTexte 34"/>
              <p:cNvSpPr txBox="1"/>
              <p:nvPr/>
            </p:nvSpPr>
            <p:spPr>
              <a:xfrm>
                <a:off x="-1152562" y="4741127"/>
                <a:ext cx="1276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Data center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3" name="ZoneTexte 35"/>
              <p:cNvSpPr txBox="1"/>
              <p:nvPr/>
            </p:nvSpPr>
            <p:spPr>
              <a:xfrm>
                <a:off x="-397333" y="4256322"/>
                <a:ext cx="10168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I/F to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other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IoT</a:t>
                </a:r>
                <a:r>
                  <a:rPr kumimoji="0" lang="fr-FR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 </a:t>
                </a: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platforms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44" name="Double flèche verticale 45"/>
              <p:cNvSpPr/>
              <p:nvPr/>
            </p:nvSpPr>
            <p:spPr>
              <a:xfrm>
                <a:off x="22098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5" name="Double flèche verticale 46"/>
              <p:cNvSpPr/>
              <p:nvPr/>
            </p:nvSpPr>
            <p:spPr>
              <a:xfrm>
                <a:off x="3657600" y="5324475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46" name="Double flèche verticale 47"/>
              <p:cNvSpPr/>
              <p:nvPr/>
            </p:nvSpPr>
            <p:spPr>
              <a:xfrm>
                <a:off x="5029200" y="5334000"/>
                <a:ext cx="228600" cy="609600"/>
              </a:xfrm>
              <a:prstGeom prst="upDownArrow">
                <a:avLst/>
              </a:prstGeom>
              <a:solidFill>
                <a:srgbClr val="B42025"/>
              </a:solidFill>
              <a:ln w="25400" cap="flat" cmpd="sng" algn="ctr">
                <a:solidFill>
                  <a:srgbClr val="B42025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</p:grpSp>
      <p:sp>
        <p:nvSpPr>
          <p:cNvPr id="53" name="ZoneTexte 68"/>
          <p:cNvSpPr txBox="1"/>
          <p:nvPr/>
        </p:nvSpPr>
        <p:spPr>
          <a:xfrm>
            <a:off x="9559021" y="3179173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 err="1">
                <a:solidFill>
                  <a:srgbClr val="000000"/>
                </a:solidFill>
                <a:cs typeface="Arial" charset="0"/>
              </a:rPr>
              <a:t>Other</a:t>
            </a:r>
            <a:r>
              <a:rPr lang="fr-FR" dirty="0">
                <a:solidFill>
                  <a:srgbClr val="000000"/>
                </a:solidFill>
                <a:cs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rgbClr val="000000"/>
                </a:solidFill>
                <a:cs typeface="Arial" charset="0"/>
              </a:rPr>
              <a:t>sources</a:t>
            </a: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1677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4615546" y="54080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图片 82" descr="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946" y="6017623"/>
            <a:ext cx="391256" cy="35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1946" y="6093823"/>
            <a:ext cx="317039" cy="22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6063346" y="5331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" descr="http://www.automatedhome.co.uk/wp-content/uploads/2013/12/allseen-alliance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87" y="6112873"/>
            <a:ext cx="680059" cy="1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648" y="6093823"/>
            <a:ext cx="568698" cy="161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14" y="6093823"/>
            <a:ext cx="643885" cy="2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ZoneTexte 92"/>
          <p:cNvSpPr txBox="1"/>
          <p:nvPr/>
        </p:nvSpPr>
        <p:spPr>
          <a:xfrm>
            <a:off x="4050314" y="6246223"/>
            <a:ext cx="717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  <a:cs typeface="Arial" charset="0"/>
              </a:rPr>
              <a:t>LWM2M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3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3527341" y="3899438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440496" y="3411480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2329546" y="17504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7815946" y="1902823"/>
            <a:ext cx="476250" cy="30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15921" y="1664698"/>
            <a:ext cx="410655" cy="22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39346" y="1674223"/>
            <a:ext cx="438574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3" name="Groupe 100"/>
          <p:cNvGrpSpPr/>
          <p:nvPr/>
        </p:nvGrpSpPr>
        <p:grpSpPr>
          <a:xfrm>
            <a:off x="383735" y="988423"/>
            <a:ext cx="9870611" cy="1295400"/>
            <a:chOff x="-1183811" y="1066800"/>
            <a:chExt cx="9870611" cy="1295400"/>
          </a:xfrm>
        </p:grpSpPr>
        <p:grpSp>
          <p:nvGrpSpPr>
            <p:cNvPr id="74" name="Groupe 66"/>
            <p:cNvGrpSpPr/>
            <p:nvPr/>
          </p:nvGrpSpPr>
          <p:grpSpPr>
            <a:xfrm>
              <a:off x="0" y="1066800"/>
              <a:ext cx="8686800" cy="1295400"/>
              <a:chOff x="0" y="1066800"/>
              <a:chExt cx="8686800" cy="1295400"/>
            </a:xfrm>
          </p:grpSpPr>
          <p:cxnSp>
            <p:nvCxnSpPr>
              <p:cNvPr id="76" name="Connecteur droit 40"/>
              <p:cNvCxnSpPr/>
              <p:nvPr/>
            </p:nvCxnSpPr>
            <p:spPr>
              <a:xfrm>
                <a:off x="228600" y="1981200"/>
                <a:ext cx="8458200" cy="0"/>
              </a:xfrm>
              <a:prstGeom prst="line">
                <a:avLst/>
              </a:prstGeom>
              <a:noFill/>
              <a:ln w="9525" cap="flat" cmpd="sng" algn="ctr">
                <a:solidFill>
                  <a:srgbClr val="B42025">
                    <a:shade val="95000"/>
                    <a:satMod val="105000"/>
                  </a:srgbClr>
                </a:solidFill>
                <a:prstDash val="solid"/>
              </a:ln>
              <a:effectLst/>
            </p:spPr>
          </p:cxnSp>
          <p:sp>
            <p:nvSpPr>
              <p:cNvPr id="77" name="Ellipse 42"/>
              <p:cNvSpPr/>
              <p:nvPr/>
            </p:nvSpPr>
            <p:spPr>
              <a:xfrm>
                <a:off x="1295400" y="10668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8" name="Ellipse 43"/>
              <p:cNvSpPr/>
              <p:nvPr/>
            </p:nvSpPr>
            <p:spPr>
              <a:xfrm>
                <a:off x="3152775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79" name="Ellipse 44"/>
              <p:cNvSpPr/>
              <p:nvPr/>
            </p:nvSpPr>
            <p:spPr>
              <a:xfrm>
                <a:off x="5791200" y="10668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0" name="ZoneTexte 53"/>
              <p:cNvSpPr txBox="1"/>
              <p:nvPr/>
            </p:nvSpPr>
            <p:spPr>
              <a:xfrm>
                <a:off x="1190625" y="1658719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1" name="ZoneTexte 54"/>
              <p:cNvSpPr txBox="1"/>
              <p:nvPr/>
            </p:nvSpPr>
            <p:spPr>
              <a:xfrm>
                <a:off x="7162800" y="1639669"/>
                <a:ext cx="115608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SPARQL 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or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2" name="ZoneTexte 56"/>
              <p:cNvSpPr txBox="1"/>
              <p:nvPr/>
            </p:nvSpPr>
            <p:spPr>
              <a:xfrm>
                <a:off x="3362325" y="1666875"/>
                <a:ext cx="6889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REST </a:t>
                </a:r>
              </a:p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Arial" charset="0"/>
                  </a:rPr>
                  <a:t>APIs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endParaRPr>
              </a:p>
            </p:txBody>
          </p:sp>
          <p:sp>
            <p:nvSpPr>
              <p:cNvPr id="83" name="Ellipse 57"/>
              <p:cNvSpPr/>
              <p:nvPr/>
            </p:nvSpPr>
            <p:spPr>
              <a:xfrm>
                <a:off x="3305175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3rd party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4" name="Ellipse 58"/>
              <p:cNvSpPr/>
              <p:nvPr/>
            </p:nvSpPr>
            <p:spPr>
              <a:xfrm>
                <a:off x="1447800" y="1219200"/>
                <a:ext cx="12192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City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5" name="Ellipse 59"/>
              <p:cNvSpPr/>
              <p:nvPr/>
            </p:nvSpPr>
            <p:spPr>
              <a:xfrm>
                <a:off x="5943600" y="1219200"/>
                <a:ext cx="19050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Analytics</a:t>
                </a:r>
                <a:r>
                  <a:rPr kumimoji="0" lang="fr-FR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 </a:t>
                </a:r>
                <a:r>
                  <a:rPr kumimoji="0" lang="fr-FR" sz="18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apps</a:t>
                </a: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6" name="Ellipse 60"/>
              <p:cNvSpPr/>
              <p:nvPr/>
            </p:nvSpPr>
            <p:spPr>
              <a:xfrm>
                <a:off x="0" y="10668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7" name="Ellipse 61"/>
              <p:cNvSpPr/>
              <p:nvPr/>
            </p:nvSpPr>
            <p:spPr>
              <a:xfrm>
                <a:off x="152400" y="1219200"/>
                <a:ext cx="1371600" cy="533400"/>
              </a:xfrm>
              <a:prstGeom prst="ellipse">
                <a:avLst/>
              </a:prstGeom>
              <a:gradFill rotWithShape="1">
                <a:gsLst>
                  <a:gs pos="0">
                    <a:srgbClr val="F6921E">
                      <a:tint val="50000"/>
                      <a:satMod val="300000"/>
                    </a:srgbClr>
                  </a:gs>
                  <a:gs pos="35000">
                    <a:srgbClr val="F6921E">
                      <a:tint val="37000"/>
                      <a:satMod val="300000"/>
                    </a:srgbClr>
                  </a:gs>
                  <a:gs pos="100000">
                    <a:srgbClr val="F6921E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F6921E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"/>
                    <a:cs typeface=""/>
                  </a:rPr>
                  <a:t>Dashboards</a:t>
                </a: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8" name="Double flèche verticale 55"/>
              <p:cNvSpPr/>
              <p:nvPr/>
            </p:nvSpPr>
            <p:spPr>
              <a:xfrm>
                <a:off x="39624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89" name="Double flèche verticale 48"/>
              <p:cNvSpPr/>
              <p:nvPr/>
            </p:nvSpPr>
            <p:spPr>
              <a:xfrm>
                <a:off x="1828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  <p:sp>
            <p:nvSpPr>
              <p:cNvPr id="90" name="Double flèche verticale 50"/>
              <p:cNvSpPr/>
              <p:nvPr/>
            </p:nvSpPr>
            <p:spPr>
              <a:xfrm>
                <a:off x="6781800" y="1676400"/>
                <a:ext cx="304800" cy="685800"/>
              </a:xfrm>
              <a:prstGeom prst="upDownArrow">
                <a:avLst/>
              </a:prstGeom>
              <a:gradFill rotWithShape="1">
                <a:gsLst>
                  <a:gs pos="0">
                    <a:srgbClr val="668C97">
                      <a:shade val="51000"/>
                      <a:satMod val="130000"/>
                    </a:srgbClr>
                  </a:gs>
                  <a:gs pos="80000">
                    <a:srgbClr val="668C97">
                      <a:shade val="93000"/>
                      <a:satMod val="130000"/>
                    </a:srgbClr>
                  </a:gs>
                  <a:gs pos="100000">
                    <a:srgbClr val="668C97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"/>
                  <a:cs typeface=""/>
                </a:endParaRPr>
              </a:p>
            </p:txBody>
          </p:sp>
        </p:grpSp>
        <p:sp>
          <p:nvSpPr>
            <p:cNvPr id="75" name="ZoneTexte 99"/>
            <p:cNvSpPr txBox="1"/>
            <p:nvPr/>
          </p:nvSpPr>
          <p:spPr>
            <a:xfrm>
              <a:off x="-1183811" y="1260128"/>
              <a:ext cx="1222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Cloud </a:t>
              </a:r>
              <a:r>
                <a:rPr kumimoji="0" lang="fr-FR" sz="1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 charset="0"/>
                </a:rPr>
                <a:t>apps</a:t>
              </a: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96346" y="6055723"/>
            <a:ext cx="614363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81958" y="6071348"/>
            <a:ext cx="738188" cy="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796146" y="6170023"/>
            <a:ext cx="720869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" name="Rounded Rectangle 94"/>
          <p:cNvSpPr/>
          <p:nvPr/>
        </p:nvSpPr>
        <p:spPr>
          <a:xfrm>
            <a:off x="2457903" y="4301925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oneM2M from SP A</a:t>
            </a:r>
            <a:endParaRPr lang="en-US"/>
          </a:p>
        </p:txBody>
      </p:sp>
      <p:sp>
        <p:nvSpPr>
          <p:cNvPr id="96" name="Rounded Rectangle 95"/>
          <p:cNvSpPr/>
          <p:nvPr/>
        </p:nvSpPr>
        <p:spPr>
          <a:xfrm>
            <a:off x="3972014" y="4290878"/>
            <a:ext cx="1318449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 from SP B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5495373" y="4290878"/>
            <a:ext cx="1598744" cy="533399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oneM2M-V2X from SP B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3331038" y="2845411"/>
            <a:ext cx="2457026" cy="795858"/>
          </a:xfrm>
          <a:prstGeom prst="rect">
            <a:avLst/>
          </a:prstGeom>
          <a:solidFill>
            <a:srgbClr val="005480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Smart city </a:t>
            </a:r>
            <a:r>
              <a:rPr kumimoji="0" lang="fr-FR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"/>
                <a:cs typeface=""/>
              </a:rPr>
              <a:t>backend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"/>
              <a:cs typeface=""/>
            </a:endParaRPr>
          </a:p>
        </p:txBody>
      </p:sp>
      <p:sp>
        <p:nvSpPr>
          <p:cNvPr id="99" name="Can 98"/>
          <p:cNvSpPr/>
          <p:nvPr/>
        </p:nvSpPr>
        <p:spPr>
          <a:xfrm>
            <a:off x="4767946" y="2252510"/>
            <a:ext cx="3733800" cy="535698"/>
          </a:xfrm>
          <a:prstGeom prst="can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Data Hub</a:t>
            </a: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0" y="844730"/>
            <a:ext cx="12192000" cy="5678491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 Diagonal Corner Rectangle 90"/>
          <p:cNvSpPr/>
          <p:nvPr/>
        </p:nvSpPr>
        <p:spPr>
          <a:xfrm>
            <a:off x="8424470" y="957127"/>
            <a:ext cx="3085427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Common Data Model for selected service (e.g., V2X, Smart Building)</a:t>
            </a:r>
            <a:endParaRPr lang="en-US" sz="2000" dirty="0"/>
          </a:p>
        </p:txBody>
      </p:sp>
      <p:sp>
        <p:nvSpPr>
          <p:cNvPr id="100" name="Round Diagonal Corner Rectangle 99"/>
          <p:cNvSpPr/>
          <p:nvPr/>
        </p:nvSpPr>
        <p:spPr>
          <a:xfrm>
            <a:off x="8424470" y="2336443"/>
            <a:ext cx="3085427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How to find IN-CSE? </a:t>
            </a:r>
          </a:p>
          <a:p>
            <a:pPr algn="ctr"/>
            <a:r>
              <a:rPr lang="en-US" sz="2000" dirty="0" smtClean="0"/>
              <a:t>(e.g., Registry for IN-CSE)</a:t>
            </a:r>
            <a:endParaRPr lang="en-US" sz="2000" dirty="0"/>
          </a:p>
        </p:txBody>
      </p:sp>
      <p:sp>
        <p:nvSpPr>
          <p:cNvPr id="101" name="Round Diagonal Corner Rectangle 100"/>
          <p:cNvSpPr/>
          <p:nvPr/>
        </p:nvSpPr>
        <p:spPr>
          <a:xfrm>
            <a:off x="8425546" y="3716872"/>
            <a:ext cx="3085427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Local Breakout </a:t>
            </a:r>
          </a:p>
          <a:p>
            <a:pPr algn="ctr"/>
            <a:r>
              <a:rPr lang="en-US" sz="2000" dirty="0" smtClean="0"/>
              <a:t>(e.g., </a:t>
            </a:r>
            <a:r>
              <a:rPr lang="en-US" sz="2000" dirty="0" err="1" smtClean="0"/>
              <a:t>Mcc</a:t>
            </a:r>
            <a:r>
              <a:rPr lang="en-US" sz="2000" dirty="0" smtClean="0"/>
              <a:t>’)</a:t>
            </a:r>
            <a:endParaRPr lang="en-US" sz="2000" dirty="0"/>
          </a:p>
        </p:txBody>
      </p:sp>
      <p:sp>
        <p:nvSpPr>
          <p:cNvPr id="102" name="Round Diagonal Corner Rectangle 101"/>
          <p:cNvSpPr/>
          <p:nvPr/>
        </p:nvSpPr>
        <p:spPr>
          <a:xfrm>
            <a:off x="8424470" y="5100021"/>
            <a:ext cx="3085427" cy="1226917"/>
          </a:xfrm>
          <a:prstGeom prst="round2Diag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Generic semantic &amp; context-aware support (e.g., NGSI-LD)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384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421</Words>
  <Application>Microsoft Macintosh PowerPoint</Application>
  <PresentationFormat>Widescreen</PresentationFormat>
  <Paragraphs>178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Calibri</vt:lpstr>
      <vt:lpstr>MS PGothic</vt:lpstr>
      <vt:lpstr>Myriad Pro</vt:lpstr>
      <vt:lpstr>Myriad Pro Light</vt:lpstr>
      <vt:lpstr>SimSun</vt:lpstr>
      <vt:lpstr>맑은 고딕</vt:lpstr>
      <vt:lpstr>Arial</vt:lpstr>
      <vt:lpstr>Office Theme</vt:lpstr>
      <vt:lpstr>1_Office Theme</vt:lpstr>
      <vt:lpstr>Scope of Smart City Standards Work</vt:lpstr>
      <vt:lpstr>Smart City (Key Findings)</vt:lpstr>
      <vt:lpstr>A possible smart city blue-print</vt:lpstr>
      <vt:lpstr>In Reality</vt:lpstr>
      <vt:lpstr>In Reality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45</cp:revision>
  <dcterms:created xsi:type="dcterms:W3CDTF">2017-09-21T15:46:31Z</dcterms:created>
  <dcterms:modified xsi:type="dcterms:W3CDTF">2018-09-09T22:22:50Z</dcterms:modified>
</cp:coreProperties>
</file>