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78" r:id="rId3"/>
    <p:sldId id="281" r:id="rId4"/>
    <p:sldId id="282" r:id="rId5"/>
    <p:sldId id="277" r:id="rId6"/>
    <p:sldId id="284" r:id="rId7"/>
    <p:sldId id="265" r:id="rId8"/>
  </p:sldIdLst>
  <p:sldSz cx="12192000" cy="6858000"/>
  <p:notesSz cx="6858000" cy="9144000"/>
  <p:defaultTextStyle>
    <a:defPPr>
      <a:defRPr lang="en-US">
        <a:uFillTx/>
      </a:defRPr>
    </a:defPPr>
    <a:lvl1pPr marL="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srgbClr val="000000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srgbClr val="000000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srgbClr val="000000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608" autoAdjust="0"/>
    <p:restoredTop sz="94660"/>
  </p:normalViewPr>
  <p:slideViewPr>
    <p:cSldViewPr snapToGrid="0">
      <p:cViewPr>
        <p:scale>
          <a:sx n="85" d="100"/>
          <a:sy n="85" d="100"/>
        </p:scale>
        <p:origin x="1152" y="4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97978E-C56D-684D-AB73-680C383568C6}" type="datetimeFigureOut">
              <a:rPr lang="en-US" smtClean="0"/>
              <a:t>9/10/18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E643D9-5951-1248-8ED3-3109FE5B47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4192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/>
          </p:cNvSpPr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7" name="Rectangle 6"/>
          <p:cNvSpPr>
            <a:spLocks/>
          </p:cNvSpPr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>
                <a:uFillTx/>
              </a:defRPr>
            </a:lvl1pPr>
          </a:lstStyle>
          <a:p>
            <a:r>
              <a:rPr lang="en-US" smtClean="0">
                <a:uFillTx/>
              </a:rPr>
              <a:t>Click to edit Master title style</a:t>
            </a:r>
            <a:endParaRPr lang="en-US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/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uFillTx/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>
                <a:uFillTx/>
              </a:defRPr>
            </a:lvl2pPr>
            <a:lvl3pPr marL="914400" indent="0" algn="ctr">
              <a:buNone/>
              <a:defRPr sz="1800">
                <a:uFillTx/>
              </a:defRPr>
            </a:lvl3pPr>
            <a:lvl4pPr marL="1371600" indent="0" algn="ctr">
              <a:buNone/>
              <a:defRPr sz="1600">
                <a:uFillTx/>
              </a:defRPr>
            </a:lvl4pPr>
            <a:lvl5pPr marL="1828800" indent="0" algn="ctr">
              <a:buNone/>
              <a:defRPr sz="1600">
                <a:uFillTx/>
              </a:defRPr>
            </a:lvl5pPr>
            <a:lvl6pPr marL="2286000" indent="0" algn="ctr">
              <a:buNone/>
              <a:defRPr sz="1600">
                <a:uFillTx/>
              </a:defRPr>
            </a:lvl6pPr>
            <a:lvl7pPr marL="2743200" indent="0" algn="ctr">
              <a:buNone/>
              <a:defRPr sz="1600">
                <a:uFillTx/>
              </a:defRPr>
            </a:lvl7pPr>
            <a:lvl8pPr marL="3200400" indent="0" algn="ctr">
              <a:buNone/>
              <a:defRPr sz="1600">
                <a:uFillTx/>
              </a:defRPr>
            </a:lvl8pPr>
            <a:lvl9pPr marL="3657600" indent="0" algn="ctr">
              <a:buNone/>
              <a:defRPr sz="1600">
                <a:uFillTx/>
              </a:defRPr>
            </a:lvl9pPr>
          </a:lstStyle>
          <a:p>
            <a:r>
              <a:rPr lang="en-US" dirty="0" smtClean="0">
                <a:uFillTx/>
              </a:rPr>
              <a:t>Click to edit Master subtitle style</a:t>
            </a:r>
            <a:endParaRPr lang="en-US" dirty="0">
              <a:uFillTx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/>
          </p:cNvSpPr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7" name="Rectangle 6"/>
          <p:cNvSpPr>
            <a:spLocks/>
          </p:cNvSpPr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>
                <a:uFillTx/>
              </a:defRPr>
            </a:lvl1pPr>
          </a:lstStyle>
          <a:p>
            <a:r>
              <a:rPr lang="en-US" smtClean="0">
                <a:uFillTx/>
              </a:rPr>
              <a:t>Click to edit Master title style</a:t>
            </a:r>
            <a:endParaRPr lang="en-US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/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uFillTx/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>
                <a:uFillTx/>
              </a:defRPr>
            </a:lvl2pPr>
            <a:lvl3pPr marL="914400" indent="0" algn="ctr">
              <a:buNone/>
              <a:defRPr sz="1800">
                <a:uFillTx/>
              </a:defRPr>
            </a:lvl3pPr>
            <a:lvl4pPr marL="1371600" indent="0" algn="ctr">
              <a:buNone/>
              <a:defRPr sz="1600">
                <a:uFillTx/>
              </a:defRPr>
            </a:lvl4pPr>
            <a:lvl5pPr marL="1828800" indent="0" algn="ctr">
              <a:buNone/>
              <a:defRPr sz="1600">
                <a:uFillTx/>
              </a:defRPr>
            </a:lvl5pPr>
            <a:lvl6pPr marL="2286000" indent="0" algn="ctr">
              <a:buNone/>
              <a:defRPr sz="1600">
                <a:uFillTx/>
              </a:defRPr>
            </a:lvl6pPr>
            <a:lvl7pPr marL="2743200" indent="0" algn="ctr">
              <a:buNone/>
              <a:defRPr sz="1600">
                <a:uFillTx/>
              </a:defRPr>
            </a:lvl7pPr>
            <a:lvl8pPr marL="3200400" indent="0" algn="ctr">
              <a:buNone/>
              <a:defRPr sz="1600">
                <a:uFillTx/>
              </a:defRPr>
            </a:lvl8pPr>
            <a:lvl9pPr marL="3657600" indent="0" algn="ctr">
              <a:buNone/>
              <a:defRPr sz="1600">
                <a:uFillTx/>
              </a:defRPr>
            </a:lvl9pPr>
          </a:lstStyle>
          <a:p>
            <a:r>
              <a:rPr lang="en-US" dirty="0" smtClean="0">
                <a:uFillTx/>
              </a:rPr>
              <a:t>Click to edit Master subtitle style</a:t>
            </a:r>
            <a:endParaRPr lang="en-US" dirty="0">
              <a:uFillTx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/>
          </p:cNvSpPr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  <a:uFillTx/>
              </a:defRPr>
            </a:lvl1pPr>
          </a:lstStyle>
          <a:p>
            <a:r>
              <a:rPr lang="en-US" dirty="0" smtClean="0">
                <a:uFillTx/>
              </a:rPr>
              <a:t>Click to edit Master title style</a:t>
            </a:r>
            <a:endParaRPr lang="en-US" dirty="0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/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uFillTx/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>
                <a:uFillTx/>
              </a:defRPr>
            </a:lvl2pPr>
            <a:lvl3pPr marL="914400" indent="0" algn="ctr">
              <a:buNone/>
              <a:defRPr sz="1800">
                <a:uFillTx/>
              </a:defRPr>
            </a:lvl3pPr>
            <a:lvl4pPr marL="1371600" indent="0" algn="ctr">
              <a:buNone/>
              <a:defRPr sz="1600">
                <a:uFillTx/>
              </a:defRPr>
            </a:lvl4pPr>
            <a:lvl5pPr marL="1828800" indent="0" algn="ctr">
              <a:buNone/>
              <a:defRPr sz="1600">
                <a:uFillTx/>
              </a:defRPr>
            </a:lvl5pPr>
            <a:lvl6pPr marL="2286000" indent="0" algn="ctr">
              <a:buNone/>
              <a:defRPr sz="1600">
                <a:uFillTx/>
              </a:defRPr>
            </a:lvl6pPr>
            <a:lvl7pPr marL="2743200" indent="0" algn="ctr">
              <a:buNone/>
              <a:defRPr sz="1600">
                <a:uFillTx/>
              </a:defRPr>
            </a:lvl7pPr>
            <a:lvl8pPr marL="3200400" indent="0" algn="ctr">
              <a:buNone/>
              <a:defRPr sz="1600">
                <a:uFillTx/>
              </a:defRPr>
            </a:lvl8pPr>
            <a:lvl9pPr marL="3657600" indent="0" algn="ctr">
              <a:buNone/>
              <a:defRPr sz="1600">
                <a:uFillTx/>
              </a:defRPr>
            </a:lvl9pPr>
          </a:lstStyle>
          <a:p>
            <a:r>
              <a:rPr lang="en-US" dirty="0" smtClean="0">
                <a:uFillTx/>
              </a:rPr>
              <a:t>Click to edit Master subtitle style</a:t>
            </a:r>
            <a:endParaRPr lang="en-US" dirty="0">
              <a:uFillTx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uFillTx/>
              </a:rPr>
              <a:t>Click to edit Master title style</a:t>
            </a:r>
            <a:endParaRPr lang="en-US">
              <a:uFillTx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>
                <a:uFillTx/>
              </a:rPr>
              <a:t>Click to edit Master text styles</a:t>
            </a:r>
          </a:p>
          <a:p>
            <a:pPr lvl="1"/>
            <a:r>
              <a:rPr lang="en-US" smtClean="0">
                <a:uFillTx/>
              </a:rPr>
              <a:t>Second level</a:t>
            </a:r>
          </a:p>
          <a:p>
            <a:pPr lvl="2"/>
            <a:r>
              <a:rPr lang="en-US" smtClean="0">
                <a:uFillTx/>
              </a:rPr>
              <a:t>Third level</a:t>
            </a:r>
          </a:p>
          <a:p>
            <a:pPr lvl="3"/>
            <a:r>
              <a:rPr lang="en-US" smtClean="0">
                <a:uFillTx/>
              </a:rPr>
              <a:t>Fourth level</a:t>
            </a:r>
          </a:p>
          <a:p>
            <a:pPr lvl="4"/>
            <a:r>
              <a:rPr lang="en-US" smtClean="0">
                <a:uFillTx/>
              </a:rPr>
              <a:t>Fifth level</a:t>
            </a:r>
            <a:endParaRPr lang="en-US">
              <a:uFillTx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9/10/18</a:t>
            </a:fld>
            <a:endParaRPr lang="en-US">
              <a:uFillTx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uFillTx/>
              </a:defRPr>
            </a:lvl1pPr>
          </a:lstStyle>
          <a:p>
            <a:r>
              <a:rPr lang="en-US" smtClean="0">
                <a:uFillTx/>
              </a:rPr>
              <a:t>Click to edit Master title style</a:t>
            </a:r>
            <a:endParaRPr lang="en-US">
              <a:uFillTx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uFillTx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  <a:uFillTx/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  <a:uFillTx/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9pPr>
          </a:lstStyle>
          <a:p>
            <a:pPr lvl="0"/>
            <a:r>
              <a:rPr lang="en-US" smtClean="0">
                <a:uFillTx/>
              </a:rPr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9/10/18</a:t>
            </a:fld>
            <a:endParaRPr lang="en-US">
              <a:uFillTx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uFillTx/>
              </a:rPr>
              <a:t>Click to edit Master title style</a:t>
            </a:r>
            <a:endParaRPr lang="en-US">
              <a:uFillTx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>
                <a:uFillTx/>
              </a:rPr>
              <a:t>Click to edit Master text styles</a:t>
            </a:r>
          </a:p>
          <a:p>
            <a:pPr lvl="1"/>
            <a:r>
              <a:rPr lang="en-US" smtClean="0">
                <a:uFillTx/>
              </a:rPr>
              <a:t>Second level</a:t>
            </a:r>
          </a:p>
          <a:p>
            <a:pPr lvl="2"/>
            <a:r>
              <a:rPr lang="en-US" smtClean="0">
                <a:uFillTx/>
              </a:rPr>
              <a:t>Third level</a:t>
            </a:r>
          </a:p>
          <a:p>
            <a:pPr lvl="3"/>
            <a:r>
              <a:rPr lang="en-US" smtClean="0">
                <a:uFillTx/>
              </a:rPr>
              <a:t>Fourth level</a:t>
            </a:r>
          </a:p>
          <a:p>
            <a:pPr lvl="4"/>
            <a:r>
              <a:rPr lang="en-US" smtClean="0">
                <a:uFillTx/>
              </a:rPr>
              <a:t>Fifth level</a:t>
            </a:r>
            <a:endParaRPr lang="en-US">
              <a:uFillTx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>
                <a:uFillTx/>
              </a:rPr>
              <a:t>Click to edit Master text styles</a:t>
            </a:r>
          </a:p>
          <a:p>
            <a:pPr lvl="1"/>
            <a:r>
              <a:rPr lang="en-US" smtClean="0">
                <a:uFillTx/>
              </a:rPr>
              <a:t>Second level</a:t>
            </a:r>
          </a:p>
          <a:p>
            <a:pPr lvl="2"/>
            <a:r>
              <a:rPr lang="en-US" smtClean="0">
                <a:uFillTx/>
              </a:rPr>
              <a:t>Third level</a:t>
            </a:r>
          </a:p>
          <a:p>
            <a:pPr lvl="3"/>
            <a:r>
              <a:rPr lang="en-US" smtClean="0">
                <a:uFillTx/>
              </a:rPr>
              <a:t>Fourth level</a:t>
            </a:r>
          </a:p>
          <a:p>
            <a:pPr lvl="4"/>
            <a:r>
              <a:rPr lang="en-US" smtClean="0">
                <a:uFillTx/>
              </a:rPr>
              <a:t>Fifth level</a:t>
            </a:r>
            <a:endParaRPr lang="en-US">
              <a:uFillTx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9/10/18</a:t>
            </a:fld>
            <a:endParaRPr lang="en-US">
              <a:uFillTx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>
                <a:uFillTx/>
              </a:rPr>
              <a:t>Click to edit Master title style</a:t>
            </a:r>
            <a:endParaRPr lang="en-US">
              <a:uFillTx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uFillTx/>
              </a:defRPr>
            </a:lvl1pPr>
            <a:lvl2pPr marL="457200" indent="0">
              <a:buNone/>
              <a:defRPr sz="2000" b="1">
                <a:uFillTx/>
              </a:defRPr>
            </a:lvl2pPr>
            <a:lvl3pPr marL="914400" indent="0">
              <a:buNone/>
              <a:defRPr sz="1800" b="1">
                <a:uFillTx/>
              </a:defRPr>
            </a:lvl3pPr>
            <a:lvl4pPr marL="1371600" indent="0">
              <a:buNone/>
              <a:defRPr sz="1600" b="1">
                <a:uFillTx/>
              </a:defRPr>
            </a:lvl4pPr>
            <a:lvl5pPr marL="1828800" indent="0">
              <a:buNone/>
              <a:defRPr sz="1600" b="1">
                <a:uFillTx/>
              </a:defRPr>
            </a:lvl5pPr>
            <a:lvl6pPr marL="2286000" indent="0">
              <a:buNone/>
              <a:defRPr sz="1600" b="1">
                <a:uFillTx/>
              </a:defRPr>
            </a:lvl6pPr>
            <a:lvl7pPr marL="2743200" indent="0">
              <a:buNone/>
              <a:defRPr sz="1600" b="1">
                <a:uFillTx/>
              </a:defRPr>
            </a:lvl7pPr>
            <a:lvl8pPr marL="3200400" indent="0">
              <a:buNone/>
              <a:defRPr sz="1600" b="1">
                <a:uFillTx/>
              </a:defRPr>
            </a:lvl8pPr>
            <a:lvl9pPr marL="3657600" indent="0">
              <a:buNone/>
              <a:defRPr sz="1600" b="1">
                <a:uFillTx/>
              </a:defRPr>
            </a:lvl9pPr>
          </a:lstStyle>
          <a:p>
            <a:pPr lvl="0"/>
            <a:r>
              <a:rPr lang="en-US" smtClean="0">
                <a:uFillTx/>
              </a:rPr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>
                <a:uFillTx/>
              </a:rPr>
              <a:t>Click to edit Master text styles</a:t>
            </a:r>
          </a:p>
          <a:p>
            <a:pPr lvl="1"/>
            <a:r>
              <a:rPr lang="en-US" smtClean="0">
                <a:uFillTx/>
              </a:rPr>
              <a:t>Second level</a:t>
            </a:r>
          </a:p>
          <a:p>
            <a:pPr lvl="2"/>
            <a:r>
              <a:rPr lang="en-US" smtClean="0">
                <a:uFillTx/>
              </a:rPr>
              <a:t>Third level</a:t>
            </a:r>
          </a:p>
          <a:p>
            <a:pPr lvl="3"/>
            <a:r>
              <a:rPr lang="en-US" smtClean="0">
                <a:uFillTx/>
              </a:rPr>
              <a:t>Fourth level</a:t>
            </a:r>
          </a:p>
          <a:p>
            <a:pPr lvl="4"/>
            <a:r>
              <a:rPr lang="en-US" smtClean="0">
                <a:uFillTx/>
              </a:rPr>
              <a:t>Fifth level</a:t>
            </a:r>
            <a:endParaRPr lang="en-US">
              <a:uFillTx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uFillTx/>
              </a:defRPr>
            </a:lvl1pPr>
            <a:lvl2pPr marL="457200" indent="0">
              <a:buNone/>
              <a:defRPr sz="2000" b="1">
                <a:uFillTx/>
              </a:defRPr>
            </a:lvl2pPr>
            <a:lvl3pPr marL="914400" indent="0">
              <a:buNone/>
              <a:defRPr sz="1800" b="1">
                <a:uFillTx/>
              </a:defRPr>
            </a:lvl3pPr>
            <a:lvl4pPr marL="1371600" indent="0">
              <a:buNone/>
              <a:defRPr sz="1600" b="1">
                <a:uFillTx/>
              </a:defRPr>
            </a:lvl4pPr>
            <a:lvl5pPr marL="1828800" indent="0">
              <a:buNone/>
              <a:defRPr sz="1600" b="1">
                <a:uFillTx/>
              </a:defRPr>
            </a:lvl5pPr>
            <a:lvl6pPr marL="2286000" indent="0">
              <a:buNone/>
              <a:defRPr sz="1600" b="1">
                <a:uFillTx/>
              </a:defRPr>
            </a:lvl6pPr>
            <a:lvl7pPr marL="2743200" indent="0">
              <a:buNone/>
              <a:defRPr sz="1600" b="1">
                <a:uFillTx/>
              </a:defRPr>
            </a:lvl7pPr>
            <a:lvl8pPr marL="3200400" indent="0">
              <a:buNone/>
              <a:defRPr sz="1600" b="1">
                <a:uFillTx/>
              </a:defRPr>
            </a:lvl8pPr>
            <a:lvl9pPr marL="3657600" indent="0">
              <a:buNone/>
              <a:defRPr sz="1600" b="1">
                <a:uFillTx/>
              </a:defRPr>
            </a:lvl9pPr>
          </a:lstStyle>
          <a:p>
            <a:pPr lvl="0"/>
            <a:r>
              <a:rPr lang="en-US" smtClean="0">
                <a:uFillTx/>
              </a:rPr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>
                <a:uFillTx/>
              </a:rPr>
              <a:t>Click to edit Master text styles</a:t>
            </a:r>
          </a:p>
          <a:p>
            <a:pPr lvl="1"/>
            <a:r>
              <a:rPr lang="en-US" smtClean="0">
                <a:uFillTx/>
              </a:rPr>
              <a:t>Second level</a:t>
            </a:r>
          </a:p>
          <a:p>
            <a:pPr lvl="2"/>
            <a:r>
              <a:rPr lang="en-US" smtClean="0">
                <a:uFillTx/>
              </a:rPr>
              <a:t>Third level</a:t>
            </a:r>
          </a:p>
          <a:p>
            <a:pPr lvl="3"/>
            <a:r>
              <a:rPr lang="en-US" smtClean="0">
                <a:uFillTx/>
              </a:rPr>
              <a:t>Fourth level</a:t>
            </a:r>
          </a:p>
          <a:p>
            <a:pPr lvl="4"/>
            <a:r>
              <a:rPr lang="en-US" smtClean="0">
                <a:uFillTx/>
              </a:rPr>
              <a:t>Fifth level</a:t>
            </a:r>
            <a:endParaRPr lang="en-US">
              <a:uFillTx/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9/10/18</a:t>
            </a:fld>
            <a:endParaRPr lang="en-US">
              <a:uFillTx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uFillTx/>
              </a:rPr>
              <a:t>Click to edit Master title style</a:t>
            </a:r>
            <a:endParaRPr lang="en-US">
              <a:uFillTx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9/10/18</a:t>
            </a:fld>
            <a:endParaRPr lang="en-US">
              <a:uFillTx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theme" Target="../theme/theme1.xml"/><Relationship Id="rId11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>
                <a:uFillTx/>
              </a:rPr>
              <a:t>Click to edit Master title style</a:t>
            </a:r>
            <a:endParaRPr lang="en-US" dirty="0">
              <a:uFillTx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>
                <a:uFillTx/>
              </a:rPr>
              <a:t>Click to edit Master text styles</a:t>
            </a:r>
          </a:p>
          <a:p>
            <a:pPr lvl="1"/>
            <a:r>
              <a:rPr lang="en-US" dirty="0" smtClean="0">
                <a:uFillTx/>
              </a:rPr>
              <a:t>Second level</a:t>
            </a:r>
          </a:p>
          <a:p>
            <a:pPr lvl="2"/>
            <a:r>
              <a:rPr lang="en-US" dirty="0" smtClean="0">
                <a:uFillTx/>
              </a:rPr>
              <a:t>Third level</a:t>
            </a:r>
          </a:p>
          <a:p>
            <a:pPr lvl="3"/>
            <a:r>
              <a:rPr lang="en-US" dirty="0" smtClean="0">
                <a:uFillTx/>
              </a:rPr>
              <a:t>Fourth level</a:t>
            </a:r>
          </a:p>
          <a:p>
            <a:pPr lvl="4"/>
            <a:r>
              <a:rPr lang="en-US" dirty="0" smtClean="0">
                <a:uFillTx/>
              </a:rPr>
              <a:t>Fifth level</a:t>
            </a:r>
            <a:endParaRPr lang="en-US" dirty="0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uFillTx/>
              </a:defRPr>
            </a:lvl1pPr>
          </a:lstStyle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  <p:sp>
        <p:nvSpPr>
          <p:cNvPr id="7" name="Rectangle 6"/>
          <p:cNvSpPr>
            <a:spLocks/>
          </p:cNvSpPr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/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>
            <a:spLocks/>
          </p:cNvSpPr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10" name="TextBox 9"/>
          <p:cNvSpPr txBox="1">
            <a:spLocks/>
          </p:cNvSpPr>
          <p:nvPr userDrawn="1"/>
        </p:nvSpPr>
        <p:spPr>
          <a:xfrm>
            <a:off x="5592496" y="6592129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uFillTx/>
                <a:latin typeface="Myriad Pro Light" panose="020B0603030403020204" pitchFamily="34" charset="0"/>
              </a:rPr>
              <a:t>© 2017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uFillTx/>
              <a:latin typeface="Myriad Pro Light" panose="020B0603030403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uFillTx/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9pPr>
    </p:bodyStyle>
    <p:otherStyle>
      <a:defPPr>
        <a:defRPr lang="en-US">
          <a:uFillTx/>
        </a:defRPr>
      </a:defPPr>
      <a:lvl1pPr marL="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2.png"/><Relationship Id="rId3" Type="http://schemas.openxmlformats.org/officeDocument/2006/relationships/image" Target="../media/image3.jpe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1" Type="http://schemas.openxmlformats.org/officeDocument/2006/relationships/image" Target="../media/image14.png"/><Relationship Id="rId12" Type="http://schemas.openxmlformats.org/officeDocument/2006/relationships/image" Target="../media/image15.png"/><Relationship Id="rId13" Type="http://schemas.openxmlformats.org/officeDocument/2006/relationships/image" Target="../media/image16.png"/><Relationship Id="rId14" Type="http://schemas.openxmlformats.org/officeDocument/2006/relationships/image" Target="../media/image10.png"/><Relationship Id="rId15" Type="http://schemas.openxmlformats.org/officeDocument/2006/relationships/image" Target="../media/image11.png"/><Relationship Id="rId16" Type="http://schemas.openxmlformats.org/officeDocument/2006/relationships/image" Target="../media/image12.png"/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2.png"/><Relationship Id="rId3" Type="http://schemas.openxmlformats.org/officeDocument/2006/relationships/image" Target="../media/image3.jpe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2.png"/><Relationship Id="rId3" Type="http://schemas.openxmlformats.org/officeDocument/2006/relationships/image" Target="../media/image3.jpe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2.png"/><Relationship Id="rId3" Type="http://schemas.openxmlformats.org/officeDocument/2006/relationships/image" Target="../media/image3.jpe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472122" y="1369736"/>
            <a:ext cx="11296184" cy="2387600"/>
          </a:xfrm>
        </p:spPr>
        <p:txBody>
          <a:bodyPr>
            <a:normAutofit/>
          </a:bodyPr>
          <a:lstStyle/>
          <a:p>
            <a:r>
              <a:rPr lang="en-US" altLang="zh-CN" sz="4800" dirty="0">
                <a:solidFill>
                  <a:srgbClr val="C00000"/>
                </a:solidFill>
                <a:ea typeface="SimSun" charset="-122"/>
              </a:rPr>
              <a:t>Scope of Smart City Standards Work</a:t>
            </a:r>
            <a:endParaRPr lang="ko-KR" altLang="en-US" sz="4800" dirty="0">
              <a:solidFill>
                <a:srgbClr val="C00000"/>
              </a:solidFill>
              <a:uFillTx/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013791" y="4842682"/>
            <a:ext cx="10316817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9pPr>
          </a:lstStyle>
          <a:p>
            <a:r>
              <a:rPr lang="en-US" altLang="zh-CN" sz="2400" dirty="0">
                <a:solidFill>
                  <a:schemeClr val="bg1"/>
                </a:solidFill>
                <a:ea typeface="SimSun" charset="-122"/>
              </a:rPr>
              <a:t>Group Name: TP</a:t>
            </a:r>
          </a:p>
          <a:p>
            <a:r>
              <a:rPr lang="en-US" altLang="zh-CN" sz="2400" dirty="0">
                <a:solidFill>
                  <a:schemeClr val="bg1"/>
                </a:solidFill>
                <a:ea typeface="SimSun" charset="-122"/>
              </a:rPr>
              <a:t>Source: </a:t>
            </a:r>
            <a:r>
              <a:rPr lang="en-US" altLang="ja-JP" sz="2400" dirty="0" err="1">
                <a:solidFill>
                  <a:schemeClr val="bg1"/>
                </a:solidFill>
              </a:rPr>
              <a:t>Youngjin</a:t>
            </a:r>
            <a:r>
              <a:rPr lang="en-US" altLang="ja-JP" sz="2400" dirty="0">
                <a:solidFill>
                  <a:schemeClr val="bg1"/>
                </a:solidFill>
              </a:rPr>
              <a:t> Na, Min-</a:t>
            </a:r>
            <a:r>
              <a:rPr lang="en-US" altLang="ja-JP" sz="2400" dirty="0" err="1">
                <a:solidFill>
                  <a:schemeClr val="bg1"/>
                </a:solidFill>
              </a:rPr>
              <a:t>Byeong</a:t>
            </a:r>
            <a:r>
              <a:rPr lang="en-US" altLang="ja-JP" sz="2400" dirty="0">
                <a:solidFill>
                  <a:schemeClr val="bg1"/>
                </a:solidFill>
              </a:rPr>
              <a:t> Lee, </a:t>
            </a:r>
            <a:r>
              <a:rPr lang="fr-FR" altLang="ko-KR" sz="2400" dirty="0" err="1">
                <a:solidFill>
                  <a:schemeClr val="bg1"/>
                </a:solidFill>
                <a:ea typeface="맑은 고딕" charset="-127"/>
              </a:rPr>
              <a:t>Joon</a:t>
            </a:r>
            <a:r>
              <a:rPr lang="fr-FR" altLang="ko-KR" sz="2400" dirty="0">
                <a:solidFill>
                  <a:schemeClr val="bg1"/>
                </a:solidFill>
                <a:ea typeface="맑은 고딕" charset="-127"/>
              </a:rPr>
              <a:t>-Young Kim / </a:t>
            </a:r>
            <a:r>
              <a:rPr lang="en-US" altLang="ja-JP" sz="2400" dirty="0">
                <a:solidFill>
                  <a:schemeClr val="bg1"/>
                </a:solidFill>
              </a:rPr>
              <a:t>HYUNDAI Motor (TTA)</a:t>
            </a:r>
          </a:p>
          <a:p>
            <a:r>
              <a:rPr lang="en-US" altLang="zh-CN" sz="2400" dirty="0">
                <a:solidFill>
                  <a:schemeClr val="bg1"/>
                </a:solidFill>
                <a:ea typeface="SimSun" charset="-122"/>
              </a:rPr>
              <a:t>	JaeSeung Song / KETI (TTA)</a:t>
            </a:r>
          </a:p>
          <a:p>
            <a:r>
              <a:rPr lang="en-US" altLang="zh-CN" sz="2400" dirty="0">
                <a:solidFill>
                  <a:schemeClr val="bg1"/>
                </a:solidFill>
                <a:ea typeface="SimSun" charset="-122"/>
              </a:rPr>
              <a:t>Meeting Date: </a:t>
            </a:r>
            <a:r>
              <a:rPr lang="en-US" altLang="zh-CN" sz="2400" dirty="0">
                <a:solidFill>
                  <a:schemeClr val="bg1"/>
                </a:solidFill>
              </a:rPr>
              <a:t>2018-09-17 to 2018-09-21</a:t>
            </a:r>
            <a:endParaRPr lang="en-US" altLang="zh-CN" sz="2400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503214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>
                <a:latin typeface="Arial" charset="0"/>
                <a:ea typeface="Arial" charset="0"/>
                <a:cs typeface="Arial" charset="0"/>
              </a:rPr>
              <a:t>TP-2018-0233R01-Scope_of_Smart_City</a:t>
            </a:r>
            <a:endParaRPr lang="en-US" sz="2000" dirty="0">
              <a:latin typeface="Arial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69233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In Reality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8616046" y="4417423"/>
            <a:ext cx="533400" cy="304800"/>
          </a:xfrm>
          <a:prstGeom prst="rect">
            <a:avLst/>
          </a:prstGeom>
          <a:solidFill>
            <a:srgbClr val="B42025"/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App</a:t>
            </a: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4" name="Nuage 2"/>
          <p:cNvSpPr/>
          <p:nvPr/>
        </p:nvSpPr>
        <p:spPr>
          <a:xfrm>
            <a:off x="8654146" y="4950823"/>
            <a:ext cx="533400" cy="381000"/>
          </a:xfrm>
          <a:prstGeom prst="cloud">
            <a:avLst/>
          </a:prstGeom>
          <a:solidFill>
            <a:srgbClr val="B42025"/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5" name="Organigramme : Connecteur 3"/>
          <p:cNvSpPr/>
          <p:nvPr/>
        </p:nvSpPr>
        <p:spPr>
          <a:xfrm>
            <a:off x="8806546" y="5560423"/>
            <a:ext cx="228600" cy="228600"/>
          </a:xfrm>
          <a:prstGeom prst="flowChartConnector">
            <a:avLst/>
          </a:prstGeom>
          <a:solidFill>
            <a:srgbClr val="B42025"/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263746" y="4417423"/>
            <a:ext cx="533400" cy="304800"/>
          </a:xfrm>
          <a:prstGeom prst="rect">
            <a:avLst/>
          </a:prstGeom>
          <a:solidFill>
            <a:srgbClr val="505450">
              <a:lumMod val="75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App</a:t>
            </a: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7" name="Nuage 5"/>
          <p:cNvSpPr/>
          <p:nvPr/>
        </p:nvSpPr>
        <p:spPr>
          <a:xfrm>
            <a:off x="9263746" y="4950823"/>
            <a:ext cx="533400" cy="381000"/>
          </a:xfrm>
          <a:prstGeom prst="cloud">
            <a:avLst/>
          </a:prstGeom>
          <a:solidFill>
            <a:srgbClr val="505450">
              <a:lumMod val="75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8" name="Organigramme : Connecteur 6"/>
          <p:cNvSpPr/>
          <p:nvPr/>
        </p:nvSpPr>
        <p:spPr>
          <a:xfrm>
            <a:off x="9416146" y="5560423"/>
            <a:ext cx="228600" cy="228600"/>
          </a:xfrm>
          <a:prstGeom prst="flowChartConnector">
            <a:avLst/>
          </a:prstGeom>
          <a:solidFill>
            <a:srgbClr val="505450">
              <a:lumMod val="75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892146" y="4417423"/>
            <a:ext cx="609600" cy="304800"/>
          </a:xfrm>
          <a:prstGeom prst="rect">
            <a:avLst/>
          </a:prstGeom>
          <a:solidFill>
            <a:srgbClr val="005480">
              <a:lumMod val="50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App</a:t>
            </a: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0" name="Nuage 8"/>
          <p:cNvSpPr/>
          <p:nvPr/>
        </p:nvSpPr>
        <p:spPr>
          <a:xfrm>
            <a:off x="8044546" y="4950823"/>
            <a:ext cx="533400" cy="381000"/>
          </a:xfrm>
          <a:prstGeom prst="cloud">
            <a:avLst/>
          </a:prstGeom>
          <a:solidFill>
            <a:srgbClr val="005480">
              <a:lumMod val="50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1" name="Organigramme : Connecteur 9"/>
          <p:cNvSpPr/>
          <p:nvPr/>
        </p:nvSpPr>
        <p:spPr>
          <a:xfrm>
            <a:off x="8196946" y="5560423"/>
            <a:ext cx="228600" cy="228600"/>
          </a:xfrm>
          <a:prstGeom prst="flowChartConnector">
            <a:avLst/>
          </a:prstGeom>
          <a:solidFill>
            <a:srgbClr val="005480">
              <a:lumMod val="50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2" name="Organigramme : Connecteur 10"/>
          <p:cNvSpPr/>
          <p:nvPr/>
        </p:nvSpPr>
        <p:spPr>
          <a:xfrm>
            <a:off x="8349346" y="5712823"/>
            <a:ext cx="228600" cy="228600"/>
          </a:xfrm>
          <a:prstGeom prst="flowChartConnector">
            <a:avLst/>
          </a:prstGeom>
          <a:solidFill>
            <a:srgbClr val="005480">
              <a:lumMod val="50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3" name="Organigramme : Connecteur 11"/>
          <p:cNvSpPr/>
          <p:nvPr/>
        </p:nvSpPr>
        <p:spPr>
          <a:xfrm>
            <a:off x="8501746" y="5865223"/>
            <a:ext cx="228600" cy="228600"/>
          </a:xfrm>
          <a:prstGeom prst="flowChartConnector">
            <a:avLst/>
          </a:prstGeom>
          <a:solidFill>
            <a:srgbClr val="005480">
              <a:lumMod val="50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4" name="Organigramme : Connecteur 12"/>
          <p:cNvSpPr/>
          <p:nvPr/>
        </p:nvSpPr>
        <p:spPr>
          <a:xfrm>
            <a:off x="8958946" y="5712823"/>
            <a:ext cx="228600" cy="228600"/>
          </a:xfrm>
          <a:prstGeom prst="flowChartConnector">
            <a:avLst/>
          </a:prstGeom>
          <a:solidFill>
            <a:srgbClr val="B42025"/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5" name="Organigramme : Connecteur 13"/>
          <p:cNvSpPr/>
          <p:nvPr/>
        </p:nvSpPr>
        <p:spPr>
          <a:xfrm>
            <a:off x="9111346" y="5865223"/>
            <a:ext cx="228600" cy="228600"/>
          </a:xfrm>
          <a:prstGeom prst="flowChartConnector">
            <a:avLst/>
          </a:prstGeom>
          <a:solidFill>
            <a:srgbClr val="B42025"/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6" name="Organigramme : Connecteur 16"/>
          <p:cNvSpPr/>
          <p:nvPr/>
        </p:nvSpPr>
        <p:spPr>
          <a:xfrm>
            <a:off x="9568546" y="5712823"/>
            <a:ext cx="228600" cy="228600"/>
          </a:xfrm>
          <a:prstGeom prst="flowChartConnector">
            <a:avLst/>
          </a:prstGeom>
          <a:solidFill>
            <a:srgbClr val="505450">
              <a:lumMod val="75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7" name="Organigramme : Connecteur 17"/>
          <p:cNvSpPr/>
          <p:nvPr/>
        </p:nvSpPr>
        <p:spPr>
          <a:xfrm>
            <a:off x="9720946" y="5865223"/>
            <a:ext cx="228600" cy="228600"/>
          </a:xfrm>
          <a:prstGeom prst="flowChartConnector">
            <a:avLst/>
          </a:prstGeom>
          <a:solidFill>
            <a:srgbClr val="505450">
              <a:lumMod val="75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663546" y="3884023"/>
            <a:ext cx="2743200" cy="2286000"/>
          </a:xfrm>
          <a:prstGeom prst="rect">
            <a:avLst/>
          </a:prstGeom>
          <a:noFill/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9" name="ZoneTexte 19"/>
          <p:cNvSpPr txBox="1"/>
          <p:nvPr/>
        </p:nvSpPr>
        <p:spPr>
          <a:xfrm>
            <a:off x="9339946" y="3884023"/>
            <a:ext cx="14076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1400" dirty="0" err="1">
                <a:solidFill>
                  <a:srgbClr val="000000"/>
                </a:solidFill>
                <a:cs typeface="Arial" charset="0"/>
              </a:rPr>
              <a:t>Existing</a:t>
            </a:r>
            <a:r>
              <a:rPr lang="fr-FR" sz="1400" dirty="0">
                <a:solidFill>
                  <a:srgbClr val="000000"/>
                </a:solidFill>
                <a:cs typeface="Arial" charset="0"/>
              </a:rPr>
              <a:t>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1400" dirty="0" err="1">
                <a:solidFill>
                  <a:srgbClr val="000000"/>
                </a:solidFill>
                <a:cs typeface="Arial" charset="0"/>
              </a:rPr>
              <a:t>deployments</a:t>
            </a:r>
            <a:endParaRPr lang="en-US" sz="14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0" name="ZoneTexte 36"/>
          <p:cNvSpPr txBox="1"/>
          <p:nvPr/>
        </p:nvSpPr>
        <p:spPr>
          <a:xfrm>
            <a:off x="7358746" y="4188823"/>
            <a:ext cx="6872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1200" dirty="0">
                <a:solidFill>
                  <a:srgbClr val="000000"/>
                </a:solidFill>
                <a:cs typeface="Arial" charset="0"/>
              </a:rPr>
              <a:t>Adapter</a:t>
            </a:r>
            <a:endParaRPr lang="en-US" sz="12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1" name="Rectangle à coins arrondis 39"/>
          <p:cNvSpPr/>
          <p:nvPr/>
        </p:nvSpPr>
        <p:spPr>
          <a:xfrm>
            <a:off x="6172205" y="2864408"/>
            <a:ext cx="3091541" cy="793190"/>
          </a:xfrm>
          <a:prstGeom prst="roundRect">
            <a:avLst/>
          </a:prstGeom>
          <a:solidFill>
            <a:srgbClr val="716896"/>
          </a:solidFill>
          <a:ln w="25400" cap="flat" cmpd="sng" algn="ctr">
            <a:solidFill>
              <a:srgbClr val="716896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Semantics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grpSp>
        <p:nvGrpSpPr>
          <p:cNvPr id="31" name="Groupe 65"/>
          <p:cNvGrpSpPr/>
          <p:nvPr/>
        </p:nvGrpSpPr>
        <p:grpSpPr>
          <a:xfrm>
            <a:off x="347421" y="3740331"/>
            <a:ext cx="7544725" cy="2277292"/>
            <a:chOff x="-1220125" y="3971108"/>
            <a:chExt cx="7544725" cy="2277292"/>
          </a:xfrm>
        </p:grpSpPr>
        <p:cxnSp>
          <p:nvCxnSpPr>
            <p:cNvPr id="32" name="Connecteur droit 33"/>
            <p:cNvCxnSpPr/>
            <p:nvPr/>
          </p:nvCxnSpPr>
          <p:spPr>
            <a:xfrm>
              <a:off x="152400" y="5562600"/>
              <a:ext cx="5867400" cy="0"/>
            </a:xfrm>
            <a:prstGeom prst="line">
              <a:avLst/>
            </a:prstGeom>
            <a:noFill/>
            <a:ln w="9525" cap="flat" cmpd="sng" algn="ctr">
              <a:solidFill>
                <a:srgbClr val="B42025">
                  <a:shade val="95000"/>
                  <a:satMod val="105000"/>
                </a:srgbClr>
              </a:solidFill>
              <a:prstDash val="solid"/>
            </a:ln>
            <a:effectLst/>
          </p:spPr>
        </p:cxnSp>
        <p:grpSp>
          <p:nvGrpSpPr>
            <p:cNvPr id="33" name="Groupe 63"/>
            <p:cNvGrpSpPr/>
            <p:nvPr/>
          </p:nvGrpSpPr>
          <p:grpSpPr>
            <a:xfrm>
              <a:off x="-1220125" y="3971108"/>
              <a:ext cx="7544725" cy="2277292"/>
              <a:chOff x="-1220125" y="3971108"/>
              <a:chExt cx="7544725" cy="2277292"/>
            </a:xfrm>
          </p:grpSpPr>
          <p:sp>
            <p:nvSpPr>
              <p:cNvPr id="34" name="Rectangle 33"/>
              <p:cNvSpPr/>
              <p:nvPr/>
            </p:nvSpPr>
            <p:spPr>
              <a:xfrm>
                <a:off x="723157" y="3971108"/>
                <a:ext cx="5220443" cy="1439092"/>
              </a:xfrm>
              <a:prstGeom prst="rect">
                <a:avLst/>
              </a:prstGeom>
              <a:solidFill>
                <a:srgbClr val="005480">
                  <a:lumMod val="40000"/>
                  <a:lumOff val="60000"/>
                </a:srgbClr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t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Smart city </a:t>
                </a:r>
                <a:r>
                  <a:rPr kumimoji="0" lang="fr-FR" sz="18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frontend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36" name="Ellipse 24"/>
              <p:cNvSpPr/>
              <p:nvPr/>
            </p:nvSpPr>
            <p:spPr>
              <a:xfrm>
                <a:off x="4572000" y="5867400"/>
                <a:ext cx="1143000" cy="381000"/>
              </a:xfrm>
              <a:prstGeom prst="ellipse">
                <a:avLst/>
              </a:prstGeom>
              <a:solidFill>
                <a:srgbClr val="005480">
                  <a:lumMod val="40000"/>
                  <a:lumOff val="60000"/>
                </a:srgbClr>
              </a:solidFill>
              <a:ln w="25400" cap="flat" cmpd="sng" algn="ctr">
                <a:solidFill>
                  <a:srgbClr val="B42025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4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Device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37" name="Ellipse 25"/>
              <p:cNvSpPr/>
              <p:nvPr/>
            </p:nvSpPr>
            <p:spPr>
              <a:xfrm>
                <a:off x="3200400" y="5867400"/>
                <a:ext cx="1143000" cy="381000"/>
              </a:xfrm>
              <a:prstGeom prst="ellipse">
                <a:avLst/>
              </a:prstGeom>
              <a:solidFill>
                <a:srgbClr val="005480">
                  <a:lumMod val="40000"/>
                  <a:lumOff val="60000"/>
                </a:srgbClr>
              </a:solidFill>
              <a:ln w="25400" cap="flat" cmpd="sng" algn="ctr">
                <a:solidFill>
                  <a:srgbClr val="B42025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Gateway</a:t>
                </a:r>
                <a:endPara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38" name="Ellipse 26"/>
              <p:cNvSpPr/>
              <p:nvPr/>
            </p:nvSpPr>
            <p:spPr>
              <a:xfrm>
                <a:off x="1752600" y="5867400"/>
                <a:ext cx="1143000" cy="381000"/>
              </a:xfrm>
              <a:prstGeom prst="ellipse">
                <a:avLst/>
              </a:prstGeom>
              <a:solidFill>
                <a:srgbClr val="005480">
                  <a:lumMod val="40000"/>
                  <a:lumOff val="60000"/>
                </a:srgbClr>
              </a:solidFill>
              <a:ln w="25400" cap="flat" cmpd="sng" algn="ctr">
                <a:solidFill>
                  <a:srgbClr val="B42025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Gateway</a:t>
                </a:r>
                <a:endPara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39" name="Double flèche horizontale 27"/>
              <p:cNvSpPr/>
              <p:nvPr/>
            </p:nvSpPr>
            <p:spPr>
              <a:xfrm>
                <a:off x="-244933" y="4027722"/>
                <a:ext cx="685800" cy="304800"/>
              </a:xfrm>
              <a:prstGeom prst="leftRightArrow">
                <a:avLst/>
              </a:prstGeom>
              <a:solidFill>
                <a:srgbClr val="B42025"/>
              </a:solidFill>
              <a:ln w="25400" cap="flat" cmpd="sng" algn="ctr">
                <a:solidFill>
                  <a:srgbClr val="B42025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40" name="Double flèche horizontale 30"/>
              <p:cNvSpPr/>
              <p:nvPr/>
            </p:nvSpPr>
            <p:spPr>
              <a:xfrm>
                <a:off x="5867400" y="4648200"/>
                <a:ext cx="457200" cy="228600"/>
              </a:xfrm>
              <a:prstGeom prst="leftRightArrow">
                <a:avLst/>
              </a:prstGeom>
              <a:solidFill>
                <a:srgbClr val="B42025"/>
              </a:solidFill>
              <a:ln w="25400" cap="flat" cmpd="sng" algn="ctr">
                <a:solidFill>
                  <a:srgbClr val="B42025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41" name="ZoneTexte 31"/>
              <p:cNvSpPr txBox="1"/>
              <p:nvPr/>
            </p:nvSpPr>
            <p:spPr>
              <a:xfrm>
                <a:off x="-1220125" y="5817527"/>
                <a:ext cx="139974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Field </a:t>
                </a:r>
                <a:r>
                  <a:rPr kumimoji="0" lang="fr-FR" sz="18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domain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Arial" charset="0"/>
                </a:endParaRPr>
              </a:p>
            </p:txBody>
          </p:sp>
          <p:sp>
            <p:nvSpPr>
              <p:cNvPr id="42" name="ZoneTexte 34"/>
              <p:cNvSpPr txBox="1"/>
              <p:nvPr/>
            </p:nvSpPr>
            <p:spPr>
              <a:xfrm>
                <a:off x="-1152562" y="4741127"/>
                <a:ext cx="127637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Data center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Arial" charset="0"/>
                </a:endParaRPr>
              </a:p>
            </p:txBody>
          </p:sp>
          <p:sp>
            <p:nvSpPr>
              <p:cNvPr id="43" name="ZoneTexte 35"/>
              <p:cNvSpPr txBox="1"/>
              <p:nvPr/>
            </p:nvSpPr>
            <p:spPr>
              <a:xfrm>
                <a:off x="-397333" y="4256322"/>
                <a:ext cx="101681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I/F to </a:t>
                </a:r>
                <a:r>
                  <a:rPr kumimoji="0" lang="fr-FR" sz="12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other</a:t>
                </a:r>
                <a:r>
                  <a:rPr kumimoji="0" lang="fr-FR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 </a:t>
                </a:r>
              </a:p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2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IoT</a:t>
                </a:r>
                <a:r>
                  <a:rPr kumimoji="0" lang="fr-FR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 </a:t>
                </a:r>
                <a:r>
                  <a:rPr kumimoji="0" lang="fr-FR" sz="12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platforms</a:t>
                </a:r>
                <a:endPara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Arial" charset="0"/>
                </a:endParaRPr>
              </a:p>
            </p:txBody>
          </p:sp>
          <p:sp>
            <p:nvSpPr>
              <p:cNvPr id="44" name="Double flèche verticale 45"/>
              <p:cNvSpPr/>
              <p:nvPr/>
            </p:nvSpPr>
            <p:spPr>
              <a:xfrm>
                <a:off x="2209800" y="5334000"/>
                <a:ext cx="228600" cy="609600"/>
              </a:xfrm>
              <a:prstGeom prst="upDownArrow">
                <a:avLst/>
              </a:prstGeom>
              <a:solidFill>
                <a:srgbClr val="B42025"/>
              </a:solidFill>
              <a:ln w="25400" cap="flat" cmpd="sng" algn="ctr">
                <a:solidFill>
                  <a:srgbClr val="B42025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45" name="Double flèche verticale 46"/>
              <p:cNvSpPr/>
              <p:nvPr/>
            </p:nvSpPr>
            <p:spPr>
              <a:xfrm>
                <a:off x="3657600" y="5324475"/>
                <a:ext cx="228600" cy="609600"/>
              </a:xfrm>
              <a:prstGeom prst="upDownArrow">
                <a:avLst/>
              </a:prstGeom>
              <a:solidFill>
                <a:srgbClr val="B42025"/>
              </a:solidFill>
              <a:ln w="25400" cap="flat" cmpd="sng" algn="ctr">
                <a:solidFill>
                  <a:srgbClr val="B42025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46" name="Double flèche verticale 47"/>
              <p:cNvSpPr/>
              <p:nvPr/>
            </p:nvSpPr>
            <p:spPr>
              <a:xfrm>
                <a:off x="5029200" y="5334000"/>
                <a:ext cx="228600" cy="609600"/>
              </a:xfrm>
              <a:prstGeom prst="upDownArrow">
                <a:avLst/>
              </a:prstGeom>
              <a:solidFill>
                <a:srgbClr val="B42025"/>
              </a:solidFill>
              <a:ln w="25400" cap="flat" cmpd="sng" algn="ctr">
                <a:solidFill>
                  <a:srgbClr val="B42025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</p:grpSp>
      </p:grpSp>
      <p:sp>
        <p:nvSpPr>
          <p:cNvPr id="53" name="ZoneTexte 68"/>
          <p:cNvSpPr txBox="1"/>
          <p:nvPr/>
        </p:nvSpPr>
        <p:spPr>
          <a:xfrm>
            <a:off x="9559021" y="3179173"/>
            <a:ext cx="198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dirty="0" err="1">
                <a:solidFill>
                  <a:srgbClr val="000000"/>
                </a:solidFill>
                <a:cs typeface="Arial" charset="0"/>
              </a:rPr>
              <a:t>Other</a:t>
            </a:r>
            <a:r>
              <a:rPr lang="fr-FR" dirty="0">
                <a:solidFill>
                  <a:srgbClr val="000000"/>
                </a:solidFill>
                <a:cs typeface="Arial" charset="0"/>
              </a:rPr>
              <a:t> data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dirty="0">
                <a:solidFill>
                  <a:srgbClr val="000000"/>
                </a:solidFill>
                <a:cs typeface="Arial" charset="0"/>
              </a:rPr>
              <a:t>sources</a:t>
            </a:r>
            <a:endParaRPr lang="en-US" dirty="0">
              <a:solidFill>
                <a:srgbClr val="000000"/>
              </a:solidFill>
              <a:cs typeface="Arial" charset="0"/>
            </a:endParaRPr>
          </a:p>
        </p:txBody>
      </p:sp>
      <p:pic>
        <p:nvPicPr>
          <p:cNvPr id="54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3167746" y="5408023"/>
            <a:ext cx="476250" cy="300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5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4615546" y="5408023"/>
            <a:ext cx="476250" cy="300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6" name="图片 82" descr="3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72946" y="6017623"/>
            <a:ext cx="391256" cy="358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7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91946" y="6093823"/>
            <a:ext cx="317039" cy="2202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8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6063346" y="5331823"/>
            <a:ext cx="476250" cy="300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9" name="Picture 4" descr="http://www.automatedhome.co.uk/wp-content/uploads/2013/12/allseen-alliance-logo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7087" y="6112873"/>
            <a:ext cx="680059" cy="1727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0" name="Picture 7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2648" y="6093823"/>
            <a:ext cx="568698" cy="161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" name="Picture 11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2214" y="6093823"/>
            <a:ext cx="643885" cy="2276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2" name="ZoneTexte 92"/>
          <p:cNvSpPr txBox="1"/>
          <p:nvPr/>
        </p:nvSpPr>
        <p:spPr>
          <a:xfrm>
            <a:off x="4050314" y="6246223"/>
            <a:ext cx="7176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1200" dirty="0">
                <a:solidFill>
                  <a:srgbClr val="000000"/>
                </a:solidFill>
                <a:cs typeface="Arial" charset="0"/>
              </a:rPr>
              <a:t>LWM2M</a:t>
            </a:r>
            <a:endParaRPr lang="en-US" sz="1200" dirty="0">
              <a:solidFill>
                <a:srgbClr val="000000"/>
              </a:solidFill>
              <a:cs typeface="Arial" charset="0"/>
            </a:endParaRPr>
          </a:p>
        </p:txBody>
      </p:sp>
      <p:pic>
        <p:nvPicPr>
          <p:cNvPr id="63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3527341" y="3899438"/>
            <a:ext cx="476250" cy="300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4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1440496" y="3411480"/>
            <a:ext cx="476250" cy="300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5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2329546" y="1750423"/>
            <a:ext cx="476250" cy="300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6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7815946" y="1902823"/>
            <a:ext cx="476250" cy="300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7" name="Picture 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615921" y="1664698"/>
            <a:ext cx="410655" cy="2248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8" name="Picture 2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539346" y="1674223"/>
            <a:ext cx="438574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73" name="Groupe 100"/>
          <p:cNvGrpSpPr/>
          <p:nvPr/>
        </p:nvGrpSpPr>
        <p:grpSpPr>
          <a:xfrm>
            <a:off x="383735" y="988423"/>
            <a:ext cx="9870611" cy="1295400"/>
            <a:chOff x="-1183811" y="1066800"/>
            <a:chExt cx="9870611" cy="1295400"/>
          </a:xfrm>
        </p:grpSpPr>
        <p:grpSp>
          <p:nvGrpSpPr>
            <p:cNvPr id="74" name="Groupe 66"/>
            <p:cNvGrpSpPr/>
            <p:nvPr/>
          </p:nvGrpSpPr>
          <p:grpSpPr>
            <a:xfrm>
              <a:off x="0" y="1066800"/>
              <a:ext cx="8686800" cy="1295400"/>
              <a:chOff x="0" y="1066800"/>
              <a:chExt cx="8686800" cy="1295400"/>
            </a:xfrm>
          </p:grpSpPr>
          <p:cxnSp>
            <p:nvCxnSpPr>
              <p:cNvPr id="76" name="Connecteur droit 40"/>
              <p:cNvCxnSpPr/>
              <p:nvPr/>
            </p:nvCxnSpPr>
            <p:spPr>
              <a:xfrm>
                <a:off x="228600" y="1981200"/>
                <a:ext cx="8458200" cy="0"/>
              </a:xfrm>
              <a:prstGeom prst="line">
                <a:avLst/>
              </a:prstGeom>
              <a:noFill/>
              <a:ln w="9525" cap="flat" cmpd="sng" algn="ctr">
                <a:solidFill>
                  <a:srgbClr val="B42025">
                    <a:shade val="95000"/>
                    <a:satMod val="105000"/>
                  </a:srgbClr>
                </a:solidFill>
                <a:prstDash val="solid"/>
              </a:ln>
              <a:effectLst/>
            </p:spPr>
          </p:cxnSp>
          <p:sp>
            <p:nvSpPr>
              <p:cNvPr id="77" name="Ellipse 42"/>
              <p:cNvSpPr/>
              <p:nvPr/>
            </p:nvSpPr>
            <p:spPr>
              <a:xfrm>
                <a:off x="1295400" y="1066800"/>
                <a:ext cx="1219200" cy="533400"/>
              </a:xfrm>
              <a:prstGeom prst="ellipse">
                <a:avLst/>
              </a:prstGeom>
              <a:gradFill rotWithShape="1">
                <a:gsLst>
                  <a:gs pos="0">
                    <a:srgbClr val="F6921E">
                      <a:tint val="50000"/>
                      <a:satMod val="300000"/>
                    </a:srgbClr>
                  </a:gs>
                  <a:gs pos="35000">
                    <a:srgbClr val="F6921E">
                      <a:tint val="37000"/>
                      <a:satMod val="300000"/>
                    </a:srgbClr>
                  </a:gs>
                  <a:gs pos="100000">
                    <a:srgbClr val="F6921E">
                      <a:tint val="15000"/>
                      <a:satMod val="350000"/>
                    </a:srgbClr>
                  </a:gs>
                </a:gsLst>
                <a:lin ang="16200000" scaled="1"/>
              </a:gradFill>
              <a:ln w="9525" cap="flat" cmpd="sng" algn="ctr">
                <a:solidFill>
                  <a:srgbClr val="F6921E">
                    <a:shade val="95000"/>
                    <a:satMod val="105000"/>
                  </a:srgb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City </a:t>
                </a:r>
                <a:r>
                  <a:rPr kumimoji="0" lang="fr-FR" sz="18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Apps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78" name="Ellipse 43"/>
              <p:cNvSpPr/>
              <p:nvPr/>
            </p:nvSpPr>
            <p:spPr>
              <a:xfrm>
                <a:off x="3152775" y="1066800"/>
                <a:ext cx="1905000" cy="533400"/>
              </a:xfrm>
              <a:prstGeom prst="ellipse">
                <a:avLst/>
              </a:prstGeom>
              <a:gradFill rotWithShape="1">
                <a:gsLst>
                  <a:gs pos="0">
                    <a:srgbClr val="F6921E">
                      <a:tint val="50000"/>
                      <a:satMod val="300000"/>
                    </a:srgbClr>
                  </a:gs>
                  <a:gs pos="35000">
                    <a:srgbClr val="F6921E">
                      <a:tint val="37000"/>
                      <a:satMod val="300000"/>
                    </a:srgbClr>
                  </a:gs>
                  <a:gs pos="100000">
                    <a:srgbClr val="F6921E">
                      <a:tint val="15000"/>
                      <a:satMod val="350000"/>
                    </a:srgbClr>
                  </a:gs>
                </a:gsLst>
                <a:lin ang="16200000" scaled="1"/>
              </a:gradFill>
              <a:ln w="9525" cap="flat" cmpd="sng" algn="ctr">
                <a:solidFill>
                  <a:srgbClr val="F6921E">
                    <a:shade val="95000"/>
                    <a:satMod val="105000"/>
                  </a:srgb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3rd party </a:t>
                </a:r>
                <a:r>
                  <a:rPr kumimoji="0" lang="fr-FR" sz="18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apps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79" name="Ellipse 44"/>
              <p:cNvSpPr/>
              <p:nvPr/>
            </p:nvSpPr>
            <p:spPr>
              <a:xfrm>
                <a:off x="5791200" y="1066800"/>
                <a:ext cx="1905000" cy="533400"/>
              </a:xfrm>
              <a:prstGeom prst="ellipse">
                <a:avLst/>
              </a:prstGeom>
              <a:gradFill rotWithShape="1">
                <a:gsLst>
                  <a:gs pos="0">
                    <a:srgbClr val="F6921E">
                      <a:tint val="50000"/>
                      <a:satMod val="300000"/>
                    </a:srgbClr>
                  </a:gs>
                  <a:gs pos="35000">
                    <a:srgbClr val="F6921E">
                      <a:tint val="37000"/>
                      <a:satMod val="300000"/>
                    </a:srgbClr>
                  </a:gs>
                  <a:gs pos="100000">
                    <a:srgbClr val="F6921E">
                      <a:tint val="15000"/>
                      <a:satMod val="350000"/>
                    </a:srgbClr>
                  </a:gs>
                </a:gsLst>
                <a:lin ang="16200000" scaled="1"/>
              </a:gradFill>
              <a:ln w="9525" cap="flat" cmpd="sng" algn="ctr">
                <a:solidFill>
                  <a:srgbClr val="F6921E">
                    <a:shade val="95000"/>
                    <a:satMod val="105000"/>
                  </a:srgb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Analytics</a:t>
                </a: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 </a:t>
                </a:r>
                <a:r>
                  <a:rPr kumimoji="0" lang="fr-FR" sz="18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apps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80" name="ZoneTexte 53"/>
              <p:cNvSpPr txBox="1"/>
              <p:nvPr/>
            </p:nvSpPr>
            <p:spPr>
              <a:xfrm>
                <a:off x="1190625" y="1658719"/>
                <a:ext cx="688971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REST </a:t>
                </a:r>
              </a:p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APIs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Arial" charset="0"/>
                </a:endParaRPr>
              </a:p>
            </p:txBody>
          </p:sp>
          <p:sp>
            <p:nvSpPr>
              <p:cNvPr id="81" name="ZoneTexte 54"/>
              <p:cNvSpPr txBox="1"/>
              <p:nvPr/>
            </p:nvSpPr>
            <p:spPr>
              <a:xfrm>
                <a:off x="7162800" y="1639669"/>
                <a:ext cx="1156086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SPARQL </a:t>
                </a: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or</a:t>
                </a:r>
              </a:p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REST APIs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Arial" charset="0"/>
                </a:endParaRPr>
              </a:p>
            </p:txBody>
          </p:sp>
          <p:sp>
            <p:nvSpPr>
              <p:cNvPr id="82" name="ZoneTexte 56"/>
              <p:cNvSpPr txBox="1"/>
              <p:nvPr/>
            </p:nvSpPr>
            <p:spPr>
              <a:xfrm>
                <a:off x="3362325" y="1666875"/>
                <a:ext cx="688971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REST </a:t>
                </a:r>
              </a:p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APIs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Arial" charset="0"/>
                </a:endParaRPr>
              </a:p>
            </p:txBody>
          </p:sp>
          <p:sp>
            <p:nvSpPr>
              <p:cNvPr id="83" name="Ellipse 57"/>
              <p:cNvSpPr/>
              <p:nvPr/>
            </p:nvSpPr>
            <p:spPr>
              <a:xfrm>
                <a:off x="3305175" y="1219200"/>
                <a:ext cx="1905000" cy="533400"/>
              </a:xfrm>
              <a:prstGeom prst="ellipse">
                <a:avLst/>
              </a:prstGeom>
              <a:gradFill rotWithShape="1">
                <a:gsLst>
                  <a:gs pos="0">
                    <a:srgbClr val="F6921E">
                      <a:tint val="50000"/>
                      <a:satMod val="300000"/>
                    </a:srgbClr>
                  </a:gs>
                  <a:gs pos="35000">
                    <a:srgbClr val="F6921E">
                      <a:tint val="37000"/>
                      <a:satMod val="300000"/>
                    </a:srgbClr>
                  </a:gs>
                  <a:gs pos="100000">
                    <a:srgbClr val="F6921E">
                      <a:tint val="15000"/>
                      <a:satMod val="350000"/>
                    </a:srgbClr>
                  </a:gs>
                </a:gsLst>
                <a:lin ang="16200000" scaled="1"/>
              </a:gradFill>
              <a:ln w="9525" cap="flat" cmpd="sng" algn="ctr">
                <a:solidFill>
                  <a:srgbClr val="F6921E">
                    <a:shade val="95000"/>
                    <a:satMod val="105000"/>
                  </a:srgb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3rd party </a:t>
                </a:r>
                <a:r>
                  <a:rPr kumimoji="0" lang="fr-FR" sz="18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apps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84" name="Ellipse 58"/>
              <p:cNvSpPr/>
              <p:nvPr/>
            </p:nvSpPr>
            <p:spPr>
              <a:xfrm>
                <a:off x="1447800" y="1219200"/>
                <a:ext cx="1219200" cy="533400"/>
              </a:xfrm>
              <a:prstGeom prst="ellipse">
                <a:avLst/>
              </a:prstGeom>
              <a:gradFill rotWithShape="1">
                <a:gsLst>
                  <a:gs pos="0">
                    <a:srgbClr val="F6921E">
                      <a:tint val="50000"/>
                      <a:satMod val="300000"/>
                    </a:srgbClr>
                  </a:gs>
                  <a:gs pos="35000">
                    <a:srgbClr val="F6921E">
                      <a:tint val="37000"/>
                      <a:satMod val="300000"/>
                    </a:srgbClr>
                  </a:gs>
                  <a:gs pos="100000">
                    <a:srgbClr val="F6921E">
                      <a:tint val="15000"/>
                      <a:satMod val="350000"/>
                    </a:srgbClr>
                  </a:gs>
                </a:gsLst>
                <a:lin ang="16200000" scaled="1"/>
              </a:gradFill>
              <a:ln w="9525" cap="flat" cmpd="sng" algn="ctr">
                <a:solidFill>
                  <a:srgbClr val="F6921E">
                    <a:shade val="95000"/>
                    <a:satMod val="105000"/>
                  </a:srgb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City </a:t>
                </a:r>
                <a:r>
                  <a:rPr kumimoji="0" lang="fr-FR" sz="18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Apps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85" name="Ellipse 59"/>
              <p:cNvSpPr/>
              <p:nvPr/>
            </p:nvSpPr>
            <p:spPr>
              <a:xfrm>
                <a:off x="5943600" y="1219200"/>
                <a:ext cx="1905000" cy="533400"/>
              </a:xfrm>
              <a:prstGeom prst="ellipse">
                <a:avLst/>
              </a:prstGeom>
              <a:gradFill rotWithShape="1">
                <a:gsLst>
                  <a:gs pos="0">
                    <a:srgbClr val="F6921E">
                      <a:tint val="50000"/>
                      <a:satMod val="300000"/>
                    </a:srgbClr>
                  </a:gs>
                  <a:gs pos="35000">
                    <a:srgbClr val="F6921E">
                      <a:tint val="37000"/>
                      <a:satMod val="300000"/>
                    </a:srgbClr>
                  </a:gs>
                  <a:gs pos="100000">
                    <a:srgbClr val="F6921E">
                      <a:tint val="15000"/>
                      <a:satMod val="350000"/>
                    </a:srgbClr>
                  </a:gs>
                </a:gsLst>
                <a:lin ang="16200000" scaled="1"/>
              </a:gradFill>
              <a:ln w="9525" cap="flat" cmpd="sng" algn="ctr">
                <a:solidFill>
                  <a:srgbClr val="F6921E">
                    <a:shade val="95000"/>
                    <a:satMod val="105000"/>
                  </a:srgb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Analytics</a:t>
                </a: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 </a:t>
                </a:r>
                <a:r>
                  <a:rPr kumimoji="0" lang="fr-FR" sz="18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apps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86" name="Ellipse 60"/>
              <p:cNvSpPr/>
              <p:nvPr/>
            </p:nvSpPr>
            <p:spPr>
              <a:xfrm>
                <a:off x="0" y="1066800"/>
                <a:ext cx="1371600" cy="533400"/>
              </a:xfrm>
              <a:prstGeom prst="ellipse">
                <a:avLst/>
              </a:prstGeom>
              <a:gradFill rotWithShape="1">
                <a:gsLst>
                  <a:gs pos="0">
                    <a:srgbClr val="F6921E">
                      <a:tint val="50000"/>
                      <a:satMod val="300000"/>
                    </a:srgbClr>
                  </a:gs>
                  <a:gs pos="35000">
                    <a:srgbClr val="F6921E">
                      <a:tint val="37000"/>
                      <a:satMod val="300000"/>
                    </a:srgbClr>
                  </a:gs>
                  <a:gs pos="100000">
                    <a:srgbClr val="F6921E">
                      <a:tint val="15000"/>
                      <a:satMod val="350000"/>
                    </a:srgbClr>
                  </a:gs>
                </a:gsLst>
                <a:lin ang="16200000" scaled="1"/>
              </a:gradFill>
              <a:ln w="9525" cap="flat" cmpd="sng" algn="ctr">
                <a:solidFill>
                  <a:srgbClr val="F6921E">
                    <a:shade val="95000"/>
                    <a:satMod val="105000"/>
                  </a:srgb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2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Dashboards</a:t>
                </a:r>
                <a:endPara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87" name="Ellipse 61"/>
              <p:cNvSpPr/>
              <p:nvPr/>
            </p:nvSpPr>
            <p:spPr>
              <a:xfrm>
                <a:off x="152400" y="1219200"/>
                <a:ext cx="1371600" cy="533400"/>
              </a:xfrm>
              <a:prstGeom prst="ellipse">
                <a:avLst/>
              </a:prstGeom>
              <a:gradFill rotWithShape="1">
                <a:gsLst>
                  <a:gs pos="0">
                    <a:srgbClr val="F6921E">
                      <a:tint val="50000"/>
                      <a:satMod val="300000"/>
                    </a:srgbClr>
                  </a:gs>
                  <a:gs pos="35000">
                    <a:srgbClr val="F6921E">
                      <a:tint val="37000"/>
                      <a:satMod val="300000"/>
                    </a:srgbClr>
                  </a:gs>
                  <a:gs pos="100000">
                    <a:srgbClr val="F6921E">
                      <a:tint val="15000"/>
                      <a:satMod val="350000"/>
                    </a:srgbClr>
                  </a:gs>
                </a:gsLst>
                <a:lin ang="16200000" scaled="1"/>
              </a:gradFill>
              <a:ln w="9525" cap="flat" cmpd="sng" algn="ctr">
                <a:solidFill>
                  <a:srgbClr val="F6921E">
                    <a:shade val="95000"/>
                    <a:satMod val="105000"/>
                  </a:srgb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2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Dashboards</a:t>
                </a:r>
                <a:endPara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88" name="Double flèche verticale 55"/>
              <p:cNvSpPr/>
              <p:nvPr/>
            </p:nvSpPr>
            <p:spPr>
              <a:xfrm>
                <a:off x="3962400" y="1676400"/>
                <a:ext cx="304800" cy="685800"/>
              </a:xfrm>
              <a:prstGeom prst="upDownArrow">
                <a:avLst/>
              </a:prstGeom>
              <a:gradFill rotWithShape="1">
                <a:gsLst>
                  <a:gs pos="0">
                    <a:srgbClr val="668C97">
                      <a:shade val="51000"/>
                      <a:satMod val="130000"/>
                    </a:srgbClr>
                  </a:gs>
                  <a:gs pos="80000">
                    <a:srgbClr val="668C97">
                      <a:shade val="93000"/>
                      <a:satMod val="130000"/>
                    </a:srgbClr>
                  </a:gs>
                  <a:gs pos="100000">
                    <a:srgbClr val="668C97">
                      <a:shade val="94000"/>
                      <a:satMod val="135000"/>
                    </a:srgb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89" name="Double flèche verticale 48"/>
              <p:cNvSpPr/>
              <p:nvPr/>
            </p:nvSpPr>
            <p:spPr>
              <a:xfrm>
                <a:off x="1828800" y="1676400"/>
                <a:ext cx="304800" cy="685800"/>
              </a:xfrm>
              <a:prstGeom prst="upDownArrow">
                <a:avLst/>
              </a:prstGeom>
              <a:gradFill rotWithShape="1">
                <a:gsLst>
                  <a:gs pos="0">
                    <a:srgbClr val="668C97">
                      <a:shade val="51000"/>
                      <a:satMod val="130000"/>
                    </a:srgbClr>
                  </a:gs>
                  <a:gs pos="80000">
                    <a:srgbClr val="668C97">
                      <a:shade val="93000"/>
                      <a:satMod val="130000"/>
                    </a:srgbClr>
                  </a:gs>
                  <a:gs pos="100000">
                    <a:srgbClr val="668C97">
                      <a:shade val="94000"/>
                      <a:satMod val="135000"/>
                    </a:srgb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90" name="Double flèche verticale 50"/>
              <p:cNvSpPr/>
              <p:nvPr/>
            </p:nvSpPr>
            <p:spPr>
              <a:xfrm>
                <a:off x="6781800" y="1676400"/>
                <a:ext cx="304800" cy="685800"/>
              </a:xfrm>
              <a:prstGeom prst="upDownArrow">
                <a:avLst/>
              </a:prstGeom>
              <a:gradFill rotWithShape="1">
                <a:gsLst>
                  <a:gs pos="0">
                    <a:srgbClr val="668C97">
                      <a:shade val="51000"/>
                      <a:satMod val="130000"/>
                    </a:srgbClr>
                  </a:gs>
                  <a:gs pos="80000">
                    <a:srgbClr val="668C97">
                      <a:shade val="93000"/>
                      <a:satMod val="130000"/>
                    </a:srgbClr>
                  </a:gs>
                  <a:gs pos="100000">
                    <a:srgbClr val="668C97">
                      <a:shade val="94000"/>
                      <a:satMod val="135000"/>
                    </a:srgb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</p:grpSp>
        <p:sp>
          <p:nvSpPr>
            <p:cNvPr id="75" name="ZoneTexte 99"/>
            <p:cNvSpPr txBox="1"/>
            <p:nvPr/>
          </p:nvSpPr>
          <p:spPr>
            <a:xfrm>
              <a:off x="-1183811" y="1260128"/>
              <a:ext cx="12222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Arial" charset="0"/>
                </a:rPr>
                <a:t>Cloud </a:t>
              </a:r>
              <a:r>
                <a:rPr kumimoji="0" lang="fr-FR" sz="18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Arial" charset="0"/>
                </a:rPr>
                <a:t>apps</a:t>
              </a:r>
              <a:endPara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charset="0"/>
              </a:endParaRPr>
            </a:p>
          </p:txBody>
        </p:sp>
      </p:grpSp>
      <p:pic>
        <p:nvPicPr>
          <p:cNvPr id="92" name="Picture 7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396346" y="6055723"/>
            <a:ext cx="614363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3" name="Picture 8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581958" y="6071348"/>
            <a:ext cx="738188" cy="32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4" name="Picture 9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1796146" y="6170023"/>
            <a:ext cx="720869" cy="19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5" name="Rounded Rectangle 94"/>
          <p:cNvSpPr/>
          <p:nvPr/>
        </p:nvSpPr>
        <p:spPr>
          <a:xfrm>
            <a:off x="2457903" y="4301925"/>
            <a:ext cx="1318449" cy="533399"/>
          </a:xfrm>
          <a:prstGeom prst="roundRect">
            <a:avLst/>
          </a:prstGeom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oneM2M from SP A</a:t>
            </a:r>
            <a:endParaRPr lang="en-US"/>
          </a:p>
        </p:txBody>
      </p:sp>
      <p:sp>
        <p:nvSpPr>
          <p:cNvPr id="96" name="Rounded Rectangle 95"/>
          <p:cNvSpPr/>
          <p:nvPr/>
        </p:nvSpPr>
        <p:spPr>
          <a:xfrm>
            <a:off x="3972014" y="4290878"/>
            <a:ext cx="1318449" cy="533399"/>
          </a:xfrm>
          <a:prstGeom prst="roundRect">
            <a:avLst/>
          </a:prstGeom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oneM2M from SP B</a:t>
            </a:r>
            <a:endParaRPr lang="en-US" dirty="0"/>
          </a:p>
        </p:txBody>
      </p:sp>
      <p:sp>
        <p:nvSpPr>
          <p:cNvPr id="97" name="Rounded Rectangle 96"/>
          <p:cNvSpPr/>
          <p:nvPr/>
        </p:nvSpPr>
        <p:spPr>
          <a:xfrm>
            <a:off x="5495373" y="4290878"/>
            <a:ext cx="1598744" cy="533399"/>
          </a:xfrm>
          <a:prstGeom prst="roundRect">
            <a:avLst/>
          </a:prstGeom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oneM2M-V2X from SP B</a:t>
            </a:r>
            <a:endParaRPr lang="en-US" dirty="0"/>
          </a:p>
        </p:txBody>
      </p:sp>
      <p:sp>
        <p:nvSpPr>
          <p:cNvPr id="98" name="Rectangle 97"/>
          <p:cNvSpPr/>
          <p:nvPr/>
        </p:nvSpPr>
        <p:spPr>
          <a:xfrm>
            <a:off x="3331038" y="2845411"/>
            <a:ext cx="2457026" cy="795858"/>
          </a:xfrm>
          <a:prstGeom prst="rect">
            <a:avLst/>
          </a:prstGeom>
          <a:solidFill>
            <a:srgbClr val="005480">
              <a:lumMod val="7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Smart city </a:t>
            </a:r>
            <a:r>
              <a:rPr kumimoji="0" lang="fr-FR" sz="18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backend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99" name="Can 98"/>
          <p:cNvSpPr/>
          <p:nvPr/>
        </p:nvSpPr>
        <p:spPr>
          <a:xfrm>
            <a:off x="4767946" y="2252510"/>
            <a:ext cx="3733800" cy="535698"/>
          </a:xfrm>
          <a:prstGeom prst="can">
            <a:avLst/>
          </a:prstGeom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Data Hub</a:t>
            </a:r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0" y="844730"/>
            <a:ext cx="12192000" cy="5678491"/>
          </a:xfrm>
          <a:prstGeom prst="rect">
            <a:avLst/>
          </a:prstGeom>
          <a:solidFill>
            <a:schemeClr val="bg1">
              <a:alpha val="85000"/>
            </a:schemeClr>
          </a:solidFill>
          <a:ln>
            <a:noFill/>
          </a:ln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Round Diagonal Corner Rectangle 90"/>
          <p:cNvSpPr/>
          <p:nvPr/>
        </p:nvSpPr>
        <p:spPr>
          <a:xfrm>
            <a:off x="1796146" y="957127"/>
            <a:ext cx="9713752" cy="1226917"/>
          </a:xfrm>
          <a:prstGeom prst="round2DiagRect">
            <a:avLst/>
          </a:prstGeom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Common Data Model, Terminology and Ontology for selected service </a:t>
            </a:r>
          </a:p>
          <a:p>
            <a:pPr algn="ctr"/>
            <a:r>
              <a:rPr lang="en-US" sz="2400" dirty="0" smtClean="0"/>
              <a:t>(e.g., V2X, Smart Building) </a:t>
            </a:r>
            <a:r>
              <a:rPr lang="en-US" sz="2400" dirty="0" smtClean="0">
                <a:sym typeface="Wingdings"/>
              </a:rPr>
              <a:t> MAS should standardize</a:t>
            </a:r>
            <a:endParaRPr lang="en-US" sz="2400" dirty="0"/>
          </a:p>
        </p:txBody>
      </p:sp>
      <p:sp>
        <p:nvSpPr>
          <p:cNvPr id="102" name="Round Diagonal Corner Rectangle 101"/>
          <p:cNvSpPr/>
          <p:nvPr/>
        </p:nvSpPr>
        <p:spPr>
          <a:xfrm>
            <a:off x="1796703" y="2353675"/>
            <a:ext cx="9713195" cy="1226917"/>
          </a:xfrm>
          <a:prstGeom prst="round2DiagRect">
            <a:avLst/>
          </a:prstGeom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S</a:t>
            </a:r>
            <a:r>
              <a:rPr lang="en-US" sz="2400" dirty="0" smtClean="0"/>
              <a:t>emantic &amp; context-aware support (e.g., NGSI-LD)</a:t>
            </a:r>
          </a:p>
          <a:p>
            <a:pPr algn="ctr"/>
            <a:r>
              <a:rPr lang="en-US" sz="2400" dirty="0" smtClean="0">
                <a:sym typeface="Wingdings"/>
              </a:rPr>
              <a:t> MAS should standardize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71886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build="allAtOnce" animBg="1"/>
      <p:bldP spid="6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334696" y="0"/>
            <a:ext cx="10276154" cy="1173570"/>
          </a:xfrm>
        </p:spPr>
        <p:txBody>
          <a:bodyPr>
            <a:normAutofit/>
          </a:bodyPr>
          <a:lstStyle/>
          <a:p>
            <a:r>
              <a:rPr lang="en-US" altLang="ko-KR" dirty="0" smtClean="0">
                <a:latin typeface="Arial" charset="0"/>
                <a:ea typeface="Arial" charset="0"/>
                <a:cs typeface="Arial" charset="0"/>
              </a:rPr>
              <a:t>Smart City (Key Findings)</a:t>
            </a:r>
            <a:endParaRPr lang="ko-KR" altLang="en-US" dirty="0">
              <a:uFillTx/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" name="내용 개체 틀 2"/>
          <p:cNvSpPr>
            <a:spLocks noGrp="1"/>
          </p:cNvSpPr>
          <p:nvPr>
            <p:ph idx="1"/>
          </p:nvPr>
        </p:nvSpPr>
        <p:spPr>
          <a:xfrm>
            <a:off x="334695" y="1493919"/>
            <a:ext cx="11408813" cy="4776252"/>
          </a:xfrm>
        </p:spPr>
        <p:txBody>
          <a:bodyPr>
            <a:normAutofit fontScale="92500" lnSpcReduction="20000"/>
          </a:bodyPr>
          <a:lstStyle/>
          <a:p>
            <a:r>
              <a:rPr lang="en-US" sz="2400" dirty="0"/>
              <a:t>Smart city platforms bring significant efficiencies when the number </a:t>
            </a:r>
            <a:r>
              <a:rPr lang="en-US" sz="2400" dirty="0" smtClean="0"/>
              <a:t>of applications </a:t>
            </a:r>
            <a:r>
              <a:rPr lang="en-US" sz="2400" dirty="0"/>
              <a:t>grows</a:t>
            </a:r>
          </a:p>
          <a:p>
            <a:r>
              <a:rPr lang="en-US" sz="2400" dirty="0" smtClean="0"/>
              <a:t>Initial </a:t>
            </a:r>
            <a:r>
              <a:rPr lang="en-US" sz="2400" dirty="0"/>
              <a:t>cost of platform investment tends to be marginal compared to economies of scale, OPEX options can alleviate initial costs</a:t>
            </a:r>
          </a:p>
          <a:p>
            <a:r>
              <a:rPr lang="en-US" sz="2400" dirty="0"/>
              <a:t>Connectivity, plenty to chose from</a:t>
            </a:r>
          </a:p>
          <a:p>
            <a:r>
              <a:rPr lang="en-US" sz="2400" dirty="0"/>
              <a:t>Machine learning and analytics create great benefits (e.g. traffic management, parking management)</a:t>
            </a:r>
          </a:p>
          <a:p>
            <a:r>
              <a:rPr lang="en-US" sz="2400" dirty="0"/>
              <a:t>Living labs for research and innovation</a:t>
            </a:r>
          </a:p>
          <a:p>
            <a:r>
              <a:rPr lang="en-US" sz="2400" dirty="0"/>
              <a:t>Open standards are crucial for sustainable </a:t>
            </a:r>
            <a:r>
              <a:rPr lang="en-US" sz="2400" dirty="0" smtClean="0"/>
              <a:t>success</a:t>
            </a:r>
          </a:p>
          <a:p>
            <a:r>
              <a:rPr lang="en-US" sz="2400" i="1" u="sng" dirty="0" smtClean="0">
                <a:solidFill>
                  <a:srgbClr val="C00000"/>
                </a:solidFill>
              </a:rPr>
              <a:t>Various </a:t>
            </a:r>
            <a:r>
              <a:rPr lang="en-US" sz="2400" i="1" u="sng" dirty="0" err="1">
                <a:solidFill>
                  <a:srgbClr val="C00000"/>
                </a:solidFill>
              </a:rPr>
              <a:t>IoT</a:t>
            </a:r>
            <a:r>
              <a:rPr lang="en-US" sz="2400" i="1" u="sng" dirty="0">
                <a:solidFill>
                  <a:srgbClr val="C00000"/>
                </a:solidFill>
              </a:rPr>
              <a:t> platforms are co-existing and collaborating (even several oneM2M platforms)</a:t>
            </a:r>
          </a:p>
          <a:p>
            <a:r>
              <a:rPr lang="en-US" sz="2400" i="1" u="sng" dirty="0">
                <a:solidFill>
                  <a:srgbClr val="C00000"/>
                </a:solidFill>
              </a:rPr>
              <a:t>Data level interoperability</a:t>
            </a:r>
          </a:p>
          <a:p>
            <a:r>
              <a:rPr lang="en-US" sz="2400" i="1" u="sng" dirty="0">
                <a:solidFill>
                  <a:srgbClr val="C00000"/>
                </a:solidFill>
              </a:rPr>
              <a:t>Common Terminology and Ontology across various service domains</a:t>
            </a:r>
          </a:p>
          <a:p>
            <a:r>
              <a:rPr lang="en-US" sz="2400" i="1" u="sng" dirty="0">
                <a:solidFill>
                  <a:srgbClr val="C00000"/>
                </a:solidFill>
              </a:rPr>
              <a:t>Interworking between smart cities</a:t>
            </a:r>
          </a:p>
          <a:p>
            <a:r>
              <a:rPr lang="en-US" sz="2400" i="1" u="sng" dirty="0">
                <a:solidFill>
                  <a:srgbClr val="C00000"/>
                </a:solidFill>
              </a:rPr>
              <a:t>Semantics and Context should work together to provide more precise service</a:t>
            </a:r>
          </a:p>
          <a:p>
            <a:endParaRPr lang="en-US" sz="2400" i="1" u="sng" dirty="0" smtClean="0">
              <a:solidFill>
                <a:srgbClr val="C00000"/>
              </a:solidFill>
            </a:endParaRPr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1271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692331"/>
          </a:xfrm>
        </p:spPr>
        <p:txBody>
          <a:bodyPr>
            <a:normAutofit fontScale="90000"/>
          </a:bodyPr>
          <a:lstStyle/>
          <a:p>
            <a:r>
              <a:rPr lang="en-US" dirty="0"/>
              <a:t>A possible smart city blue-print</a:t>
            </a:r>
          </a:p>
        </p:txBody>
      </p:sp>
      <p:sp>
        <p:nvSpPr>
          <p:cNvPr id="3" name="Rectangle 2"/>
          <p:cNvSpPr/>
          <p:nvPr/>
        </p:nvSpPr>
        <p:spPr>
          <a:xfrm>
            <a:off x="8616046" y="4417423"/>
            <a:ext cx="533400" cy="304800"/>
          </a:xfrm>
          <a:prstGeom prst="rect">
            <a:avLst/>
          </a:prstGeom>
          <a:solidFill>
            <a:srgbClr val="B42025"/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App</a:t>
            </a: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4" name="Nuage 2"/>
          <p:cNvSpPr/>
          <p:nvPr/>
        </p:nvSpPr>
        <p:spPr>
          <a:xfrm>
            <a:off x="8654146" y="4950823"/>
            <a:ext cx="533400" cy="381000"/>
          </a:xfrm>
          <a:prstGeom prst="cloud">
            <a:avLst/>
          </a:prstGeom>
          <a:solidFill>
            <a:srgbClr val="B42025"/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5" name="Organigramme : Connecteur 3"/>
          <p:cNvSpPr/>
          <p:nvPr/>
        </p:nvSpPr>
        <p:spPr>
          <a:xfrm>
            <a:off x="8806546" y="5560423"/>
            <a:ext cx="228600" cy="228600"/>
          </a:xfrm>
          <a:prstGeom prst="flowChartConnector">
            <a:avLst/>
          </a:prstGeom>
          <a:solidFill>
            <a:srgbClr val="B42025"/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263746" y="4417423"/>
            <a:ext cx="533400" cy="304800"/>
          </a:xfrm>
          <a:prstGeom prst="rect">
            <a:avLst/>
          </a:prstGeom>
          <a:solidFill>
            <a:srgbClr val="505450">
              <a:lumMod val="75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App</a:t>
            </a: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7" name="Nuage 5"/>
          <p:cNvSpPr/>
          <p:nvPr/>
        </p:nvSpPr>
        <p:spPr>
          <a:xfrm>
            <a:off x="9263746" y="4950823"/>
            <a:ext cx="533400" cy="381000"/>
          </a:xfrm>
          <a:prstGeom prst="cloud">
            <a:avLst/>
          </a:prstGeom>
          <a:solidFill>
            <a:srgbClr val="505450">
              <a:lumMod val="75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8" name="Organigramme : Connecteur 6"/>
          <p:cNvSpPr/>
          <p:nvPr/>
        </p:nvSpPr>
        <p:spPr>
          <a:xfrm>
            <a:off x="9416146" y="5560423"/>
            <a:ext cx="228600" cy="228600"/>
          </a:xfrm>
          <a:prstGeom prst="flowChartConnector">
            <a:avLst/>
          </a:prstGeom>
          <a:solidFill>
            <a:srgbClr val="505450">
              <a:lumMod val="75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892146" y="4417423"/>
            <a:ext cx="609600" cy="304800"/>
          </a:xfrm>
          <a:prstGeom prst="rect">
            <a:avLst/>
          </a:prstGeom>
          <a:solidFill>
            <a:srgbClr val="005480">
              <a:lumMod val="50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App</a:t>
            </a: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0" name="Nuage 8"/>
          <p:cNvSpPr/>
          <p:nvPr/>
        </p:nvSpPr>
        <p:spPr>
          <a:xfrm>
            <a:off x="8044546" y="4950823"/>
            <a:ext cx="533400" cy="381000"/>
          </a:xfrm>
          <a:prstGeom prst="cloud">
            <a:avLst/>
          </a:prstGeom>
          <a:solidFill>
            <a:srgbClr val="005480">
              <a:lumMod val="50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1" name="Organigramme : Connecteur 9"/>
          <p:cNvSpPr/>
          <p:nvPr/>
        </p:nvSpPr>
        <p:spPr>
          <a:xfrm>
            <a:off x="8196946" y="5560423"/>
            <a:ext cx="228600" cy="228600"/>
          </a:xfrm>
          <a:prstGeom prst="flowChartConnector">
            <a:avLst/>
          </a:prstGeom>
          <a:solidFill>
            <a:srgbClr val="005480">
              <a:lumMod val="50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2" name="Organigramme : Connecteur 10"/>
          <p:cNvSpPr/>
          <p:nvPr/>
        </p:nvSpPr>
        <p:spPr>
          <a:xfrm>
            <a:off x="8349346" y="5712823"/>
            <a:ext cx="228600" cy="228600"/>
          </a:xfrm>
          <a:prstGeom prst="flowChartConnector">
            <a:avLst/>
          </a:prstGeom>
          <a:solidFill>
            <a:srgbClr val="005480">
              <a:lumMod val="50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3" name="Organigramme : Connecteur 11"/>
          <p:cNvSpPr/>
          <p:nvPr/>
        </p:nvSpPr>
        <p:spPr>
          <a:xfrm>
            <a:off x="8501746" y="5865223"/>
            <a:ext cx="228600" cy="228600"/>
          </a:xfrm>
          <a:prstGeom prst="flowChartConnector">
            <a:avLst/>
          </a:prstGeom>
          <a:solidFill>
            <a:srgbClr val="005480">
              <a:lumMod val="50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4" name="Organigramme : Connecteur 12"/>
          <p:cNvSpPr/>
          <p:nvPr/>
        </p:nvSpPr>
        <p:spPr>
          <a:xfrm>
            <a:off x="8958946" y="5712823"/>
            <a:ext cx="228600" cy="228600"/>
          </a:xfrm>
          <a:prstGeom prst="flowChartConnector">
            <a:avLst/>
          </a:prstGeom>
          <a:solidFill>
            <a:srgbClr val="B42025"/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5" name="Organigramme : Connecteur 13"/>
          <p:cNvSpPr/>
          <p:nvPr/>
        </p:nvSpPr>
        <p:spPr>
          <a:xfrm>
            <a:off x="9111346" y="5865223"/>
            <a:ext cx="228600" cy="228600"/>
          </a:xfrm>
          <a:prstGeom prst="flowChartConnector">
            <a:avLst/>
          </a:prstGeom>
          <a:solidFill>
            <a:srgbClr val="B42025"/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6" name="Organigramme : Connecteur 16"/>
          <p:cNvSpPr/>
          <p:nvPr/>
        </p:nvSpPr>
        <p:spPr>
          <a:xfrm>
            <a:off x="9568546" y="5712823"/>
            <a:ext cx="228600" cy="228600"/>
          </a:xfrm>
          <a:prstGeom prst="flowChartConnector">
            <a:avLst/>
          </a:prstGeom>
          <a:solidFill>
            <a:srgbClr val="505450">
              <a:lumMod val="75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7" name="Organigramme : Connecteur 17"/>
          <p:cNvSpPr/>
          <p:nvPr/>
        </p:nvSpPr>
        <p:spPr>
          <a:xfrm>
            <a:off x="9720946" y="5865223"/>
            <a:ext cx="228600" cy="228600"/>
          </a:xfrm>
          <a:prstGeom prst="flowChartConnector">
            <a:avLst/>
          </a:prstGeom>
          <a:solidFill>
            <a:srgbClr val="505450">
              <a:lumMod val="75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663546" y="3884023"/>
            <a:ext cx="2743200" cy="2286000"/>
          </a:xfrm>
          <a:prstGeom prst="rect">
            <a:avLst/>
          </a:prstGeom>
          <a:noFill/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9" name="ZoneTexte 19"/>
          <p:cNvSpPr txBox="1"/>
          <p:nvPr/>
        </p:nvSpPr>
        <p:spPr>
          <a:xfrm>
            <a:off x="9339946" y="3884023"/>
            <a:ext cx="14076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1400" dirty="0" err="1">
                <a:solidFill>
                  <a:srgbClr val="000000"/>
                </a:solidFill>
                <a:cs typeface="Arial" charset="0"/>
              </a:rPr>
              <a:t>Existing</a:t>
            </a:r>
            <a:r>
              <a:rPr lang="fr-FR" sz="1400" dirty="0">
                <a:solidFill>
                  <a:srgbClr val="000000"/>
                </a:solidFill>
                <a:cs typeface="Arial" charset="0"/>
              </a:rPr>
              <a:t>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1400" dirty="0" err="1">
                <a:solidFill>
                  <a:srgbClr val="000000"/>
                </a:solidFill>
                <a:cs typeface="Arial" charset="0"/>
              </a:rPr>
              <a:t>deployments</a:t>
            </a:r>
            <a:endParaRPr lang="en-US" sz="14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0" name="ZoneTexte 36"/>
          <p:cNvSpPr txBox="1"/>
          <p:nvPr/>
        </p:nvSpPr>
        <p:spPr>
          <a:xfrm>
            <a:off x="7358746" y="4188823"/>
            <a:ext cx="6872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1200" dirty="0">
                <a:solidFill>
                  <a:srgbClr val="000000"/>
                </a:solidFill>
                <a:cs typeface="Arial" charset="0"/>
              </a:rPr>
              <a:t>Adapter</a:t>
            </a:r>
            <a:endParaRPr lang="en-US" sz="12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1" name="Rectangle à coins arrondis 39"/>
          <p:cNvSpPr/>
          <p:nvPr/>
        </p:nvSpPr>
        <p:spPr>
          <a:xfrm>
            <a:off x="7663546" y="2236197"/>
            <a:ext cx="1600200" cy="1190625"/>
          </a:xfrm>
          <a:prstGeom prst="roundRect">
            <a:avLst/>
          </a:prstGeom>
          <a:solidFill>
            <a:srgbClr val="716896"/>
          </a:solidFill>
          <a:ln w="25400" cap="flat" cmpd="sng" algn="ctr">
            <a:solidFill>
              <a:srgbClr val="716896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Open data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(</a:t>
            </a:r>
            <a:r>
              <a:rPr kumimoji="0" lang="fr-FR" sz="18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Semantics</a:t>
            </a: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)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grpSp>
        <p:nvGrpSpPr>
          <p:cNvPr id="22" name="Groupe 64"/>
          <p:cNvGrpSpPr/>
          <p:nvPr/>
        </p:nvGrpSpPr>
        <p:grpSpPr>
          <a:xfrm>
            <a:off x="3853546" y="2217148"/>
            <a:ext cx="5791200" cy="2047875"/>
            <a:chOff x="2286000" y="2447925"/>
            <a:chExt cx="5791200" cy="2047875"/>
          </a:xfrm>
        </p:grpSpPr>
        <p:sp>
          <p:nvSpPr>
            <p:cNvPr id="23" name="Double flèche horizontale 29"/>
            <p:cNvSpPr/>
            <p:nvPr/>
          </p:nvSpPr>
          <p:spPr>
            <a:xfrm>
              <a:off x="2286000" y="3505200"/>
              <a:ext cx="5791200" cy="457200"/>
            </a:xfrm>
            <a:prstGeom prst="leftRightArrow">
              <a:avLst/>
            </a:prstGeom>
            <a:solidFill>
              <a:srgbClr val="F6921E"/>
            </a:solidFill>
            <a:ln w="38100" cap="flat" cmpd="sng" algn="ctr">
              <a:solidFill>
                <a:sysClr val="window" lastClr="FFFFFF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rPr>
                <a:t>Broker</a:t>
              </a:r>
              <a:endPara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endParaRPr>
            </a:p>
          </p:txBody>
        </p:sp>
        <p:sp>
          <p:nvSpPr>
            <p:cNvPr id="24" name="Double flèche verticale 37"/>
            <p:cNvSpPr/>
            <p:nvPr/>
          </p:nvSpPr>
          <p:spPr>
            <a:xfrm>
              <a:off x="7162800" y="3886200"/>
              <a:ext cx="228600" cy="609600"/>
            </a:xfrm>
            <a:prstGeom prst="upDownArrow">
              <a:avLst/>
            </a:prstGeom>
            <a:solidFill>
              <a:srgbClr val="B42025"/>
            </a:solidFill>
            <a:ln w="25400" cap="flat" cmpd="sng" algn="ctr">
              <a:solidFill>
                <a:srgbClr val="B42025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endParaRPr>
            </a:p>
          </p:txBody>
        </p:sp>
        <p:sp>
          <p:nvSpPr>
            <p:cNvPr id="25" name="ZoneTexte 38"/>
            <p:cNvSpPr txBox="1"/>
            <p:nvPr/>
          </p:nvSpPr>
          <p:spPr>
            <a:xfrm>
              <a:off x="6934200" y="4038600"/>
              <a:ext cx="68723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Arial" charset="0"/>
                </a:rPr>
                <a:t>Adapter</a:t>
              </a:r>
              <a:endPara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charset="0"/>
              </a:endParaRP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2514600" y="2447925"/>
              <a:ext cx="3352800" cy="1219200"/>
            </a:xfrm>
            <a:prstGeom prst="rect">
              <a:avLst/>
            </a:prstGeom>
            <a:solidFill>
              <a:srgbClr val="005480">
                <a:lumMod val="75000"/>
              </a:srgbClr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rPr>
                <a:t>Smart city </a:t>
              </a:r>
              <a:r>
                <a:rPr kumimoji="0" lang="fr-FR" sz="18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rPr>
                <a:t>backend</a:t>
              </a:r>
              <a:endPara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endParaRP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2552700" y="3152775"/>
              <a:ext cx="761999" cy="463825"/>
            </a:xfrm>
            <a:prstGeom prst="rect">
              <a:avLst/>
            </a:prstGeom>
            <a:solidFill>
              <a:srgbClr val="668C97"/>
            </a:solidFill>
            <a:ln w="38100" cap="flat" cmpd="sng" algn="ctr">
              <a:solidFill>
                <a:sysClr val="window" lastClr="FFFFFF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rPr>
                <a:t>Big Data Storage</a:t>
              </a: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4905375" y="2486025"/>
              <a:ext cx="914400" cy="463825"/>
            </a:xfrm>
            <a:prstGeom prst="rect">
              <a:avLst/>
            </a:prstGeom>
            <a:solidFill>
              <a:srgbClr val="668C97"/>
            </a:solidFill>
            <a:ln w="38100" cap="flat" cmpd="sng" algn="ctr">
              <a:solidFill>
                <a:sysClr val="window" lastClr="FFFFFF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rPr>
                <a:t>Cloud</a:t>
              </a: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rPr>
                <a:t>VM Mgmt</a:t>
              </a: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2552701" y="2486025"/>
              <a:ext cx="876300" cy="333375"/>
            </a:xfrm>
            <a:prstGeom prst="rect">
              <a:avLst/>
            </a:prstGeom>
            <a:solidFill>
              <a:srgbClr val="668C97"/>
            </a:solidFill>
            <a:ln w="38100" cap="flat" cmpd="sng" algn="ctr">
              <a:solidFill>
                <a:sysClr val="window" lastClr="FFFFFF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rPr>
                <a:t>Data</a:t>
              </a: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rPr>
                <a:t>Mgmt</a:t>
              </a: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4876800" y="3228975"/>
              <a:ext cx="952713" cy="387625"/>
            </a:xfrm>
            <a:prstGeom prst="rect">
              <a:avLst/>
            </a:prstGeom>
            <a:solidFill>
              <a:srgbClr val="668C97"/>
            </a:solidFill>
            <a:ln w="38100" cap="flat" cmpd="sng" algn="ctr">
              <a:solidFill>
                <a:sysClr val="window" lastClr="FFFFFF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rPr>
                <a:t>Big Data enablers</a:t>
              </a:r>
            </a:p>
          </p:txBody>
        </p:sp>
      </p:grpSp>
      <p:grpSp>
        <p:nvGrpSpPr>
          <p:cNvPr id="31" name="Groupe 65"/>
          <p:cNvGrpSpPr/>
          <p:nvPr/>
        </p:nvGrpSpPr>
        <p:grpSpPr>
          <a:xfrm>
            <a:off x="1719946" y="2207623"/>
            <a:ext cx="6172200" cy="3810000"/>
            <a:chOff x="152400" y="2438400"/>
            <a:chExt cx="6172200" cy="3810000"/>
          </a:xfrm>
        </p:grpSpPr>
        <p:cxnSp>
          <p:nvCxnSpPr>
            <p:cNvPr id="32" name="Connecteur droit 33"/>
            <p:cNvCxnSpPr/>
            <p:nvPr/>
          </p:nvCxnSpPr>
          <p:spPr>
            <a:xfrm>
              <a:off x="152400" y="5562600"/>
              <a:ext cx="5867400" cy="0"/>
            </a:xfrm>
            <a:prstGeom prst="line">
              <a:avLst/>
            </a:prstGeom>
            <a:noFill/>
            <a:ln w="9525" cap="flat" cmpd="sng" algn="ctr">
              <a:solidFill>
                <a:srgbClr val="B42025">
                  <a:shade val="95000"/>
                  <a:satMod val="105000"/>
                </a:srgbClr>
              </a:solidFill>
              <a:prstDash val="solid"/>
            </a:ln>
            <a:effectLst/>
          </p:spPr>
        </p:cxnSp>
        <p:grpSp>
          <p:nvGrpSpPr>
            <p:cNvPr id="33" name="Groupe 63"/>
            <p:cNvGrpSpPr/>
            <p:nvPr/>
          </p:nvGrpSpPr>
          <p:grpSpPr>
            <a:xfrm>
              <a:off x="152400" y="2438400"/>
              <a:ext cx="6172200" cy="3810000"/>
              <a:chOff x="152400" y="2438400"/>
              <a:chExt cx="6172200" cy="3810000"/>
            </a:xfrm>
          </p:grpSpPr>
          <p:sp>
            <p:nvSpPr>
              <p:cNvPr id="34" name="Rectangle 33"/>
              <p:cNvSpPr/>
              <p:nvPr/>
            </p:nvSpPr>
            <p:spPr>
              <a:xfrm>
                <a:off x="1600200" y="4572000"/>
                <a:ext cx="4343400" cy="838200"/>
              </a:xfrm>
              <a:prstGeom prst="rect">
                <a:avLst/>
              </a:prstGeom>
              <a:solidFill>
                <a:srgbClr val="005480">
                  <a:lumMod val="40000"/>
                  <a:lumOff val="60000"/>
                </a:srgbClr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Smart city </a:t>
                </a:r>
                <a:r>
                  <a:rPr kumimoji="0" lang="fr-FR" sz="18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frontend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35" name="Rectangle 34"/>
              <p:cNvSpPr/>
              <p:nvPr/>
            </p:nvSpPr>
            <p:spPr>
              <a:xfrm>
                <a:off x="1447800" y="2438400"/>
                <a:ext cx="914400" cy="2971800"/>
              </a:xfrm>
              <a:prstGeom prst="rect">
                <a:avLst/>
              </a:prstGeom>
              <a:solidFill>
                <a:srgbClr val="005480">
                  <a:lumMod val="40000"/>
                  <a:lumOff val="60000"/>
                </a:srgbClr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36" name="Ellipse 24"/>
              <p:cNvSpPr/>
              <p:nvPr/>
            </p:nvSpPr>
            <p:spPr>
              <a:xfrm>
                <a:off x="4572000" y="5867400"/>
                <a:ext cx="1143000" cy="381000"/>
              </a:xfrm>
              <a:prstGeom prst="ellipse">
                <a:avLst/>
              </a:prstGeom>
              <a:solidFill>
                <a:srgbClr val="005480">
                  <a:lumMod val="40000"/>
                  <a:lumOff val="60000"/>
                </a:srgbClr>
              </a:solidFill>
              <a:ln w="25400" cap="flat" cmpd="sng" algn="ctr">
                <a:solidFill>
                  <a:srgbClr val="B42025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4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Device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37" name="Ellipse 25"/>
              <p:cNvSpPr/>
              <p:nvPr/>
            </p:nvSpPr>
            <p:spPr>
              <a:xfrm>
                <a:off x="3200400" y="5867400"/>
                <a:ext cx="1143000" cy="381000"/>
              </a:xfrm>
              <a:prstGeom prst="ellipse">
                <a:avLst/>
              </a:prstGeom>
              <a:solidFill>
                <a:srgbClr val="005480">
                  <a:lumMod val="40000"/>
                  <a:lumOff val="60000"/>
                </a:srgbClr>
              </a:solidFill>
              <a:ln w="25400" cap="flat" cmpd="sng" algn="ctr">
                <a:solidFill>
                  <a:srgbClr val="B42025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Gateway</a:t>
                </a:r>
                <a:endPara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38" name="Ellipse 26"/>
              <p:cNvSpPr/>
              <p:nvPr/>
            </p:nvSpPr>
            <p:spPr>
              <a:xfrm>
                <a:off x="1752600" y="5867400"/>
                <a:ext cx="1143000" cy="381000"/>
              </a:xfrm>
              <a:prstGeom prst="ellipse">
                <a:avLst/>
              </a:prstGeom>
              <a:solidFill>
                <a:srgbClr val="005480">
                  <a:lumMod val="40000"/>
                  <a:lumOff val="60000"/>
                </a:srgbClr>
              </a:solidFill>
              <a:ln w="25400" cap="flat" cmpd="sng" algn="ctr">
                <a:solidFill>
                  <a:srgbClr val="B42025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Gateway</a:t>
                </a:r>
                <a:endPara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39" name="Double flèche horizontale 27"/>
              <p:cNvSpPr/>
              <p:nvPr/>
            </p:nvSpPr>
            <p:spPr>
              <a:xfrm>
                <a:off x="457200" y="3505200"/>
                <a:ext cx="685800" cy="304800"/>
              </a:xfrm>
              <a:prstGeom prst="leftRightArrow">
                <a:avLst/>
              </a:prstGeom>
              <a:solidFill>
                <a:srgbClr val="B42025"/>
              </a:solidFill>
              <a:ln w="25400" cap="flat" cmpd="sng" algn="ctr">
                <a:solidFill>
                  <a:srgbClr val="B42025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40" name="Double flèche horizontale 30"/>
              <p:cNvSpPr/>
              <p:nvPr/>
            </p:nvSpPr>
            <p:spPr>
              <a:xfrm>
                <a:off x="5867400" y="4648200"/>
                <a:ext cx="457200" cy="228600"/>
              </a:xfrm>
              <a:prstGeom prst="leftRightArrow">
                <a:avLst/>
              </a:prstGeom>
              <a:solidFill>
                <a:srgbClr val="B42025"/>
              </a:solidFill>
              <a:ln w="25400" cap="flat" cmpd="sng" algn="ctr">
                <a:solidFill>
                  <a:srgbClr val="B42025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41" name="ZoneTexte 31"/>
              <p:cNvSpPr txBox="1"/>
              <p:nvPr/>
            </p:nvSpPr>
            <p:spPr>
              <a:xfrm>
                <a:off x="152400" y="5879068"/>
                <a:ext cx="139974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Field </a:t>
                </a:r>
                <a:r>
                  <a:rPr kumimoji="0" lang="fr-FR" sz="18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domain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Arial" charset="0"/>
                </a:endParaRPr>
              </a:p>
            </p:txBody>
          </p:sp>
          <p:sp>
            <p:nvSpPr>
              <p:cNvPr id="42" name="ZoneTexte 34"/>
              <p:cNvSpPr txBox="1"/>
              <p:nvPr/>
            </p:nvSpPr>
            <p:spPr>
              <a:xfrm>
                <a:off x="152400" y="4953000"/>
                <a:ext cx="127637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Data center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Arial" charset="0"/>
                </a:endParaRPr>
              </a:p>
            </p:txBody>
          </p:sp>
          <p:sp>
            <p:nvSpPr>
              <p:cNvPr id="43" name="ZoneTexte 35"/>
              <p:cNvSpPr txBox="1"/>
              <p:nvPr/>
            </p:nvSpPr>
            <p:spPr>
              <a:xfrm>
                <a:off x="304800" y="3733800"/>
                <a:ext cx="101681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I/F to </a:t>
                </a:r>
                <a:r>
                  <a:rPr kumimoji="0" lang="fr-FR" sz="12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other</a:t>
                </a:r>
                <a:r>
                  <a:rPr kumimoji="0" lang="fr-FR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 </a:t>
                </a:r>
              </a:p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2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IoT</a:t>
                </a:r>
                <a:r>
                  <a:rPr kumimoji="0" lang="fr-FR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 </a:t>
                </a:r>
                <a:r>
                  <a:rPr kumimoji="0" lang="fr-FR" sz="12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platforms</a:t>
                </a:r>
                <a:endPara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Arial" charset="0"/>
                </a:endParaRPr>
              </a:p>
            </p:txBody>
          </p:sp>
          <p:sp>
            <p:nvSpPr>
              <p:cNvPr id="44" name="Double flèche verticale 45"/>
              <p:cNvSpPr/>
              <p:nvPr/>
            </p:nvSpPr>
            <p:spPr>
              <a:xfrm>
                <a:off x="2209800" y="5334000"/>
                <a:ext cx="228600" cy="609600"/>
              </a:xfrm>
              <a:prstGeom prst="upDownArrow">
                <a:avLst/>
              </a:prstGeom>
              <a:solidFill>
                <a:srgbClr val="B42025"/>
              </a:solidFill>
              <a:ln w="25400" cap="flat" cmpd="sng" algn="ctr">
                <a:solidFill>
                  <a:srgbClr val="B42025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45" name="Double flèche verticale 46"/>
              <p:cNvSpPr/>
              <p:nvPr/>
            </p:nvSpPr>
            <p:spPr>
              <a:xfrm>
                <a:off x="3657600" y="5324475"/>
                <a:ext cx="228600" cy="609600"/>
              </a:xfrm>
              <a:prstGeom prst="upDownArrow">
                <a:avLst/>
              </a:prstGeom>
              <a:solidFill>
                <a:srgbClr val="B42025"/>
              </a:solidFill>
              <a:ln w="25400" cap="flat" cmpd="sng" algn="ctr">
                <a:solidFill>
                  <a:srgbClr val="B42025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46" name="Double flèche verticale 47"/>
              <p:cNvSpPr/>
              <p:nvPr/>
            </p:nvSpPr>
            <p:spPr>
              <a:xfrm>
                <a:off x="5029200" y="5334000"/>
                <a:ext cx="228600" cy="609600"/>
              </a:xfrm>
              <a:prstGeom prst="upDownArrow">
                <a:avLst/>
              </a:prstGeom>
              <a:solidFill>
                <a:srgbClr val="B42025"/>
              </a:solidFill>
              <a:ln w="25400" cap="flat" cmpd="sng" algn="ctr">
                <a:solidFill>
                  <a:srgbClr val="B42025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47" name="Rectangle 46"/>
              <p:cNvSpPr/>
              <p:nvPr/>
            </p:nvSpPr>
            <p:spPr>
              <a:xfrm>
                <a:off x="5038725" y="4981575"/>
                <a:ext cx="762000" cy="381000"/>
              </a:xfrm>
              <a:prstGeom prst="rect">
                <a:avLst/>
              </a:prstGeom>
              <a:gradFill rotWithShape="1">
                <a:gsLst>
                  <a:gs pos="0">
                    <a:srgbClr val="005480">
                      <a:tint val="50000"/>
                      <a:satMod val="300000"/>
                    </a:srgbClr>
                  </a:gs>
                  <a:gs pos="35000">
                    <a:srgbClr val="005480">
                      <a:tint val="37000"/>
                      <a:satMod val="300000"/>
                    </a:srgbClr>
                  </a:gs>
                  <a:gs pos="100000">
                    <a:srgbClr val="005480">
                      <a:tint val="15000"/>
                      <a:satMod val="350000"/>
                    </a:srgbClr>
                  </a:gs>
                </a:gsLst>
                <a:lin ang="16200000" scaled="1"/>
              </a:gradFill>
              <a:ln w="9525" cap="flat" cmpd="sng" algn="ctr">
                <a:solidFill>
                  <a:srgbClr val="005480">
                    <a:shade val="95000"/>
                    <a:satMod val="105000"/>
                  </a:srgb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Device mgmt</a:t>
                </a:r>
              </a:p>
            </p:txBody>
          </p:sp>
          <p:sp>
            <p:nvSpPr>
              <p:cNvPr id="48" name="Rectangle 47"/>
              <p:cNvSpPr/>
              <p:nvPr/>
            </p:nvSpPr>
            <p:spPr>
              <a:xfrm>
                <a:off x="1504950" y="4495800"/>
                <a:ext cx="762000" cy="533400"/>
              </a:xfrm>
              <a:prstGeom prst="rect">
                <a:avLst/>
              </a:prstGeom>
              <a:gradFill rotWithShape="1">
                <a:gsLst>
                  <a:gs pos="0">
                    <a:srgbClr val="005480">
                      <a:tint val="50000"/>
                      <a:satMod val="300000"/>
                    </a:srgbClr>
                  </a:gs>
                  <a:gs pos="35000">
                    <a:srgbClr val="005480">
                      <a:tint val="37000"/>
                      <a:satMod val="300000"/>
                    </a:srgbClr>
                  </a:gs>
                  <a:gs pos="100000">
                    <a:srgbClr val="005480">
                      <a:tint val="15000"/>
                      <a:satMod val="350000"/>
                    </a:srgbClr>
                  </a:gs>
                </a:gsLst>
                <a:lin ang="16200000" scaled="1"/>
              </a:gradFill>
              <a:ln w="9525" cap="flat" cmpd="sng" algn="ctr">
                <a:solidFill>
                  <a:srgbClr val="005480">
                    <a:shade val="95000"/>
                    <a:satMod val="105000"/>
                  </a:srgb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Device</a:t>
                </a:r>
                <a:br>
                  <a:rPr kumimoji="0" lang="en-US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</a:br>
                <a:r>
                  <a:rPr kumimoji="0" lang="en-US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Interworking</a:t>
                </a:r>
              </a:p>
            </p:txBody>
          </p:sp>
          <p:sp>
            <p:nvSpPr>
              <p:cNvPr id="49" name="Rectangle 48"/>
              <p:cNvSpPr/>
              <p:nvPr/>
            </p:nvSpPr>
            <p:spPr>
              <a:xfrm>
                <a:off x="1495425" y="3962400"/>
                <a:ext cx="800100" cy="304800"/>
              </a:xfrm>
              <a:prstGeom prst="rect">
                <a:avLst/>
              </a:prstGeom>
              <a:gradFill rotWithShape="1">
                <a:gsLst>
                  <a:gs pos="0">
                    <a:srgbClr val="005480">
                      <a:tint val="50000"/>
                      <a:satMod val="300000"/>
                    </a:srgbClr>
                  </a:gs>
                  <a:gs pos="35000">
                    <a:srgbClr val="005480">
                      <a:tint val="37000"/>
                      <a:satMod val="300000"/>
                    </a:srgbClr>
                  </a:gs>
                  <a:gs pos="100000">
                    <a:srgbClr val="005480">
                      <a:tint val="15000"/>
                      <a:satMod val="350000"/>
                    </a:srgbClr>
                  </a:gs>
                </a:gsLst>
                <a:lin ang="16200000" scaled="1"/>
              </a:gradFill>
              <a:ln w="9525" cap="flat" cmpd="sng" algn="ctr">
                <a:solidFill>
                  <a:srgbClr val="005480">
                    <a:shade val="95000"/>
                    <a:satMod val="105000"/>
                  </a:srgb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Discovery</a:t>
                </a:r>
              </a:p>
            </p:txBody>
          </p:sp>
          <p:sp>
            <p:nvSpPr>
              <p:cNvPr id="50" name="Rectangle 49"/>
              <p:cNvSpPr/>
              <p:nvPr/>
            </p:nvSpPr>
            <p:spPr>
              <a:xfrm>
                <a:off x="1524000" y="3048000"/>
                <a:ext cx="771002" cy="463825"/>
              </a:xfrm>
              <a:prstGeom prst="rect">
                <a:avLst/>
              </a:prstGeom>
              <a:gradFill rotWithShape="1">
                <a:gsLst>
                  <a:gs pos="0">
                    <a:srgbClr val="005480">
                      <a:tint val="50000"/>
                      <a:satMod val="300000"/>
                    </a:srgbClr>
                  </a:gs>
                  <a:gs pos="35000">
                    <a:srgbClr val="005480">
                      <a:tint val="37000"/>
                      <a:satMod val="300000"/>
                    </a:srgbClr>
                  </a:gs>
                  <a:gs pos="100000">
                    <a:srgbClr val="005480">
                      <a:tint val="15000"/>
                      <a:satMod val="350000"/>
                    </a:srgbClr>
                  </a:gs>
                </a:gsLst>
                <a:lin ang="16200000" scaled="1"/>
              </a:gradFill>
              <a:ln w="9525" cap="flat" cmpd="sng" algn="ctr">
                <a:solidFill>
                  <a:srgbClr val="005480">
                    <a:shade val="95000"/>
                    <a:satMod val="105000"/>
                  </a:srgb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Location</a:t>
                </a:r>
              </a:p>
            </p:txBody>
          </p:sp>
          <p:sp>
            <p:nvSpPr>
              <p:cNvPr id="51" name="Rectangle 50"/>
              <p:cNvSpPr/>
              <p:nvPr/>
            </p:nvSpPr>
            <p:spPr>
              <a:xfrm>
                <a:off x="1524000" y="2514600"/>
                <a:ext cx="758946" cy="463825"/>
              </a:xfrm>
              <a:prstGeom prst="rect">
                <a:avLst/>
              </a:prstGeom>
              <a:gradFill rotWithShape="1">
                <a:gsLst>
                  <a:gs pos="0">
                    <a:srgbClr val="005480">
                      <a:tint val="50000"/>
                      <a:satMod val="300000"/>
                    </a:srgbClr>
                  </a:gs>
                  <a:gs pos="35000">
                    <a:srgbClr val="005480">
                      <a:tint val="37000"/>
                      <a:satMod val="300000"/>
                    </a:srgbClr>
                  </a:gs>
                  <a:gs pos="100000">
                    <a:srgbClr val="005480">
                      <a:tint val="15000"/>
                      <a:satMod val="350000"/>
                    </a:srgbClr>
                  </a:gs>
                </a:gsLst>
                <a:lin ang="16200000" scaled="1"/>
              </a:gradFill>
              <a:ln w="9525" cap="flat" cmpd="sng" algn="ctr">
                <a:solidFill>
                  <a:srgbClr val="005480">
                    <a:shade val="95000"/>
                    <a:satMod val="105000"/>
                  </a:srgb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Group mgmt</a:t>
                </a:r>
              </a:p>
            </p:txBody>
          </p:sp>
          <p:sp>
            <p:nvSpPr>
              <p:cNvPr id="52" name="Rectangle 51"/>
              <p:cNvSpPr/>
              <p:nvPr/>
            </p:nvSpPr>
            <p:spPr>
              <a:xfrm>
                <a:off x="5038725" y="4629150"/>
                <a:ext cx="762000" cy="304800"/>
              </a:xfrm>
              <a:prstGeom prst="rect">
                <a:avLst/>
              </a:prstGeom>
              <a:gradFill rotWithShape="1">
                <a:gsLst>
                  <a:gs pos="0">
                    <a:srgbClr val="005480">
                      <a:tint val="50000"/>
                      <a:satMod val="300000"/>
                    </a:srgbClr>
                  </a:gs>
                  <a:gs pos="35000">
                    <a:srgbClr val="005480">
                      <a:tint val="37000"/>
                      <a:satMod val="300000"/>
                    </a:srgbClr>
                  </a:gs>
                  <a:gs pos="100000">
                    <a:srgbClr val="005480">
                      <a:tint val="15000"/>
                      <a:satMod val="350000"/>
                    </a:srgbClr>
                  </a:gs>
                </a:gsLst>
                <a:lin ang="16200000" scaled="1"/>
              </a:gradFill>
              <a:ln w="9525" cap="flat" cmpd="sng" algn="ctr">
                <a:solidFill>
                  <a:srgbClr val="005480">
                    <a:shade val="95000"/>
                    <a:satMod val="105000"/>
                  </a:srgb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Security</a:t>
                </a:r>
              </a:p>
            </p:txBody>
          </p:sp>
        </p:grpSp>
      </p:grpSp>
      <p:sp>
        <p:nvSpPr>
          <p:cNvPr id="53" name="ZoneTexte 68"/>
          <p:cNvSpPr txBox="1"/>
          <p:nvPr/>
        </p:nvSpPr>
        <p:spPr>
          <a:xfrm>
            <a:off x="9559021" y="3179173"/>
            <a:ext cx="198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dirty="0" err="1">
                <a:solidFill>
                  <a:srgbClr val="000000"/>
                </a:solidFill>
                <a:cs typeface="Arial" charset="0"/>
              </a:rPr>
              <a:t>Other</a:t>
            </a:r>
            <a:r>
              <a:rPr lang="fr-FR" dirty="0">
                <a:solidFill>
                  <a:srgbClr val="000000"/>
                </a:solidFill>
                <a:cs typeface="Arial" charset="0"/>
              </a:rPr>
              <a:t> data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dirty="0">
                <a:solidFill>
                  <a:srgbClr val="000000"/>
                </a:solidFill>
                <a:cs typeface="Arial" charset="0"/>
              </a:rPr>
              <a:t>sources</a:t>
            </a:r>
            <a:endParaRPr lang="en-US" dirty="0">
              <a:solidFill>
                <a:srgbClr val="000000"/>
              </a:solidFill>
              <a:cs typeface="Arial" charset="0"/>
            </a:endParaRPr>
          </a:p>
        </p:txBody>
      </p:sp>
      <p:pic>
        <p:nvPicPr>
          <p:cNvPr id="54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3167746" y="5408023"/>
            <a:ext cx="476250" cy="300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5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4615546" y="5408023"/>
            <a:ext cx="476250" cy="300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6" name="图片 82" descr="3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72946" y="6017623"/>
            <a:ext cx="391256" cy="358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7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91946" y="6093823"/>
            <a:ext cx="317039" cy="2202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8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6063346" y="5331823"/>
            <a:ext cx="476250" cy="300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9" name="Picture 4" descr="http://www.automatedhome.co.uk/wp-content/uploads/2013/12/allseen-alliance-logo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7087" y="6112873"/>
            <a:ext cx="680059" cy="1727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0" name="Picture 7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2648" y="6093823"/>
            <a:ext cx="568698" cy="161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" name="Picture 11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2214" y="6093823"/>
            <a:ext cx="643885" cy="2276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2" name="ZoneTexte 92"/>
          <p:cNvSpPr txBox="1"/>
          <p:nvPr/>
        </p:nvSpPr>
        <p:spPr>
          <a:xfrm>
            <a:off x="4050314" y="6246223"/>
            <a:ext cx="7176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1200" dirty="0">
                <a:solidFill>
                  <a:srgbClr val="000000"/>
                </a:solidFill>
                <a:cs typeface="Arial" charset="0"/>
              </a:rPr>
              <a:t>LWM2M</a:t>
            </a:r>
            <a:endParaRPr lang="en-US" sz="1200" dirty="0">
              <a:solidFill>
                <a:srgbClr val="000000"/>
              </a:solidFill>
              <a:cs typeface="Arial" charset="0"/>
            </a:endParaRPr>
          </a:p>
        </p:txBody>
      </p:sp>
      <p:pic>
        <p:nvPicPr>
          <p:cNvPr id="63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3853546" y="4341223"/>
            <a:ext cx="476250" cy="300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4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2024746" y="2969623"/>
            <a:ext cx="476250" cy="300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5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2329546" y="1750423"/>
            <a:ext cx="476250" cy="300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6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7815946" y="1902823"/>
            <a:ext cx="476250" cy="300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7" name="Picture 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615921" y="1664698"/>
            <a:ext cx="410655" cy="2248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8" name="Picture 2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539346" y="1674223"/>
            <a:ext cx="438574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" name="Picture 2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615546" y="3569698"/>
            <a:ext cx="438574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0" name="Picture 3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8425546" y="2283823"/>
            <a:ext cx="628650" cy="195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" name="Picture 4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767946" y="3045823"/>
            <a:ext cx="881063" cy="2448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2" name="Picture 5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5148946" y="3617323"/>
            <a:ext cx="862013" cy="178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73" name="Groupe 100"/>
          <p:cNvGrpSpPr/>
          <p:nvPr/>
        </p:nvGrpSpPr>
        <p:grpSpPr>
          <a:xfrm>
            <a:off x="1567546" y="775956"/>
            <a:ext cx="8686800" cy="1507867"/>
            <a:chOff x="0" y="854333"/>
            <a:chExt cx="8686800" cy="1507867"/>
          </a:xfrm>
        </p:grpSpPr>
        <p:grpSp>
          <p:nvGrpSpPr>
            <p:cNvPr id="74" name="Groupe 66"/>
            <p:cNvGrpSpPr/>
            <p:nvPr/>
          </p:nvGrpSpPr>
          <p:grpSpPr>
            <a:xfrm>
              <a:off x="0" y="1066800"/>
              <a:ext cx="8686800" cy="1295400"/>
              <a:chOff x="0" y="1066800"/>
              <a:chExt cx="8686800" cy="1295400"/>
            </a:xfrm>
          </p:grpSpPr>
          <p:cxnSp>
            <p:nvCxnSpPr>
              <p:cNvPr id="76" name="Connecteur droit 40"/>
              <p:cNvCxnSpPr/>
              <p:nvPr/>
            </p:nvCxnSpPr>
            <p:spPr>
              <a:xfrm>
                <a:off x="228600" y="1981200"/>
                <a:ext cx="8458200" cy="0"/>
              </a:xfrm>
              <a:prstGeom prst="line">
                <a:avLst/>
              </a:prstGeom>
              <a:noFill/>
              <a:ln w="9525" cap="flat" cmpd="sng" algn="ctr">
                <a:solidFill>
                  <a:srgbClr val="B42025">
                    <a:shade val="95000"/>
                    <a:satMod val="105000"/>
                  </a:srgbClr>
                </a:solidFill>
                <a:prstDash val="solid"/>
              </a:ln>
              <a:effectLst/>
            </p:spPr>
          </p:cxnSp>
          <p:sp>
            <p:nvSpPr>
              <p:cNvPr id="77" name="Ellipse 42"/>
              <p:cNvSpPr/>
              <p:nvPr/>
            </p:nvSpPr>
            <p:spPr>
              <a:xfrm>
                <a:off x="1295400" y="1066800"/>
                <a:ext cx="1219200" cy="533400"/>
              </a:xfrm>
              <a:prstGeom prst="ellipse">
                <a:avLst/>
              </a:prstGeom>
              <a:gradFill rotWithShape="1">
                <a:gsLst>
                  <a:gs pos="0">
                    <a:srgbClr val="F6921E">
                      <a:tint val="50000"/>
                      <a:satMod val="300000"/>
                    </a:srgbClr>
                  </a:gs>
                  <a:gs pos="35000">
                    <a:srgbClr val="F6921E">
                      <a:tint val="37000"/>
                      <a:satMod val="300000"/>
                    </a:srgbClr>
                  </a:gs>
                  <a:gs pos="100000">
                    <a:srgbClr val="F6921E">
                      <a:tint val="15000"/>
                      <a:satMod val="350000"/>
                    </a:srgbClr>
                  </a:gs>
                </a:gsLst>
                <a:lin ang="16200000" scaled="1"/>
              </a:gradFill>
              <a:ln w="9525" cap="flat" cmpd="sng" algn="ctr">
                <a:solidFill>
                  <a:srgbClr val="F6921E">
                    <a:shade val="95000"/>
                    <a:satMod val="105000"/>
                  </a:srgb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City </a:t>
                </a:r>
                <a:r>
                  <a:rPr kumimoji="0" lang="fr-FR" sz="18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Apps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78" name="Ellipse 43"/>
              <p:cNvSpPr/>
              <p:nvPr/>
            </p:nvSpPr>
            <p:spPr>
              <a:xfrm>
                <a:off x="3152775" y="1066800"/>
                <a:ext cx="1905000" cy="533400"/>
              </a:xfrm>
              <a:prstGeom prst="ellipse">
                <a:avLst/>
              </a:prstGeom>
              <a:gradFill rotWithShape="1">
                <a:gsLst>
                  <a:gs pos="0">
                    <a:srgbClr val="F6921E">
                      <a:tint val="50000"/>
                      <a:satMod val="300000"/>
                    </a:srgbClr>
                  </a:gs>
                  <a:gs pos="35000">
                    <a:srgbClr val="F6921E">
                      <a:tint val="37000"/>
                      <a:satMod val="300000"/>
                    </a:srgbClr>
                  </a:gs>
                  <a:gs pos="100000">
                    <a:srgbClr val="F6921E">
                      <a:tint val="15000"/>
                      <a:satMod val="350000"/>
                    </a:srgbClr>
                  </a:gs>
                </a:gsLst>
                <a:lin ang="16200000" scaled="1"/>
              </a:gradFill>
              <a:ln w="9525" cap="flat" cmpd="sng" algn="ctr">
                <a:solidFill>
                  <a:srgbClr val="F6921E">
                    <a:shade val="95000"/>
                    <a:satMod val="105000"/>
                  </a:srgb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3rd party </a:t>
                </a:r>
                <a:r>
                  <a:rPr kumimoji="0" lang="fr-FR" sz="18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apps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79" name="Ellipse 44"/>
              <p:cNvSpPr/>
              <p:nvPr/>
            </p:nvSpPr>
            <p:spPr>
              <a:xfrm>
                <a:off x="5791200" y="1066800"/>
                <a:ext cx="1905000" cy="533400"/>
              </a:xfrm>
              <a:prstGeom prst="ellipse">
                <a:avLst/>
              </a:prstGeom>
              <a:gradFill rotWithShape="1">
                <a:gsLst>
                  <a:gs pos="0">
                    <a:srgbClr val="F6921E">
                      <a:tint val="50000"/>
                      <a:satMod val="300000"/>
                    </a:srgbClr>
                  </a:gs>
                  <a:gs pos="35000">
                    <a:srgbClr val="F6921E">
                      <a:tint val="37000"/>
                      <a:satMod val="300000"/>
                    </a:srgbClr>
                  </a:gs>
                  <a:gs pos="100000">
                    <a:srgbClr val="F6921E">
                      <a:tint val="15000"/>
                      <a:satMod val="350000"/>
                    </a:srgbClr>
                  </a:gs>
                </a:gsLst>
                <a:lin ang="16200000" scaled="1"/>
              </a:gradFill>
              <a:ln w="9525" cap="flat" cmpd="sng" algn="ctr">
                <a:solidFill>
                  <a:srgbClr val="F6921E">
                    <a:shade val="95000"/>
                    <a:satMod val="105000"/>
                  </a:srgb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Analytics</a:t>
                </a: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 </a:t>
                </a:r>
                <a:r>
                  <a:rPr kumimoji="0" lang="fr-FR" sz="18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apps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80" name="ZoneTexte 53"/>
              <p:cNvSpPr txBox="1"/>
              <p:nvPr/>
            </p:nvSpPr>
            <p:spPr>
              <a:xfrm>
                <a:off x="1190625" y="1658719"/>
                <a:ext cx="688971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REST </a:t>
                </a:r>
              </a:p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APIs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Arial" charset="0"/>
                </a:endParaRPr>
              </a:p>
            </p:txBody>
          </p:sp>
          <p:sp>
            <p:nvSpPr>
              <p:cNvPr id="81" name="ZoneTexte 54"/>
              <p:cNvSpPr txBox="1"/>
              <p:nvPr/>
            </p:nvSpPr>
            <p:spPr>
              <a:xfrm>
                <a:off x="7162800" y="1639669"/>
                <a:ext cx="1156086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SPARQL </a:t>
                </a: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or</a:t>
                </a:r>
              </a:p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REST APIs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Arial" charset="0"/>
                </a:endParaRPr>
              </a:p>
            </p:txBody>
          </p:sp>
          <p:sp>
            <p:nvSpPr>
              <p:cNvPr id="82" name="ZoneTexte 56"/>
              <p:cNvSpPr txBox="1"/>
              <p:nvPr/>
            </p:nvSpPr>
            <p:spPr>
              <a:xfrm>
                <a:off x="3362325" y="1666875"/>
                <a:ext cx="688971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REST </a:t>
                </a:r>
              </a:p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APIs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Arial" charset="0"/>
                </a:endParaRPr>
              </a:p>
            </p:txBody>
          </p:sp>
          <p:sp>
            <p:nvSpPr>
              <p:cNvPr id="83" name="Ellipse 57"/>
              <p:cNvSpPr/>
              <p:nvPr/>
            </p:nvSpPr>
            <p:spPr>
              <a:xfrm>
                <a:off x="3305175" y="1219200"/>
                <a:ext cx="1905000" cy="533400"/>
              </a:xfrm>
              <a:prstGeom prst="ellipse">
                <a:avLst/>
              </a:prstGeom>
              <a:gradFill rotWithShape="1">
                <a:gsLst>
                  <a:gs pos="0">
                    <a:srgbClr val="F6921E">
                      <a:tint val="50000"/>
                      <a:satMod val="300000"/>
                    </a:srgbClr>
                  </a:gs>
                  <a:gs pos="35000">
                    <a:srgbClr val="F6921E">
                      <a:tint val="37000"/>
                      <a:satMod val="300000"/>
                    </a:srgbClr>
                  </a:gs>
                  <a:gs pos="100000">
                    <a:srgbClr val="F6921E">
                      <a:tint val="15000"/>
                      <a:satMod val="350000"/>
                    </a:srgbClr>
                  </a:gs>
                </a:gsLst>
                <a:lin ang="16200000" scaled="1"/>
              </a:gradFill>
              <a:ln w="9525" cap="flat" cmpd="sng" algn="ctr">
                <a:solidFill>
                  <a:srgbClr val="F6921E">
                    <a:shade val="95000"/>
                    <a:satMod val="105000"/>
                  </a:srgb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3rd party </a:t>
                </a:r>
                <a:r>
                  <a:rPr kumimoji="0" lang="fr-FR" sz="18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apps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84" name="Ellipse 58"/>
              <p:cNvSpPr/>
              <p:nvPr/>
            </p:nvSpPr>
            <p:spPr>
              <a:xfrm>
                <a:off x="1447800" y="1219200"/>
                <a:ext cx="1219200" cy="533400"/>
              </a:xfrm>
              <a:prstGeom prst="ellipse">
                <a:avLst/>
              </a:prstGeom>
              <a:gradFill rotWithShape="1">
                <a:gsLst>
                  <a:gs pos="0">
                    <a:srgbClr val="F6921E">
                      <a:tint val="50000"/>
                      <a:satMod val="300000"/>
                    </a:srgbClr>
                  </a:gs>
                  <a:gs pos="35000">
                    <a:srgbClr val="F6921E">
                      <a:tint val="37000"/>
                      <a:satMod val="300000"/>
                    </a:srgbClr>
                  </a:gs>
                  <a:gs pos="100000">
                    <a:srgbClr val="F6921E">
                      <a:tint val="15000"/>
                      <a:satMod val="350000"/>
                    </a:srgbClr>
                  </a:gs>
                </a:gsLst>
                <a:lin ang="16200000" scaled="1"/>
              </a:gradFill>
              <a:ln w="9525" cap="flat" cmpd="sng" algn="ctr">
                <a:solidFill>
                  <a:srgbClr val="F6921E">
                    <a:shade val="95000"/>
                    <a:satMod val="105000"/>
                  </a:srgb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City </a:t>
                </a:r>
                <a:r>
                  <a:rPr kumimoji="0" lang="fr-FR" sz="18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Apps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85" name="Ellipse 59"/>
              <p:cNvSpPr/>
              <p:nvPr/>
            </p:nvSpPr>
            <p:spPr>
              <a:xfrm>
                <a:off x="5943600" y="1219200"/>
                <a:ext cx="1905000" cy="533400"/>
              </a:xfrm>
              <a:prstGeom prst="ellipse">
                <a:avLst/>
              </a:prstGeom>
              <a:gradFill rotWithShape="1">
                <a:gsLst>
                  <a:gs pos="0">
                    <a:srgbClr val="F6921E">
                      <a:tint val="50000"/>
                      <a:satMod val="300000"/>
                    </a:srgbClr>
                  </a:gs>
                  <a:gs pos="35000">
                    <a:srgbClr val="F6921E">
                      <a:tint val="37000"/>
                      <a:satMod val="300000"/>
                    </a:srgbClr>
                  </a:gs>
                  <a:gs pos="100000">
                    <a:srgbClr val="F6921E">
                      <a:tint val="15000"/>
                      <a:satMod val="350000"/>
                    </a:srgbClr>
                  </a:gs>
                </a:gsLst>
                <a:lin ang="16200000" scaled="1"/>
              </a:gradFill>
              <a:ln w="9525" cap="flat" cmpd="sng" algn="ctr">
                <a:solidFill>
                  <a:srgbClr val="F6921E">
                    <a:shade val="95000"/>
                    <a:satMod val="105000"/>
                  </a:srgb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Analytics</a:t>
                </a: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 </a:t>
                </a:r>
                <a:r>
                  <a:rPr kumimoji="0" lang="fr-FR" sz="18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apps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86" name="Ellipse 60"/>
              <p:cNvSpPr/>
              <p:nvPr/>
            </p:nvSpPr>
            <p:spPr>
              <a:xfrm>
                <a:off x="0" y="1066800"/>
                <a:ext cx="1371600" cy="533400"/>
              </a:xfrm>
              <a:prstGeom prst="ellipse">
                <a:avLst/>
              </a:prstGeom>
              <a:gradFill rotWithShape="1">
                <a:gsLst>
                  <a:gs pos="0">
                    <a:srgbClr val="F6921E">
                      <a:tint val="50000"/>
                      <a:satMod val="300000"/>
                    </a:srgbClr>
                  </a:gs>
                  <a:gs pos="35000">
                    <a:srgbClr val="F6921E">
                      <a:tint val="37000"/>
                      <a:satMod val="300000"/>
                    </a:srgbClr>
                  </a:gs>
                  <a:gs pos="100000">
                    <a:srgbClr val="F6921E">
                      <a:tint val="15000"/>
                      <a:satMod val="350000"/>
                    </a:srgbClr>
                  </a:gs>
                </a:gsLst>
                <a:lin ang="16200000" scaled="1"/>
              </a:gradFill>
              <a:ln w="9525" cap="flat" cmpd="sng" algn="ctr">
                <a:solidFill>
                  <a:srgbClr val="F6921E">
                    <a:shade val="95000"/>
                    <a:satMod val="105000"/>
                  </a:srgb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2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Dashboards</a:t>
                </a:r>
                <a:endPara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87" name="Ellipse 61"/>
              <p:cNvSpPr/>
              <p:nvPr/>
            </p:nvSpPr>
            <p:spPr>
              <a:xfrm>
                <a:off x="152400" y="1219200"/>
                <a:ext cx="1371600" cy="533400"/>
              </a:xfrm>
              <a:prstGeom prst="ellipse">
                <a:avLst/>
              </a:prstGeom>
              <a:gradFill rotWithShape="1">
                <a:gsLst>
                  <a:gs pos="0">
                    <a:srgbClr val="F6921E">
                      <a:tint val="50000"/>
                      <a:satMod val="300000"/>
                    </a:srgbClr>
                  </a:gs>
                  <a:gs pos="35000">
                    <a:srgbClr val="F6921E">
                      <a:tint val="37000"/>
                      <a:satMod val="300000"/>
                    </a:srgbClr>
                  </a:gs>
                  <a:gs pos="100000">
                    <a:srgbClr val="F6921E">
                      <a:tint val="15000"/>
                      <a:satMod val="350000"/>
                    </a:srgbClr>
                  </a:gs>
                </a:gsLst>
                <a:lin ang="16200000" scaled="1"/>
              </a:gradFill>
              <a:ln w="9525" cap="flat" cmpd="sng" algn="ctr">
                <a:solidFill>
                  <a:srgbClr val="F6921E">
                    <a:shade val="95000"/>
                    <a:satMod val="105000"/>
                  </a:srgb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2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Dashboards</a:t>
                </a:r>
                <a:endPara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88" name="Double flèche verticale 55"/>
              <p:cNvSpPr/>
              <p:nvPr/>
            </p:nvSpPr>
            <p:spPr>
              <a:xfrm>
                <a:off x="3962400" y="1676400"/>
                <a:ext cx="304800" cy="685800"/>
              </a:xfrm>
              <a:prstGeom prst="upDownArrow">
                <a:avLst/>
              </a:prstGeom>
              <a:gradFill rotWithShape="1">
                <a:gsLst>
                  <a:gs pos="0">
                    <a:srgbClr val="668C97">
                      <a:shade val="51000"/>
                      <a:satMod val="130000"/>
                    </a:srgbClr>
                  </a:gs>
                  <a:gs pos="80000">
                    <a:srgbClr val="668C97">
                      <a:shade val="93000"/>
                      <a:satMod val="130000"/>
                    </a:srgbClr>
                  </a:gs>
                  <a:gs pos="100000">
                    <a:srgbClr val="668C97">
                      <a:shade val="94000"/>
                      <a:satMod val="135000"/>
                    </a:srgb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89" name="Double flèche verticale 48"/>
              <p:cNvSpPr/>
              <p:nvPr/>
            </p:nvSpPr>
            <p:spPr>
              <a:xfrm>
                <a:off x="1828800" y="1676400"/>
                <a:ext cx="304800" cy="685800"/>
              </a:xfrm>
              <a:prstGeom prst="upDownArrow">
                <a:avLst/>
              </a:prstGeom>
              <a:gradFill rotWithShape="1">
                <a:gsLst>
                  <a:gs pos="0">
                    <a:srgbClr val="668C97">
                      <a:shade val="51000"/>
                      <a:satMod val="130000"/>
                    </a:srgbClr>
                  </a:gs>
                  <a:gs pos="80000">
                    <a:srgbClr val="668C97">
                      <a:shade val="93000"/>
                      <a:satMod val="130000"/>
                    </a:srgbClr>
                  </a:gs>
                  <a:gs pos="100000">
                    <a:srgbClr val="668C97">
                      <a:shade val="94000"/>
                      <a:satMod val="135000"/>
                    </a:srgb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90" name="Double flèche verticale 50"/>
              <p:cNvSpPr/>
              <p:nvPr/>
            </p:nvSpPr>
            <p:spPr>
              <a:xfrm>
                <a:off x="6781800" y="1676400"/>
                <a:ext cx="304800" cy="685800"/>
              </a:xfrm>
              <a:prstGeom prst="upDownArrow">
                <a:avLst/>
              </a:prstGeom>
              <a:gradFill rotWithShape="1">
                <a:gsLst>
                  <a:gs pos="0">
                    <a:srgbClr val="668C97">
                      <a:shade val="51000"/>
                      <a:satMod val="130000"/>
                    </a:srgbClr>
                  </a:gs>
                  <a:gs pos="80000">
                    <a:srgbClr val="668C97">
                      <a:shade val="93000"/>
                      <a:satMod val="130000"/>
                    </a:srgbClr>
                  </a:gs>
                  <a:gs pos="100000">
                    <a:srgbClr val="668C97">
                      <a:shade val="94000"/>
                      <a:satMod val="135000"/>
                    </a:srgb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</p:grpSp>
        <p:sp>
          <p:nvSpPr>
            <p:cNvPr id="75" name="ZoneTexte 99"/>
            <p:cNvSpPr txBox="1"/>
            <p:nvPr/>
          </p:nvSpPr>
          <p:spPr>
            <a:xfrm>
              <a:off x="46096" y="854333"/>
              <a:ext cx="12222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Arial" charset="0"/>
                </a:rPr>
                <a:t>Cloud </a:t>
              </a:r>
              <a:r>
                <a:rPr kumimoji="0" lang="fr-FR" sz="18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Arial" charset="0"/>
                </a:rPr>
                <a:t>apps</a:t>
              </a:r>
              <a:endPara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charset="0"/>
              </a:endParaRPr>
            </a:p>
          </p:txBody>
        </p:sp>
      </p:grpSp>
      <p:pic>
        <p:nvPicPr>
          <p:cNvPr id="91" name="Picture 6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139546" y="3655423"/>
            <a:ext cx="771525" cy="1464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" name="Picture 7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3396346" y="6055723"/>
            <a:ext cx="614363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3" name="Picture 8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2581958" y="6071348"/>
            <a:ext cx="738188" cy="32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4" name="Picture 9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1796146" y="6170023"/>
            <a:ext cx="720869" cy="19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5526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build="allAtOnce" animBg="1"/>
      <p:bldP spid="6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69233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In Reality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8616046" y="4417423"/>
            <a:ext cx="533400" cy="304800"/>
          </a:xfrm>
          <a:prstGeom prst="rect">
            <a:avLst/>
          </a:prstGeom>
          <a:solidFill>
            <a:srgbClr val="B42025"/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App</a:t>
            </a: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4" name="Nuage 2"/>
          <p:cNvSpPr/>
          <p:nvPr/>
        </p:nvSpPr>
        <p:spPr>
          <a:xfrm>
            <a:off x="8654146" y="4950823"/>
            <a:ext cx="533400" cy="381000"/>
          </a:xfrm>
          <a:prstGeom prst="cloud">
            <a:avLst/>
          </a:prstGeom>
          <a:solidFill>
            <a:srgbClr val="B42025"/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5" name="Organigramme : Connecteur 3"/>
          <p:cNvSpPr/>
          <p:nvPr/>
        </p:nvSpPr>
        <p:spPr>
          <a:xfrm>
            <a:off x="8806546" y="5560423"/>
            <a:ext cx="228600" cy="228600"/>
          </a:xfrm>
          <a:prstGeom prst="flowChartConnector">
            <a:avLst/>
          </a:prstGeom>
          <a:solidFill>
            <a:srgbClr val="B42025"/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263746" y="4417423"/>
            <a:ext cx="533400" cy="304800"/>
          </a:xfrm>
          <a:prstGeom prst="rect">
            <a:avLst/>
          </a:prstGeom>
          <a:solidFill>
            <a:srgbClr val="505450">
              <a:lumMod val="75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App</a:t>
            </a: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7" name="Nuage 5"/>
          <p:cNvSpPr/>
          <p:nvPr/>
        </p:nvSpPr>
        <p:spPr>
          <a:xfrm>
            <a:off x="9263746" y="4950823"/>
            <a:ext cx="533400" cy="381000"/>
          </a:xfrm>
          <a:prstGeom prst="cloud">
            <a:avLst/>
          </a:prstGeom>
          <a:solidFill>
            <a:srgbClr val="505450">
              <a:lumMod val="75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8" name="Organigramme : Connecteur 6"/>
          <p:cNvSpPr/>
          <p:nvPr/>
        </p:nvSpPr>
        <p:spPr>
          <a:xfrm>
            <a:off x="9416146" y="5560423"/>
            <a:ext cx="228600" cy="228600"/>
          </a:xfrm>
          <a:prstGeom prst="flowChartConnector">
            <a:avLst/>
          </a:prstGeom>
          <a:solidFill>
            <a:srgbClr val="505450">
              <a:lumMod val="75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892146" y="4417423"/>
            <a:ext cx="609600" cy="304800"/>
          </a:xfrm>
          <a:prstGeom prst="rect">
            <a:avLst/>
          </a:prstGeom>
          <a:solidFill>
            <a:srgbClr val="005480">
              <a:lumMod val="50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App</a:t>
            </a: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0" name="Nuage 8"/>
          <p:cNvSpPr/>
          <p:nvPr/>
        </p:nvSpPr>
        <p:spPr>
          <a:xfrm>
            <a:off x="8044546" y="4950823"/>
            <a:ext cx="533400" cy="381000"/>
          </a:xfrm>
          <a:prstGeom prst="cloud">
            <a:avLst/>
          </a:prstGeom>
          <a:solidFill>
            <a:srgbClr val="005480">
              <a:lumMod val="50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1" name="Organigramme : Connecteur 9"/>
          <p:cNvSpPr/>
          <p:nvPr/>
        </p:nvSpPr>
        <p:spPr>
          <a:xfrm>
            <a:off x="8196946" y="5560423"/>
            <a:ext cx="228600" cy="228600"/>
          </a:xfrm>
          <a:prstGeom prst="flowChartConnector">
            <a:avLst/>
          </a:prstGeom>
          <a:solidFill>
            <a:srgbClr val="005480">
              <a:lumMod val="50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2" name="Organigramme : Connecteur 10"/>
          <p:cNvSpPr/>
          <p:nvPr/>
        </p:nvSpPr>
        <p:spPr>
          <a:xfrm>
            <a:off x="8349346" y="5712823"/>
            <a:ext cx="228600" cy="228600"/>
          </a:xfrm>
          <a:prstGeom prst="flowChartConnector">
            <a:avLst/>
          </a:prstGeom>
          <a:solidFill>
            <a:srgbClr val="005480">
              <a:lumMod val="50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3" name="Organigramme : Connecteur 11"/>
          <p:cNvSpPr/>
          <p:nvPr/>
        </p:nvSpPr>
        <p:spPr>
          <a:xfrm>
            <a:off x="8501746" y="5865223"/>
            <a:ext cx="228600" cy="228600"/>
          </a:xfrm>
          <a:prstGeom prst="flowChartConnector">
            <a:avLst/>
          </a:prstGeom>
          <a:solidFill>
            <a:srgbClr val="005480">
              <a:lumMod val="50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4" name="Organigramme : Connecteur 12"/>
          <p:cNvSpPr/>
          <p:nvPr/>
        </p:nvSpPr>
        <p:spPr>
          <a:xfrm>
            <a:off x="8958946" y="5712823"/>
            <a:ext cx="228600" cy="228600"/>
          </a:xfrm>
          <a:prstGeom prst="flowChartConnector">
            <a:avLst/>
          </a:prstGeom>
          <a:solidFill>
            <a:srgbClr val="B42025"/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5" name="Organigramme : Connecteur 13"/>
          <p:cNvSpPr/>
          <p:nvPr/>
        </p:nvSpPr>
        <p:spPr>
          <a:xfrm>
            <a:off x="9111346" y="5865223"/>
            <a:ext cx="228600" cy="228600"/>
          </a:xfrm>
          <a:prstGeom prst="flowChartConnector">
            <a:avLst/>
          </a:prstGeom>
          <a:solidFill>
            <a:srgbClr val="B42025"/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6" name="Organigramme : Connecteur 16"/>
          <p:cNvSpPr/>
          <p:nvPr/>
        </p:nvSpPr>
        <p:spPr>
          <a:xfrm>
            <a:off x="9568546" y="5712823"/>
            <a:ext cx="228600" cy="228600"/>
          </a:xfrm>
          <a:prstGeom prst="flowChartConnector">
            <a:avLst/>
          </a:prstGeom>
          <a:solidFill>
            <a:srgbClr val="505450">
              <a:lumMod val="75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7" name="Organigramme : Connecteur 17"/>
          <p:cNvSpPr/>
          <p:nvPr/>
        </p:nvSpPr>
        <p:spPr>
          <a:xfrm>
            <a:off x="9720946" y="5865223"/>
            <a:ext cx="228600" cy="228600"/>
          </a:xfrm>
          <a:prstGeom prst="flowChartConnector">
            <a:avLst/>
          </a:prstGeom>
          <a:solidFill>
            <a:srgbClr val="505450">
              <a:lumMod val="75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663546" y="3884023"/>
            <a:ext cx="2496293" cy="2286000"/>
          </a:xfrm>
          <a:prstGeom prst="rect">
            <a:avLst/>
          </a:prstGeom>
          <a:noFill/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9" name="ZoneTexte 19"/>
          <p:cNvSpPr txBox="1"/>
          <p:nvPr/>
        </p:nvSpPr>
        <p:spPr>
          <a:xfrm>
            <a:off x="8275217" y="3880039"/>
            <a:ext cx="14076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1400" dirty="0" err="1">
                <a:solidFill>
                  <a:srgbClr val="000000"/>
                </a:solidFill>
                <a:cs typeface="Arial" charset="0"/>
              </a:rPr>
              <a:t>Existing</a:t>
            </a:r>
            <a:r>
              <a:rPr lang="fr-FR" sz="1400" dirty="0">
                <a:solidFill>
                  <a:srgbClr val="000000"/>
                </a:solidFill>
                <a:cs typeface="Arial" charset="0"/>
              </a:rPr>
              <a:t>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1400" dirty="0" err="1">
                <a:solidFill>
                  <a:srgbClr val="000000"/>
                </a:solidFill>
                <a:cs typeface="Arial" charset="0"/>
              </a:rPr>
              <a:t>deployments</a:t>
            </a:r>
            <a:endParaRPr lang="en-US" sz="14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0" name="ZoneTexte 36"/>
          <p:cNvSpPr txBox="1"/>
          <p:nvPr/>
        </p:nvSpPr>
        <p:spPr>
          <a:xfrm>
            <a:off x="7358746" y="4188823"/>
            <a:ext cx="6872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1200" dirty="0">
                <a:solidFill>
                  <a:srgbClr val="000000"/>
                </a:solidFill>
                <a:cs typeface="Arial" charset="0"/>
              </a:rPr>
              <a:t>Adapter</a:t>
            </a:r>
            <a:endParaRPr lang="en-US" sz="12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1" name="Rectangle à coins arrondis 39"/>
          <p:cNvSpPr/>
          <p:nvPr/>
        </p:nvSpPr>
        <p:spPr>
          <a:xfrm>
            <a:off x="4985067" y="2669824"/>
            <a:ext cx="1279754" cy="793190"/>
          </a:xfrm>
          <a:prstGeom prst="round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Semantics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grpSp>
        <p:nvGrpSpPr>
          <p:cNvPr id="31" name="Groupe 65"/>
          <p:cNvGrpSpPr/>
          <p:nvPr/>
        </p:nvGrpSpPr>
        <p:grpSpPr>
          <a:xfrm>
            <a:off x="347421" y="3740331"/>
            <a:ext cx="7544725" cy="2277292"/>
            <a:chOff x="-1220125" y="3971108"/>
            <a:chExt cx="7544725" cy="2277292"/>
          </a:xfrm>
        </p:grpSpPr>
        <p:cxnSp>
          <p:nvCxnSpPr>
            <p:cNvPr id="32" name="Connecteur droit 33"/>
            <p:cNvCxnSpPr/>
            <p:nvPr/>
          </p:nvCxnSpPr>
          <p:spPr>
            <a:xfrm>
              <a:off x="152400" y="5562600"/>
              <a:ext cx="5867400" cy="0"/>
            </a:xfrm>
            <a:prstGeom prst="line">
              <a:avLst/>
            </a:prstGeom>
            <a:noFill/>
            <a:ln w="9525" cap="flat" cmpd="sng" algn="ctr">
              <a:solidFill>
                <a:srgbClr val="B42025">
                  <a:shade val="95000"/>
                  <a:satMod val="105000"/>
                </a:srgbClr>
              </a:solidFill>
              <a:prstDash val="solid"/>
            </a:ln>
            <a:effectLst/>
          </p:spPr>
        </p:cxnSp>
        <p:grpSp>
          <p:nvGrpSpPr>
            <p:cNvPr id="33" name="Groupe 63"/>
            <p:cNvGrpSpPr/>
            <p:nvPr/>
          </p:nvGrpSpPr>
          <p:grpSpPr>
            <a:xfrm>
              <a:off x="-1220125" y="3971108"/>
              <a:ext cx="7544725" cy="2277292"/>
              <a:chOff x="-1220125" y="3971108"/>
              <a:chExt cx="7544725" cy="2277292"/>
            </a:xfrm>
          </p:grpSpPr>
          <p:sp>
            <p:nvSpPr>
              <p:cNvPr id="34" name="Rectangle 33"/>
              <p:cNvSpPr/>
              <p:nvPr/>
            </p:nvSpPr>
            <p:spPr>
              <a:xfrm>
                <a:off x="723157" y="3971108"/>
                <a:ext cx="5220443" cy="1439092"/>
              </a:xfrm>
              <a:prstGeom prst="rect">
                <a:avLst/>
              </a:prstGeom>
              <a:solidFill>
                <a:srgbClr val="005480">
                  <a:lumMod val="40000"/>
                  <a:lumOff val="60000"/>
                </a:srgbClr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t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Smart city </a:t>
                </a:r>
                <a:r>
                  <a:rPr kumimoji="0" lang="fr-FR" sz="18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frontend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36" name="Ellipse 24"/>
              <p:cNvSpPr/>
              <p:nvPr/>
            </p:nvSpPr>
            <p:spPr>
              <a:xfrm>
                <a:off x="4572000" y="5867400"/>
                <a:ext cx="1143000" cy="381000"/>
              </a:xfrm>
              <a:prstGeom prst="ellipse">
                <a:avLst/>
              </a:prstGeom>
              <a:solidFill>
                <a:srgbClr val="005480">
                  <a:lumMod val="40000"/>
                  <a:lumOff val="60000"/>
                </a:srgbClr>
              </a:solidFill>
              <a:ln w="25400" cap="flat" cmpd="sng" algn="ctr">
                <a:solidFill>
                  <a:srgbClr val="B42025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4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Device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37" name="Ellipse 25"/>
              <p:cNvSpPr/>
              <p:nvPr/>
            </p:nvSpPr>
            <p:spPr>
              <a:xfrm>
                <a:off x="3200400" y="5867400"/>
                <a:ext cx="1143000" cy="381000"/>
              </a:xfrm>
              <a:prstGeom prst="ellipse">
                <a:avLst/>
              </a:prstGeom>
              <a:solidFill>
                <a:srgbClr val="005480">
                  <a:lumMod val="40000"/>
                  <a:lumOff val="60000"/>
                </a:srgbClr>
              </a:solidFill>
              <a:ln w="25400" cap="flat" cmpd="sng" algn="ctr">
                <a:solidFill>
                  <a:srgbClr val="B42025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Gateway</a:t>
                </a:r>
                <a:endPara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38" name="Ellipse 26"/>
              <p:cNvSpPr/>
              <p:nvPr/>
            </p:nvSpPr>
            <p:spPr>
              <a:xfrm>
                <a:off x="1752600" y="5867400"/>
                <a:ext cx="1143000" cy="381000"/>
              </a:xfrm>
              <a:prstGeom prst="ellipse">
                <a:avLst/>
              </a:prstGeom>
              <a:solidFill>
                <a:srgbClr val="005480">
                  <a:lumMod val="40000"/>
                  <a:lumOff val="60000"/>
                </a:srgbClr>
              </a:solidFill>
              <a:ln w="25400" cap="flat" cmpd="sng" algn="ctr">
                <a:solidFill>
                  <a:srgbClr val="B42025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Gateway</a:t>
                </a:r>
                <a:endPara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39" name="Double flèche horizontale 27"/>
              <p:cNvSpPr/>
              <p:nvPr/>
            </p:nvSpPr>
            <p:spPr>
              <a:xfrm>
                <a:off x="-244933" y="4027722"/>
                <a:ext cx="685800" cy="304800"/>
              </a:xfrm>
              <a:prstGeom prst="leftRightArrow">
                <a:avLst/>
              </a:prstGeom>
              <a:solidFill>
                <a:srgbClr val="B42025"/>
              </a:solidFill>
              <a:ln w="25400" cap="flat" cmpd="sng" algn="ctr">
                <a:solidFill>
                  <a:srgbClr val="B42025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40" name="Double flèche horizontale 30"/>
              <p:cNvSpPr/>
              <p:nvPr/>
            </p:nvSpPr>
            <p:spPr>
              <a:xfrm>
                <a:off x="5867400" y="4648200"/>
                <a:ext cx="457200" cy="228600"/>
              </a:xfrm>
              <a:prstGeom prst="leftRightArrow">
                <a:avLst/>
              </a:prstGeom>
              <a:solidFill>
                <a:srgbClr val="B42025"/>
              </a:solidFill>
              <a:ln w="25400" cap="flat" cmpd="sng" algn="ctr">
                <a:solidFill>
                  <a:srgbClr val="B42025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41" name="ZoneTexte 31"/>
              <p:cNvSpPr txBox="1"/>
              <p:nvPr/>
            </p:nvSpPr>
            <p:spPr>
              <a:xfrm>
                <a:off x="-1220125" y="5817527"/>
                <a:ext cx="139974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Field </a:t>
                </a:r>
                <a:r>
                  <a:rPr kumimoji="0" lang="fr-FR" sz="18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domain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Arial" charset="0"/>
                </a:endParaRPr>
              </a:p>
            </p:txBody>
          </p:sp>
          <p:sp>
            <p:nvSpPr>
              <p:cNvPr id="42" name="ZoneTexte 34"/>
              <p:cNvSpPr txBox="1"/>
              <p:nvPr/>
            </p:nvSpPr>
            <p:spPr>
              <a:xfrm>
                <a:off x="-1152562" y="4741127"/>
                <a:ext cx="127637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Data center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Arial" charset="0"/>
                </a:endParaRPr>
              </a:p>
            </p:txBody>
          </p:sp>
          <p:sp>
            <p:nvSpPr>
              <p:cNvPr id="43" name="ZoneTexte 35"/>
              <p:cNvSpPr txBox="1"/>
              <p:nvPr/>
            </p:nvSpPr>
            <p:spPr>
              <a:xfrm>
                <a:off x="-397333" y="4256322"/>
                <a:ext cx="101681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I/F to </a:t>
                </a:r>
                <a:r>
                  <a:rPr kumimoji="0" lang="fr-FR" sz="12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other</a:t>
                </a:r>
                <a:r>
                  <a:rPr kumimoji="0" lang="fr-FR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 </a:t>
                </a:r>
              </a:p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2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IoT</a:t>
                </a:r>
                <a:r>
                  <a:rPr kumimoji="0" lang="fr-FR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 </a:t>
                </a:r>
                <a:r>
                  <a:rPr kumimoji="0" lang="fr-FR" sz="12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platforms</a:t>
                </a:r>
                <a:endPara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Arial" charset="0"/>
                </a:endParaRPr>
              </a:p>
            </p:txBody>
          </p:sp>
          <p:sp>
            <p:nvSpPr>
              <p:cNvPr id="44" name="Double flèche verticale 45"/>
              <p:cNvSpPr/>
              <p:nvPr/>
            </p:nvSpPr>
            <p:spPr>
              <a:xfrm>
                <a:off x="2209800" y="5334000"/>
                <a:ext cx="228600" cy="609600"/>
              </a:xfrm>
              <a:prstGeom prst="upDownArrow">
                <a:avLst/>
              </a:prstGeom>
              <a:solidFill>
                <a:srgbClr val="B42025"/>
              </a:solidFill>
              <a:ln w="25400" cap="flat" cmpd="sng" algn="ctr">
                <a:solidFill>
                  <a:srgbClr val="B42025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45" name="Double flèche verticale 46"/>
              <p:cNvSpPr/>
              <p:nvPr/>
            </p:nvSpPr>
            <p:spPr>
              <a:xfrm>
                <a:off x="3657600" y="5324475"/>
                <a:ext cx="228600" cy="609600"/>
              </a:xfrm>
              <a:prstGeom prst="upDownArrow">
                <a:avLst/>
              </a:prstGeom>
              <a:solidFill>
                <a:srgbClr val="B42025"/>
              </a:solidFill>
              <a:ln w="25400" cap="flat" cmpd="sng" algn="ctr">
                <a:solidFill>
                  <a:srgbClr val="B42025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46" name="Double flèche verticale 47"/>
              <p:cNvSpPr/>
              <p:nvPr/>
            </p:nvSpPr>
            <p:spPr>
              <a:xfrm>
                <a:off x="5029200" y="5334000"/>
                <a:ext cx="228600" cy="609600"/>
              </a:xfrm>
              <a:prstGeom prst="upDownArrow">
                <a:avLst/>
              </a:prstGeom>
              <a:solidFill>
                <a:srgbClr val="B42025"/>
              </a:solidFill>
              <a:ln w="25400" cap="flat" cmpd="sng" algn="ctr">
                <a:solidFill>
                  <a:srgbClr val="B42025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</p:grpSp>
      </p:grpSp>
      <p:sp>
        <p:nvSpPr>
          <p:cNvPr id="53" name="ZoneTexte 68"/>
          <p:cNvSpPr txBox="1"/>
          <p:nvPr/>
        </p:nvSpPr>
        <p:spPr>
          <a:xfrm>
            <a:off x="10114268" y="3853462"/>
            <a:ext cx="12039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dirty="0" err="1">
                <a:solidFill>
                  <a:srgbClr val="000000"/>
                </a:solidFill>
                <a:cs typeface="Arial" charset="0"/>
              </a:rPr>
              <a:t>Other</a:t>
            </a:r>
            <a:r>
              <a:rPr lang="fr-FR" dirty="0">
                <a:solidFill>
                  <a:srgbClr val="000000"/>
                </a:solidFill>
                <a:cs typeface="Arial" charset="0"/>
              </a:rPr>
              <a:t> data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dirty="0">
                <a:solidFill>
                  <a:srgbClr val="000000"/>
                </a:solidFill>
                <a:cs typeface="Arial" charset="0"/>
              </a:rPr>
              <a:t>sources</a:t>
            </a:r>
            <a:endParaRPr lang="en-US" dirty="0">
              <a:solidFill>
                <a:srgbClr val="000000"/>
              </a:solidFill>
              <a:cs typeface="Arial" charset="0"/>
            </a:endParaRPr>
          </a:p>
        </p:txBody>
      </p:sp>
      <p:pic>
        <p:nvPicPr>
          <p:cNvPr id="54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3167746" y="5408023"/>
            <a:ext cx="476250" cy="300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5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4615546" y="5408023"/>
            <a:ext cx="476250" cy="300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6" name="图片 82" descr="3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72946" y="6017623"/>
            <a:ext cx="391256" cy="358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7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91946" y="6093823"/>
            <a:ext cx="317039" cy="2202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8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6063346" y="5331823"/>
            <a:ext cx="476250" cy="300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9" name="Picture 4" descr="http://www.automatedhome.co.uk/wp-content/uploads/2013/12/allseen-alliance-logo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7087" y="6112873"/>
            <a:ext cx="680059" cy="1727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0" name="Picture 7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2648" y="6093823"/>
            <a:ext cx="568698" cy="161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" name="Picture 11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2214" y="6093823"/>
            <a:ext cx="643885" cy="2276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2" name="ZoneTexte 92"/>
          <p:cNvSpPr txBox="1"/>
          <p:nvPr/>
        </p:nvSpPr>
        <p:spPr>
          <a:xfrm>
            <a:off x="4050314" y="6246223"/>
            <a:ext cx="7176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1200" dirty="0">
                <a:solidFill>
                  <a:srgbClr val="000000"/>
                </a:solidFill>
                <a:cs typeface="Arial" charset="0"/>
              </a:rPr>
              <a:t>LWM2M</a:t>
            </a:r>
            <a:endParaRPr lang="en-US" sz="1200" dirty="0">
              <a:solidFill>
                <a:srgbClr val="000000"/>
              </a:solidFill>
              <a:cs typeface="Arial" charset="0"/>
            </a:endParaRPr>
          </a:p>
        </p:txBody>
      </p:sp>
      <p:pic>
        <p:nvPicPr>
          <p:cNvPr id="63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3527341" y="3899438"/>
            <a:ext cx="476250" cy="300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4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1440496" y="3411480"/>
            <a:ext cx="476250" cy="300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5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2329546" y="1750423"/>
            <a:ext cx="476250" cy="300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6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5091601" y="1932083"/>
            <a:ext cx="476250" cy="300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7" name="Picture 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891576" y="1693958"/>
            <a:ext cx="410655" cy="2248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8" name="Picture 2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9341272" y="1573968"/>
            <a:ext cx="438574" cy="379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6" name="Connecteur droit 40"/>
          <p:cNvCxnSpPr/>
          <p:nvPr/>
        </p:nvCxnSpPr>
        <p:spPr>
          <a:xfrm>
            <a:off x="1796146" y="1902823"/>
            <a:ext cx="8458200" cy="0"/>
          </a:xfrm>
          <a:prstGeom prst="line">
            <a:avLst/>
          </a:prstGeom>
          <a:noFill/>
          <a:ln w="9525" cap="flat" cmpd="sng" algn="ctr">
            <a:solidFill>
              <a:srgbClr val="B42025">
                <a:shade val="95000"/>
                <a:satMod val="105000"/>
              </a:srgbClr>
            </a:solidFill>
            <a:prstDash val="solid"/>
          </a:ln>
          <a:effectLst/>
        </p:spPr>
      </p:cxnSp>
      <p:sp>
        <p:nvSpPr>
          <p:cNvPr id="77" name="Ellipse 42"/>
          <p:cNvSpPr/>
          <p:nvPr/>
        </p:nvSpPr>
        <p:spPr>
          <a:xfrm>
            <a:off x="2862946" y="988423"/>
            <a:ext cx="1219200" cy="533400"/>
          </a:xfrm>
          <a:prstGeom prst="ellipse">
            <a:avLst/>
          </a:prstGeom>
          <a:gradFill rotWithShape="1">
            <a:gsLst>
              <a:gs pos="0">
                <a:srgbClr val="F6921E">
                  <a:tint val="50000"/>
                  <a:satMod val="300000"/>
                </a:srgbClr>
              </a:gs>
              <a:gs pos="35000">
                <a:srgbClr val="F6921E">
                  <a:tint val="37000"/>
                  <a:satMod val="300000"/>
                </a:srgbClr>
              </a:gs>
              <a:gs pos="100000">
                <a:srgbClr val="F6921E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F6921E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City </a:t>
            </a:r>
            <a:r>
              <a:rPr kumimoji="0" lang="fr-FR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Apps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78" name="Ellipse 43"/>
          <p:cNvSpPr/>
          <p:nvPr/>
        </p:nvSpPr>
        <p:spPr>
          <a:xfrm>
            <a:off x="7258734" y="1016027"/>
            <a:ext cx="1905000" cy="533400"/>
          </a:xfrm>
          <a:prstGeom prst="ellipse">
            <a:avLst/>
          </a:prstGeom>
          <a:gradFill rotWithShape="1">
            <a:gsLst>
              <a:gs pos="0">
                <a:srgbClr val="F6921E">
                  <a:tint val="50000"/>
                  <a:satMod val="300000"/>
                </a:srgbClr>
              </a:gs>
              <a:gs pos="35000">
                <a:srgbClr val="F6921E">
                  <a:tint val="37000"/>
                  <a:satMod val="300000"/>
                </a:srgbClr>
              </a:gs>
              <a:gs pos="100000">
                <a:srgbClr val="F6921E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F6921E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3rd party </a:t>
            </a:r>
            <a:r>
              <a:rPr kumimoji="0" lang="fr-FR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apps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79" name="Ellipse 44"/>
          <p:cNvSpPr/>
          <p:nvPr/>
        </p:nvSpPr>
        <p:spPr>
          <a:xfrm>
            <a:off x="4634401" y="1017683"/>
            <a:ext cx="1905000" cy="533400"/>
          </a:xfrm>
          <a:prstGeom prst="ellipse">
            <a:avLst/>
          </a:prstGeom>
          <a:gradFill rotWithShape="1">
            <a:gsLst>
              <a:gs pos="0">
                <a:srgbClr val="F6921E">
                  <a:tint val="50000"/>
                  <a:satMod val="300000"/>
                </a:srgbClr>
              </a:gs>
              <a:gs pos="35000">
                <a:srgbClr val="F6921E">
                  <a:tint val="37000"/>
                  <a:satMod val="300000"/>
                </a:srgbClr>
              </a:gs>
              <a:gs pos="100000">
                <a:srgbClr val="F6921E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F6921E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Analytics</a:t>
            </a: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 </a:t>
            </a:r>
            <a:r>
              <a:rPr kumimoji="0" lang="fr-FR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apps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80" name="ZoneTexte 53"/>
          <p:cNvSpPr txBox="1"/>
          <p:nvPr/>
        </p:nvSpPr>
        <p:spPr>
          <a:xfrm>
            <a:off x="2758171" y="1580342"/>
            <a:ext cx="6889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charset="0"/>
              </a:rPr>
              <a:t>REST 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charset="0"/>
              </a:rPr>
              <a:t>APIs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Arial" charset="0"/>
            </a:endParaRPr>
          </a:p>
        </p:txBody>
      </p:sp>
      <p:sp>
        <p:nvSpPr>
          <p:cNvPr id="81" name="ZoneTexte 54"/>
          <p:cNvSpPr txBox="1"/>
          <p:nvPr/>
        </p:nvSpPr>
        <p:spPr>
          <a:xfrm>
            <a:off x="5886081" y="1590552"/>
            <a:ext cx="11560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charset="0"/>
              </a:rPr>
              <a:t>SPARQL or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charset="0"/>
              </a:rPr>
              <a:t>REST APIs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Arial" charset="0"/>
            </a:endParaRPr>
          </a:p>
        </p:txBody>
      </p:sp>
      <p:sp>
        <p:nvSpPr>
          <p:cNvPr id="82" name="ZoneTexte 56"/>
          <p:cNvSpPr txBox="1"/>
          <p:nvPr/>
        </p:nvSpPr>
        <p:spPr>
          <a:xfrm>
            <a:off x="8567206" y="1588896"/>
            <a:ext cx="6889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charset="0"/>
              </a:rPr>
              <a:t>REST 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charset="0"/>
              </a:rPr>
              <a:t>APIs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Arial" charset="0"/>
            </a:endParaRPr>
          </a:p>
        </p:txBody>
      </p:sp>
      <p:sp>
        <p:nvSpPr>
          <p:cNvPr id="83" name="Ellipse 57"/>
          <p:cNvSpPr/>
          <p:nvPr/>
        </p:nvSpPr>
        <p:spPr>
          <a:xfrm>
            <a:off x="7411134" y="1168427"/>
            <a:ext cx="1905000" cy="533400"/>
          </a:xfrm>
          <a:prstGeom prst="ellipse">
            <a:avLst/>
          </a:prstGeom>
          <a:gradFill rotWithShape="1">
            <a:gsLst>
              <a:gs pos="0">
                <a:srgbClr val="F6921E">
                  <a:tint val="50000"/>
                  <a:satMod val="300000"/>
                </a:srgbClr>
              </a:gs>
              <a:gs pos="35000">
                <a:srgbClr val="F6921E">
                  <a:tint val="37000"/>
                  <a:satMod val="300000"/>
                </a:srgbClr>
              </a:gs>
              <a:gs pos="100000">
                <a:srgbClr val="F6921E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F6921E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3rd party </a:t>
            </a:r>
            <a:r>
              <a:rPr kumimoji="0" lang="fr-FR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apps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84" name="Ellipse 58"/>
          <p:cNvSpPr/>
          <p:nvPr/>
        </p:nvSpPr>
        <p:spPr>
          <a:xfrm>
            <a:off x="3015346" y="1140823"/>
            <a:ext cx="1219200" cy="533400"/>
          </a:xfrm>
          <a:prstGeom prst="ellipse">
            <a:avLst/>
          </a:prstGeom>
          <a:gradFill rotWithShape="1">
            <a:gsLst>
              <a:gs pos="0">
                <a:srgbClr val="F6921E">
                  <a:tint val="50000"/>
                  <a:satMod val="300000"/>
                </a:srgbClr>
              </a:gs>
              <a:gs pos="35000">
                <a:srgbClr val="F6921E">
                  <a:tint val="37000"/>
                  <a:satMod val="300000"/>
                </a:srgbClr>
              </a:gs>
              <a:gs pos="100000">
                <a:srgbClr val="F6921E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F6921E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City </a:t>
            </a:r>
            <a:r>
              <a:rPr kumimoji="0" lang="fr-FR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Apps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85" name="Ellipse 59"/>
          <p:cNvSpPr/>
          <p:nvPr/>
        </p:nvSpPr>
        <p:spPr>
          <a:xfrm>
            <a:off x="4786801" y="1170083"/>
            <a:ext cx="1905000" cy="533400"/>
          </a:xfrm>
          <a:prstGeom prst="ellipse">
            <a:avLst/>
          </a:prstGeom>
          <a:gradFill rotWithShape="1">
            <a:gsLst>
              <a:gs pos="0">
                <a:srgbClr val="F6921E">
                  <a:tint val="50000"/>
                  <a:satMod val="300000"/>
                </a:srgbClr>
              </a:gs>
              <a:gs pos="35000">
                <a:srgbClr val="F6921E">
                  <a:tint val="37000"/>
                  <a:satMod val="300000"/>
                </a:srgbClr>
              </a:gs>
              <a:gs pos="100000">
                <a:srgbClr val="F6921E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F6921E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Analytics</a:t>
            </a: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 </a:t>
            </a:r>
            <a:r>
              <a:rPr kumimoji="0" lang="fr-FR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apps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86" name="Ellipse 60"/>
          <p:cNvSpPr/>
          <p:nvPr/>
        </p:nvSpPr>
        <p:spPr>
          <a:xfrm>
            <a:off x="1567546" y="988423"/>
            <a:ext cx="1371600" cy="533400"/>
          </a:xfrm>
          <a:prstGeom prst="ellipse">
            <a:avLst/>
          </a:prstGeom>
          <a:gradFill rotWithShape="1">
            <a:gsLst>
              <a:gs pos="0">
                <a:srgbClr val="F6921E">
                  <a:tint val="50000"/>
                  <a:satMod val="300000"/>
                </a:srgbClr>
              </a:gs>
              <a:gs pos="35000">
                <a:srgbClr val="F6921E">
                  <a:tint val="37000"/>
                  <a:satMod val="300000"/>
                </a:srgbClr>
              </a:gs>
              <a:gs pos="100000">
                <a:srgbClr val="F6921E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F6921E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Dashboards</a:t>
            </a:r>
            <a:endParaRPr kumimoji="0" lang="en-US" sz="1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87" name="Ellipse 61"/>
          <p:cNvSpPr/>
          <p:nvPr/>
        </p:nvSpPr>
        <p:spPr>
          <a:xfrm>
            <a:off x="1719946" y="1140823"/>
            <a:ext cx="1371600" cy="533400"/>
          </a:xfrm>
          <a:prstGeom prst="ellipse">
            <a:avLst/>
          </a:prstGeom>
          <a:gradFill rotWithShape="1">
            <a:gsLst>
              <a:gs pos="0">
                <a:srgbClr val="F6921E">
                  <a:tint val="50000"/>
                  <a:satMod val="300000"/>
                </a:srgbClr>
              </a:gs>
              <a:gs pos="35000">
                <a:srgbClr val="F6921E">
                  <a:tint val="37000"/>
                  <a:satMod val="300000"/>
                </a:srgbClr>
              </a:gs>
              <a:gs pos="100000">
                <a:srgbClr val="F6921E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F6921E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Dashboards</a:t>
            </a:r>
            <a:endParaRPr kumimoji="0" lang="en-US" sz="1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88" name="Double flèche verticale 55"/>
          <p:cNvSpPr/>
          <p:nvPr/>
        </p:nvSpPr>
        <p:spPr>
          <a:xfrm>
            <a:off x="7486281" y="1685619"/>
            <a:ext cx="304800" cy="731561"/>
          </a:xfrm>
          <a:prstGeom prst="upDownArrow">
            <a:avLst/>
          </a:prstGeom>
          <a:gradFill rotWithShape="1">
            <a:gsLst>
              <a:gs pos="0">
                <a:srgbClr val="668C97">
                  <a:shade val="51000"/>
                  <a:satMod val="130000"/>
                </a:srgbClr>
              </a:gs>
              <a:gs pos="80000">
                <a:srgbClr val="668C97">
                  <a:shade val="93000"/>
                  <a:satMod val="130000"/>
                </a:srgbClr>
              </a:gs>
              <a:gs pos="100000">
                <a:srgbClr val="668C97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90" name="Double flèche verticale 50"/>
          <p:cNvSpPr/>
          <p:nvPr/>
        </p:nvSpPr>
        <p:spPr>
          <a:xfrm>
            <a:off x="5610213" y="1746990"/>
            <a:ext cx="312818" cy="691974"/>
          </a:xfrm>
          <a:prstGeom prst="upDownArrow">
            <a:avLst/>
          </a:prstGeom>
          <a:gradFill rotWithShape="1">
            <a:gsLst>
              <a:gs pos="0">
                <a:srgbClr val="668C97">
                  <a:shade val="51000"/>
                  <a:satMod val="130000"/>
                </a:srgbClr>
              </a:gs>
              <a:gs pos="80000">
                <a:srgbClr val="668C97">
                  <a:shade val="93000"/>
                  <a:satMod val="130000"/>
                </a:srgbClr>
              </a:gs>
              <a:gs pos="100000">
                <a:srgbClr val="668C97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75" name="ZoneTexte 99"/>
          <p:cNvSpPr txBox="1"/>
          <p:nvPr/>
        </p:nvSpPr>
        <p:spPr>
          <a:xfrm>
            <a:off x="383735" y="1181751"/>
            <a:ext cx="12222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charset="0"/>
              </a:rPr>
              <a:t>Cloud </a:t>
            </a:r>
            <a:r>
              <a:rPr kumimoji="0" lang="fr-FR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charset="0"/>
              </a:rPr>
              <a:t>apps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Arial" charset="0"/>
            </a:endParaRPr>
          </a:p>
        </p:txBody>
      </p:sp>
      <p:pic>
        <p:nvPicPr>
          <p:cNvPr id="92" name="Picture 7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396346" y="6055723"/>
            <a:ext cx="614363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3" name="Picture 8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581958" y="6071348"/>
            <a:ext cx="738188" cy="32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4" name="Picture 9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1796146" y="6170023"/>
            <a:ext cx="720869" cy="19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5" name="Rounded Rectangle 94"/>
          <p:cNvSpPr/>
          <p:nvPr/>
        </p:nvSpPr>
        <p:spPr>
          <a:xfrm>
            <a:off x="2457903" y="4301925"/>
            <a:ext cx="1318449" cy="533399"/>
          </a:xfrm>
          <a:prstGeom prst="roundRect">
            <a:avLst/>
          </a:prstGeom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oneM2M from SP A</a:t>
            </a:r>
            <a:endParaRPr lang="en-US"/>
          </a:p>
        </p:txBody>
      </p:sp>
      <p:sp>
        <p:nvSpPr>
          <p:cNvPr id="96" name="Rounded Rectangle 95"/>
          <p:cNvSpPr/>
          <p:nvPr/>
        </p:nvSpPr>
        <p:spPr>
          <a:xfrm>
            <a:off x="3972014" y="4290878"/>
            <a:ext cx="1318449" cy="533399"/>
          </a:xfrm>
          <a:prstGeom prst="roundRect">
            <a:avLst/>
          </a:prstGeom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oneM2M from SP B</a:t>
            </a:r>
            <a:endParaRPr lang="en-US" dirty="0"/>
          </a:p>
        </p:txBody>
      </p:sp>
      <p:sp>
        <p:nvSpPr>
          <p:cNvPr id="97" name="Rounded Rectangle 96"/>
          <p:cNvSpPr/>
          <p:nvPr/>
        </p:nvSpPr>
        <p:spPr>
          <a:xfrm>
            <a:off x="5495373" y="4290878"/>
            <a:ext cx="1598744" cy="533399"/>
          </a:xfrm>
          <a:prstGeom prst="roundRect">
            <a:avLst/>
          </a:prstGeom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oneM2M-V2X from SP B</a:t>
            </a:r>
            <a:endParaRPr lang="en-US" dirty="0"/>
          </a:p>
        </p:txBody>
      </p:sp>
      <p:sp>
        <p:nvSpPr>
          <p:cNvPr id="98" name="Rectangle 97"/>
          <p:cNvSpPr/>
          <p:nvPr/>
        </p:nvSpPr>
        <p:spPr>
          <a:xfrm>
            <a:off x="3269309" y="2670672"/>
            <a:ext cx="1481400" cy="795858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Smart city </a:t>
            </a:r>
            <a:r>
              <a:rPr kumimoji="0" lang="fr-FR" sz="18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backend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99" name="Can 98"/>
          <p:cNvSpPr/>
          <p:nvPr/>
        </p:nvSpPr>
        <p:spPr>
          <a:xfrm>
            <a:off x="8038559" y="2693280"/>
            <a:ext cx="2054512" cy="767272"/>
          </a:xfrm>
          <a:prstGeom prst="can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Data Hub</a:t>
            </a:r>
            <a:endParaRPr lang="en-US"/>
          </a:p>
        </p:txBody>
      </p:sp>
      <p:sp>
        <p:nvSpPr>
          <p:cNvPr id="91" name="Rectangle à coins arrondis 39"/>
          <p:cNvSpPr/>
          <p:nvPr/>
        </p:nvSpPr>
        <p:spPr>
          <a:xfrm>
            <a:off x="6499179" y="2673581"/>
            <a:ext cx="1279754" cy="793190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Context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00" name="Double flèche verticale 48"/>
          <p:cNvSpPr/>
          <p:nvPr/>
        </p:nvSpPr>
        <p:spPr>
          <a:xfrm>
            <a:off x="2351767" y="2081314"/>
            <a:ext cx="330204" cy="1591560"/>
          </a:xfrm>
          <a:prstGeom prst="upDownArrow">
            <a:avLst/>
          </a:prstGeom>
          <a:gradFill rotWithShape="1">
            <a:gsLst>
              <a:gs pos="0">
                <a:srgbClr val="668C97">
                  <a:shade val="51000"/>
                  <a:satMod val="130000"/>
                </a:srgbClr>
              </a:gs>
              <a:gs pos="80000">
                <a:srgbClr val="668C97">
                  <a:shade val="93000"/>
                  <a:satMod val="130000"/>
                </a:srgbClr>
              </a:gs>
              <a:gs pos="100000">
                <a:srgbClr val="668C97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01" name="Double flèche verticale 50"/>
          <p:cNvSpPr/>
          <p:nvPr/>
        </p:nvSpPr>
        <p:spPr>
          <a:xfrm>
            <a:off x="3512800" y="1749491"/>
            <a:ext cx="312818" cy="691974"/>
          </a:xfrm>
          <a:prstGeom prst="upDownArrow">
            <a:avLst/>
          </a:prstGeom>
          <a:gradFill rotWithShape="1">
            <a:gsLst>
              <a:gs pos="0">
                <a:srgbClr val="668C97">
                  <a:shade val="51000"/>
                  <a:satMod val="130000"/>
                </a:srgbClr>
              </a:gs>
              <a:gs pos="80000">
                <a:srgbClr val="668C97">
                  <a:shade val="93000"/>
                  <a:satMod val="130000"/>
                </a:srgbClr>
              </a:gs>
              <a:gs pos="100000">
                <a:srgbClr val="668C97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02" name="Rectangle à coins arrondis 39"/>
          <p:cNvSpPr/>
          <p:nvPr/>
        </p:nvSpPr>
        <p:spPr>
          <a:xfrm>
            <a:off x="2906874" y="3447374"/>
            <a:ext cx="7347471" cy="36044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Common data model, </a:t>
            </a:r>
            <a:r>
              <a:rPr kumimoji="0" lang="fr-FR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terminology</a:t>
            </a: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, </a:t>
            </a:r>
            <a:r>
              <a:rPr kumimoji="0" lang="fr-FR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ontology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7698323" y="1879858"/>
            <a:ext cx="9541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kern="0" dirty="0" smtClean="0">
                <a:solidFill>
                  <a:srgbClr val="000000"/>
                </a:solidFill>
                <a:cs typeface="Arial" charset="0"/>
              </a:rPr>
              <a:t>NGSI-LD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1939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9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000"/>
                                        <p:tgtEl>
                                          <p:spTgt spid="10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build="allAtOnce" animBg="1"/>
      <p:bldP spid="62" grpId="0"/>
      <p:bldP spid="91" grpId="0" build="allAtOnce" animBg="1"/>
      <p:bldP spid="102" grpId="0" build="allAtOnce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69233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In Reality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8616046" y="4417423"/>
            <a:ext cx="533400" cy="304800"/>
          </a:xfrm>
          <a:prstGeom prst="rect">
            <a:avLst/>
          </a:prstGeom>
          <a:solidFill>
            <a:srgbClr val="B42025"/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App</a:t>
            </a: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4" name="Nuage 2"/>
          <p:cNvSpPr/>
          <p:nvPr/>
        </p:nvSpPr>
        <p:spPr>
          <a:xfrm>
            <a:off x="8654146" y="4950823"/>
            <a:ext cx="533400" cy="381000"/>
          </a:xfrm>
          <a:prstGeom prst="cloud">
            <a:avLst/>
          </a:prstGeom>
          <a:solidFill>
            <a:srgbClr val="B42025"/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5" name="Organigramme : Connecteur 3"/>
          <p:cNvSpPr/>
          <p:nvPr/>
        </p:nvSpPr>
        <p:spPr>
          <a:xfrm>
            <a:off x="8806546" y="5560423"/>
            <a:ext cx="228600" cy="228600"/>
          </a:xfrm>
          <a:prstGeom prst="flowChartConnector">
            <a:avLst/>
          </a:prstGeom>
          <a:solidFill>
            <a:srgbClr val="B42025"/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263746" y="4417423"/>
            <a:ext cx="533400" cy="304800"/>
          </a:xfrm>
          <a:prstGeom prst="rect">
            <a:avLst/>
          </a:prstGeom>
          <a:solidFill>
            <a:srgbClr val="505450">
              <a:lumMod val="75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App</a:t>
            </a: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7" name="Nuage 5"/>
          <p:cNvSpPr/>
          <p:nvPr/>
        </p:nvSpPr>
        <p:spPr>
          <a:xfrm>
            <a:off x="9263746" y="4950823"/>
            <a:ext cx="533400" cy="381000"/>
          </a:xfrm>
          <a:prstGeom prst="cloud">
            <a:avLst/>
          </a:prstGeom>
          <a:solidFill>
            <a:srgbClr val="505450">
              <a:lumMod val="75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8" name="Organigramme : Connecteur 6"/>
          <p:cNvSpPr/>
          <p:nvPr/>
        </p:nvSpPr>
        <p:spPr>
          <a:xfrm>
            <a:off x="9416146" y="5560423"/>
            <a:ext cx="228600" cy="228600"/>
          </a:xfrm>
          <a:prstGeom prst="flowChartConnector">
            <a:avLst/>
          </a:prstGeom>
          <a:solidFill>
            <a:srgbClr val="505450">
              <a:lumMod val="75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892146" y="4417423"/>
            <a:ext cx="609600" cy="304800"/>
          </a:xfrm>
          <a:prstGeom prst="rect">
            <a:avLst/>
          </a:prstGeom>
          <a:solidFill>
            <a:srgbClr val="005480">
              <a:lumMod val="50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App</a:t>
            </a: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0" name="Nuage 8"/>
          <p:cNvSpPr/>
          <p:nvPr/>
        </p:nvSpPr>
        <p:spPr>
          <a:xfrm>
            <a:off x="8044546" y="4950823"/>
            <a:ext cx="533400" cy="381000"/>
          </a:xfrm>
          <a:prstGeom prst="cloud">
            <a:avLst/>
          </a:prstGeom>
          <a:solidFill>
            <a:srgbClr val="005480">
              <a:lumMod val="50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1" name="Organigramme : Connecteur 9"/>
          <p:cNvSpPr/>
          <p:nvPr/>
        </p:nvSpPr>
        <p:spPr>
          <a:xfrm>
            <a:off x="8196946" y="5560423"/>
            <a:ext cx="228600" cy="228600"/>
          </a:xfrm>
          <a:prstGeom prst="flowChartConnector">
            <a:avLst/>
          </a:prstGeom>
          <a:solidFill>
            <a:srgbClr val="005480">
              <a:lumMod val="50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2" name="Organigramme : Connecteur 10"/>
          <p:cNvSpPr/>
          <p:nvPr/>
        </p:nvSpPr>
        <p:spPr>
          <a:xfrm>
            <a:off x="8349346" y="5712823"/>
            <a:ext cx="228600" cy="228600"/>
          </a:xfrm>
          <a:prstGeom prst="flowChartConnector">
            <a:avLst/>
          </a:prstGeom>
          <a:solidFill>
            <a:srgbClr val="005480">
              <a:lumMod val="50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3" name="Organigramme : Connecteur 11"/>
          <p:cNvSpPr/>
          <p:nvPr/>
        </p:nvSpPr>
        <p:spPr>
          <a:xfrm>
            <a:off x="8501746" y="5865223"/>
            <a:ext cx="228600" cy="228600"/>
          </a:xfrm>
          <a:prstGeom prst="flowChartConnector">
            <a:avLst/>
          </a:prstGeom>
          <a:solidFill>
            <a:srgbClr val="005480">
              <a:lumMod val="50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4" name="Organigramme : Connecteur 12"/>
          <p:cNvSpPr/>
          <p:nvPr/>
        </p:nvSpPr>
        <p:spPr>
          <a:xfrm>
            <a:off x="8958946" y="5712823"/>
            <a:ext cx="228600" cy="228600"/>
          </a:xfrm>
          <a:prstGeom prst="flowChartConnector">
            <a:avLst/>
          </a:prstGeom>
          <a:solidFill>
            <a:srgbClr val="B42025"/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5" name="Organigramme : Connecteur 13"/>
          <p:cNvSpPr/>
          <p:nvPr/>
        </p:nvSpPr>
        <p:spPr>
          <a:xfrm>
            <a:off x="9111346" y="5865223"/>
            <a:ext cx="228600" cy="228600"/>
          </a:xfrm>
          <a:prstGeom prst="flowChartConnector">
            <a:avLst/>
          </a:prstGeom>
          <a:solidFill>
            <a:srgbClr val="B42025"/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6" name="Organigramme : Connecteur 16"/>
          <p:cNvSpPr/>
          <p:nvPr/>
        </p:nvSpPr>
        <p:spPr>
          <a:xfrm>
            <a:off x="9568546" y="5712823"/>
            <a:ext cx="228600" cy="228600"/>
          </a:xfrm>
          <a:prstGeom prst="flowChartConnector">
            <a:avLst/>
          </a:prstGeom>
          <a:solidFill>
            <a:srgbClr val="505450">
              <a:lumMod val="75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7" name="Organigramme : Connecteur 17"/>
          <p:cNvSpPr/>
          <p:nvPr/>
        </p:nvSpPr>
        <p:spPr>
          <a:xfrm>
            <a:off x="9720946" y="5865223"/>
            <a:ext cx="228600" cy="228600"/>
          </a:xfrm>
          <a:prstGeom prst="flowChartConnector">
            <a:avLst/>
          </a:prstGeom>
          <a:solidFill>
            <a:srgbClr val="505450">
              <a:lumMod val="75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663546" y="3884023"/>
            <a:ext cx="2743200" cy="2286000"/>
          </a:xfrm>
          <a:prstGeom prst="rect">
            <a:avLst/>
          </a:prstGeom>
          <a:noFill/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9" name="ZoneTexte 19"/>
          <p:cNvSpPr txBox="1"/>
          <p:nvPr/>
        </p:nvSpPr>
        <p:spPr>
          <a:xfrm>
            <a:off x="9339946" y="3884023"/>
            <a:ext cx="14076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1400" dirty="0" err="1">
                <a:solidFill>
                  <a:srgbClr val="000000"/>
                </a:solidFill>
                <a:cs typeface="Arial" charset="0"/>
              </a:rPr>
              <a:t>Existing</a:t>
            </a:r>
            <a:r>
              <a:rPr lang="fr-FR" sz="1400" dirty="0">
                <a:solidFill>
                  <a:srgbClr val="000000"/>
                </a:solidFill>
                <a:cs typeface="Arial" charset="0"/>
              </a:rPr>
              <a:t>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1400" dirty="0" err="1">
                <a:solidFill>
                  <a:srgbClr val="000000"/>
                </a:solidFill>
                <a:cs typeface="Arial" charset="0"/>
              </a:rPr>
              <a:t>deployments</a:t>
            </a:r>
            <a:endParaRPr lang="en-US" sz="14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0" name="ZoneTexte 36"/>
          <p:cNvSpPr txBox="1"/>
          <p:nvPr/>
        </p:nvSpPr>
        <p:spPr>
          <a:xfrm>
            <a:off x="7358746" y="4188823"/>
            <a:ext cx="6872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1200" dirty="0">
                <a:solidFill>
                  <a:srgbClr val="000000"/>
                </a:solidFill>
                <a:cs typeface="Arial" charset="0"/>
              </a:rPr>
              <a:t>Adapter</a:t>
            </a:r>
            <a:endParaRPr lang="en-US" sz="12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1" name="Rectangle à coins arrondis 39"/>
          <p:cNvSpPr/>
          <p:nvPr/>
        </p:nvSpPr>
        <p:spPr>
          <a:xfrm>
            <a:off x="6172205" y="2864408"/>
            <a:ext cx="3091541" cy="793190"/>
          </a:xfrm>
          <a:prstGeom prst="roundRect">
            <a:avLst/>
          </a:prstGeom>
          <a:solidFill>
            <a:srgbClr val="716896"/>
          </a:solidFill>
          <a:ln w="25400" cap="flat" cmpd="sng" algn="ctr">
            <a:solidFill>
              <a:srgbClr val="716896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Semantics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grpSp>
        <p:nvGrpSpPr>
          <p:cNvPr id="31" name="Groupe 65"/>
          <p:cNvGrpSpPr/>
          <p:nvPr/>
        </p:nvGrpSpPr>
        <p:grpSpPr>
          <a:xfrm>
            <a:off x="347421" y="3740331"/>
            <a:ext cx="7544725" cy="2277292"/>
            <a:chOff x="-1220125" y="3971108"/>
            <a:chExt cx="7544725" cy="2277292"/>
          </a:xfrm>
        </p:grpSpPr>
        <p:cxnSp>
          <p:nvCxnSpPr>
            <p:cNvPr id="32" name="Connecteur droit 33"/>
            <p:cNvCxnSpPr/>
            <p:nvPr/>
          </p:nvCxnSpPr>
          <p:spPr>
            <a:xfrm>
              <a:off x="152400" y="5562600"/>
              <a:ext cx="5867400" cy="0"/>
            </a:xfrm>
            <a:prstGeom prst="line">
              <a:avLst/>
            </a:prstGeom>
            <a:noFill/>
            <a:ln w="9525" cap="flat" cmpd="sng" algn="ctr">
              <a:solidFill>
                <a:srgbClr val="B42025">
                  <a:shade val="95000"/>
                  <a:satMod val="105000"/>
                </a:srgbClr>
              </a:solidFill>
              <a:prstDash val="solid"/>
            </a:ln>
            <a:effectLst/>
          </p:spPr>
        </p:cxnSp>
        <p:grpSp>
          <p:nvGrpSpPr>
            <p:cNvPr id="33" name="Groupe 63"/>
            <p:cNvGrpSpPr/>
            <p:nvPr/>
          </p:nvGrpSpPr>
          <p:grpSpPr>
            <a:xfrm>
              <a:off x="-1220125" y="3971108"/>
              <a:ext cx="7544725" cy="2277292"/>
              <a:chOff x="-1220125" y="3971108"/>
              <a:chExt cx="7544725" cy="2277292"/>
            </a:xfrm>
          </p:grpSpPr>
          <p:sp>
            <p:nvSpPr>
              <p:cNvPr id="34" name="Rectangle 33"/>
              <p:cNvSpPr/>
              <p:nvPr/>
            </p:nvSpPr>
            <p:spPr>
              <a:xfrm>
                <a:off x="723157" y="3971108"/>
                <a:ext cx="5220443" cy="1439092"/>
              </a:xfrm>
              <a:prstGeom prst="rect">
                <a:avLst/>
              </a:prstGeom>
              <a:solidFill>
                <a:srgbClr val="005480">
                  <a:lumMod val="40000"/>
                  <a:lumOff val="60000"/>
                </a:srgbClr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t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Smart city </a:t>
                </a:r>
                <a:r>
                  <a:rPr kumimoji="0" lang="fr-FR" sz="18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frontend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36" name="Ellipse 24"/>
              <p:cNvSpPr/>
              <p:nvPr/>
            </p:nvSpPr>
            <p:spPr>
              <a:xfrm>
                <a:off x="4572000" y="5867400"/>
                <a:ext cx="1143000" cy="381000"/>
              </a:xfrm>
              <a:prstGeom prst="ellipse">
                <a:avLst/>
              </a:prstGeom>
              <a:solidFill>
                <a:srgbClr val="005480">
                  <a:lumMod val="40000"/>
                  <a:lumOff val="60000"/>
                </a:srgbClr>
              </a:solidFill>
              <a:ln w="25400" cap="flat" cmpd="sng" algn="ctr">
                <a:solidFill>
                  <a:srgbClr val="B42025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4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Device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37" name="Ellipse 25"/>
              <p:cNvSpPr/>
              <p:nvPr/>
            </p:nvSpPr>
            <p:spPr>
              <a:xfrm>
                <a:off x="3200400" y="5867400"/>
                <a:ext cx="1143000" cy="381000"/>
              </a:xfrm>
              <a:prstGeom prst="ellipse">
                <a:avLst/>
              </a:prstGeom>
              <a:solidFill>
                <a:srgbClr val="005480">
                  <a:lumMod val="40000"/>
                  <a:lumOff val="60000"/>
                </a:srgbClr>
              </a:solidFill>
              <a:ln w="25400" cap="flat" cmpd="sng" algn="ctr">
                <a:solidFill>
                  <a:srgbClr val="B42025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Gateway</a:t>
                </a:r>
                <a:endPara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38" name="Ellipse 26"/>
              <p:cNvSpPr/>
              <p:nvPr/>
            </p:nvSpPr>
            <p:spPr>
              <a:xfrm>
                <a:off x="1752600" y="5867400"/>
                <a:ext cx="1143000" cy="381000"/>
              </a:xfrm>
              <a:prstGeom prst="ellipse">
                <a:avLst/>
              </a:prstGeom>
              <a:solidFill>
                <a:srgbClr val="005480">
                  <a:lumMod val="40000"/>
                  <a:lumOff val="60000"/>
                </a:srgbClr>
              </a:solidFill>
              <a:ln w="25400" cap="flat" cmpd="sng" algn="ctr">
                <a:solidFill>
                  <a:srgbClr val="B42025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Gateway</a:t>
                </a:r>
                <a:endPara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39" name="Double flèche horizontale 27"/>
              <p:cNvSpPr/>
              <p:nvPr/>
            </p:nvSpPr>
            <p:spPr>
              <a:xfrm>
                <a:off x="-244933" y="4027722"/>
                <a:ext cx="685800" cy="304800"/>
              </a:xfrm>
              <a:prstGeom prst="leftRightArrow">
                <a:avLst/>
              </a:prstGeom>
              <a:solidFill>
                <a:srgbClr val="B42025"/>
              </a:solidFill>
              <a:ln w="25400" cap="flat" cmpd="sng" algn="ctr">
                <a:solidFill>
                  <a:srgbClr val="B42025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40" name="Double flèche horizontale 30"/>
              <p:cNvSpPr/>
              <p:nvPr/>
            </p:nvSpPr>
            <p:spPr>
              <a:xfrm>
                <a:off x="5867400" y="4648200"/>
                <a:ext cx="457200" cy="228600"/>
              </a:xfrm>
              <a:prstGeom prst="leftRightArrow">
                <a:avLst/>
              </a:prstGeom>
              <a:solidFill>
                <a:srgbClr val="B42025"/>
              </a:solidFill>
              <a:ln w="25400" cap="flat" cmpd="sng" algn="ctr">
                <a:solidFill>
                  <a:srgbClr val="B42025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41" name="ZoneTexte 31"/>
              <p:cNvSpPr txBox="1"/>
              <p:nvPr/>
            </p:nvSpPr>
            <p:spPr>
              <a:xfrm>
                <a:off x="-1220125" y="5817527"/>
                <a:ext cx="139974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Field </a:t>
                </a:r>
                <a:r>
                  <a:rPr kumimoji="0" lang="fr-FR" sz="18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domain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Arial" charset="0"/>
                </a:endParaRPr>
              </a:p>
            </p:txBody>
          </p:sp>
          <p:sp>
            <p:nvSpPr>
              <p:cNvPr id="42" name="ZoneTexte 34"/>
              <p:cNvSpPr txBox="1"/>
              <p:nvPr/>
            </p:nvSpPr>
            <p:spPr>
              <a:xfrm>
                <a:off x="-1152562" y="4741127"/>
                <a:ext cx="127637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Data center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Arial" charset="0"/>
                </a:endParaRPr>
              </a:p>
            </p:txBody>
          </p:sp>
          <p:sp>
            <p:nvSpPr>
              <p:cNvPr id="43" name="ZoneTexte 35"/>
              <p:cNvSpPr txBox="1"/>
              <p:nvPr/>
            </p:nvSpPr>
            <p:spPr>
              <a:xfrm>
                <a:off x="-397333" y="4256322"/>
                <a:ext cx="101681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I/F to </a:t>
                </a:r>
                <a:r>
                  <a:rPr kumimoji="0" lang="fr-FR" sz="12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other</a:t>
                </a:r>
                <a:r>
                  <a:rPr kumimoji="0" lang="fr-FR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 </a:t>
                </a:r>
              </a:p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2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IoT</a:t>
                </a:r>
                <a:r>
                  <a:rPr kumimoji="0" lang="fr-FR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 </a:t>
                </a:r>
                <a:r>
                  <a:rPr kumimoji="0" lang="fr-FR" sz="12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platforms</a:t>
                </a:r>
                <a:endPara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Arial" charset="0"/>
                </a:endParaRPr>
              </a:p>
            </p:txBody>
          </p:sp>
          <p:sp>
            <p:nvSpPr>
              <p:cNvPr id="44" name="Double flèche verticale 45"/>
              <p:cNvSpPr/>
              <p:nvPr/>
            </p:nvSpPr>
            <p:spPr>
              <a:xfrm>
                <a:off x="2209800" y="5334000"/>
                <a:ext cx="228600" cy="609600"/>
              </a:xfrm>
              <a:prstGeom prst="upDownArrow">
                <a:avLst/>
              </a:prstGeom>
              <a:solidFill>
                <a:srgbClr val="B42025"/>
              </a:solidFill>
              <a:ln w="25400" cap="flat" cmpd="sng" algn="ctr">
                <a:solidFill>
                  <a:srgbClr val="B42025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45" name="Double flèche verticale 46"/>
              <p:cNvSpPr/>
              <p:nvPr/>
            </p:nvSpPr>
            <p:spPr>
              <a:xfrm>
                <a:off x="3657600" y="5324475"/>
                <a:ext cx="228600" cy="609600"/>
              </a:xfrm>
              <a:prstGeom prst="upDownArrow">
                <a:avLst/>
              </a:prstGeom>
              <a:solidFill>
                <a:srgbClr val="B42025"/>
              </a:solidFill>
              <a:ln w="25400" cap="flat" cmpd="sng" algn="ctr">
                <a:solidFill>
                  <a:srgbClr val="B42025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46" name="Double flèche verticale 47"/>
              <p:cNvSpPr/>
              <p:nvPr/>
            </p:nvSpPr>
            <p:spPr>
              <a:xfrm>
                <a:off x="5029200" y="5334000"/>
                <a:ext cx="228600" cy="609600"/>
              </a:xfrm>
              <a:prstGeom prst="upDownArrow">
                <a:avLst/>
              </a:prstGeom>
              <a:solidFill>
                <a:srgbClr val="B42025"/>
              </a:solidFill>
              <a:ln w="25400" cap="flat" cmpd="sng" algn="ctr">
                <a:solidFill>
                  <a:srgbClr val="B42025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</p:grpSp>
      </p:grpSp>
      <p:sp>
        <p:nvSpPr>
          <p:cNvPr id="53" name="ZoneTexte 68"/>
          <p:cNvSpPr txBox="1"/>
          <p:nvPr/>
        </p:nvSpPr>
        <p:spPr>
          <a:xfrm>
            <a:off x="9559021" y="3179173"/>
            <a:ext cx="198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dirty="0" err="1">
                <a:solidFill>
                  <a:srgbClr val="000000"/>
                </a:solidFill>
                <a:cs typeface="Arial" charset="0"/>
              </a:rPr>
              <a:t>Other</a:t>
            </a:r>
            <a:r>
              <a:rPr lang="fr-FR" dirty="0">
                <a:solidFill>
                  <a:srgbClr val="000000"/>
                </a:solidFill>
                <a:cs typeface="Arial" charset="0"/>
              </a:rPr>
              <a:t> data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dirty="0">
                <a:solidFill>
                  <a:srgbClr val="000000"/>
                </a:solidFill>
                <a:cs typeface="Arial" charset="0"/>
              </a:rPr>
              <a:t>sources</a:t>
            </a:r>
            <a:endParaRPr lang="en-US" dirty="0">
              <a:solidFill>
                <a:srgbClr val="000000"/>
              </a:solidFill>
              <a:cs typeface="Arial" charset="0"/>
            </a:endParaRPr>
          </a:p>
        </p:txBody>
      </p:sp>
      <p:pic>
        <p:nvPicPr>
          <p:cNvPr id="54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3167746" y="5408023"/>
            <a:ext cx="476250" cy="300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5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4615546" y="5408023"/>
            <a:ext cx="476250" cy="300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6" name="图片 82" descr="3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72946" y="6017623"/>
            <a:ext cx="391256" cy="358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7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91946" y="6093823"/>
            <a:ext cx="317039" cy="2202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8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6063346" y="5331823"/>
            <a:ext cx="476250" cy="300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9" name="Picture 4" descr="http://www.automatedhome.co.uk/wp-content/uploads/2013/12/allseen-alliance-logo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7087" y="6112873"/>
            <a:ext cx="680059" cy="1727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0" name="Picture 7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2648" y="6093823"/>
            <a:ext cx="568698" cy="161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" name="Picture 11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2214" y="6093823"/>
            <a:ext cx="643885" cy="2276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2" name="ZoneTexte 92"/>
          <p:cNvSpPr txBox="1"/>
          <p:nvPr/>
        </p:nvSpPr>
        <p:spPr>
          <a:xfrm>
            <a:off x="4050314" y="6246223"/>
            <a:ext cx="7176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1200" dirty="0">
                <a:solidFill>
                  <a:srgbClr val="000000"/>
                </a:solidFill>
                <a:cs typeface="Arial" charset="0"/>
              </a:rPr>
              <a:t>LWM2M</a:t>
            </a:r>
            <a:endParaRPr lang="en-US" sz="1200" dirty="0">
              <a:solidFill>
                <a:srgbClr val="000000"/>
              </a:solidFill>
              <a:cs typeface="Arial" charset="0"/>
            </a:endParaRPr>
          </a:p>
        </p:txBody>
      </p:sp>
      <p:pic>
        <p:nvPicPr>
          <p:cNvPr id="63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3527341" y="3899438"/>
            <a:ext cx="476250" cy="300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4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1440496" y="3411480"/>
            <a:ext cx="476250" cy="300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5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2329546" y="1750423"/>
            <a:ext cx="476250" cy="300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6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7815946" y="1902823"/>
            <a:ext cx="476250" cy="300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7" name="Picture 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615921" y="1664698"/>
            <a:ext cx="410655" cy="2248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8" name="Picture 2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539346" y="1674223"/>
            <a:ext cx="438574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73" name="Groupe 100"/>
          <p:cNvGrpSpPr/>
          <p:nvPr/>
        </p:nvGrpSpPr>
        <p:grpSpPr>
          <a:xfrm>
            <a:off x="383735" y="988423"/>
            <a:ext cx="9870611" cy="1295400"/>
            <a:chOff x="-1183811" y="1066800"/>
            <a:chExt cx="9870611" cy="1295400"/>
          </a:xfrm>
        </p:grpSpPr>
        <p:grpSp>
          <p:nvGrpSpPr>
            <p:cNvPr id="74" name="Groupe 66"/>
            <p:cNvGrpSpPr/>
            <p:nvPr/>
          </p:nvGrpSpPr>
          <p:grpSpPr>
            <a:xfrm>
              <a:off x="0" y="1066800"/>
              <a:ext cx="8686800" cy="1295400"/>
              <a:chOff x="0" y="1066800"/>
              <a:chExt cx="8686800" cy="1295400"/>
            </a:xfrm>
          </p:grpSpPr>
          <p:cxnSp>
            <p:nvCxnSpPr>
              <p:cNvPr id="76" name="Connecteur droit 40"/>
              <p:cNvCxnSpPr/>
              <p:nvPr/>
            </p:nvCxnSpPr>
            <p:spPr>
              <a:xfrm>
                <a:off x="228600" y="1981200"/>
                <a:ext cx="8458200" cy="0"/>
              </a:xfrm>
              <a:prstGeom prst="line">
                <a:avLst/>
              </a:prstGeom>
              <a:noFill/>
              <a:ln w="9525" cap="flat" cmpd="sng" algn="ctr">
                <a:solidFill>
                  <a:srgbClr val="B42025">
                    <a:shade val="95000"/>
                    <a:satMod val="105000"/>
                  </a:srgbClr>
                </a:solidFill>
                <a:prstDash val="solid"/>
              </a:ln>
              <a:effectLst/>
            </p:spPr>
          </p:cxnSp>
          <p:sp>
            <p:nvSpPr>
              <p:cNvPr id="77" name="Ellipse 42"/>
              <p:cNvSpPr/>
              <p:nvPr/>
            </p:nvSpPr>
            <p:spPr>
              <a:xfrm>
                <a:off x="1295400" y="1066800"/>
                <a:ext cx="1219200" cy="533400"/>
              </a:xfrm>
              <a:prstGeom prst="ellipse">
                <a:avLst/>
              </a:prstGeom>
              <a:gradFill rotWithShape="1">
                <a:gsLst>
                  <a:gs pos="0">
                    <a:srgbClr val="F6921E">
                      <a:tint val="50000"/>
                      <a:satMod val="300000"/>
                    </a:srgbClr>
                  </a:gs>
                  <a:gs pos="35000">
                    <a:srgbClr val="F6921E">
                      <a:tint val="37000"/>
                      <a:satMod val="300000"/>
                    </a:srgbClr>
                  </a:gs>
                  <a:gs pos="100000">
                    <a:srgbClr val="F6921E">
                      <a:tint val="15000"/>
                      <a:satMod val="350000"/>
                    </a:srgbClr>
                  </a:gs>
                </a:gsLst>
                <a:lin ang="16200000" scaled="1"/>
              </a:gradFill>
              <a:ln w="9525" cap="flat" cmpd="sng" algn="ctr">
                <a:solidFill>
                  <a:srgbClr val="F6921E">
                    <a:shade val="95000"/>
                    <a:satMod val="105000"/>
                  </a:srgb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City </a:t>
                </a:r>
                <a:r>
                  <a:rPr kumimoji="0" lang="fr-FR" sz="18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Apps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78" name="Ellipse 43"/>
              <p:cNvSpPr/>
              <p:nvPr/>
            </p:nvSpPr>
            <p:spPr>
              <a:xfrm>
                <a:off x="3152775" y="1066800"/>
                <a:ext cx="1905000" cy="533400"/>
              </a:xfrm>
              <a:prstGeom prst="ellipse">
                <a:avLst/>
              </a:prstGeom>
              <a:gradFill rotWithShape="1">
                <a:gsLst>
                  <a:gs pos="0">
                    <a:srgbClr val="F6921E">
                      <a:tint val="50000"/>
                      <a:satMod val="300000"/>
                    </a:srgbClr>
                  </a:gs>
                  <a:gs pos="35000">
                    <a:srgbClr val="F6921E">
                      <a:tint val="37000"/>
                      <a:satMod val="300000"/>
                    </a:srgbClr>
                  </a:gs>
                  <a:gs pos="100000">
                    <a:srgbClr val="F6921E">
                      <a:tint val="15000"/>
                      <a:satMod val="350000"/>
                    </a:srgbClr>
                  </a:gs>
                </a:gsLst>
                <a:lin ang="16200000" scaled="1"/>
              </a:gradFill>
              <a:ln w="9525" cap="flat" cmpd="sng" algn="ctr">
                <a:solidFill>
                  <a:srgbClr val="F6921E">
                    <a:shade val="95000"/>
                    <a:satMod val="105000"/>
                  </a:srgb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3rd party </a:t>
                </a:r>
                <a:r>
                  <a:rPr kumimoji="0" lang="fr-FR" sz="18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apps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79" name="Ellipse 44"/>
              <p:cNvSpPr/>
              <p:nvPr/>
            </p:nvSpPr>
            <p:spPr>
              <a:xfrm>
                <a:off x="5791200" y="1066800"/>
                <a:ext cx="1905000" cy="533400"/>
              </a:xfrm>
              <a:prstGeom prst="ellipse">
                <a:avLst/>
              </a:prstGeom>
              <a:gradFill rotWithShape="1">
                <a:gsLst>
                  <a:gs pos="0">
                    <a:srgbClr val="F6921E">
                      <a:tint val="50000"/>
                      <a:satMod val="300000"/>
                    </a:srgbClr>
                  </a:gs>
                  <a:gs pos="35000">
                    <a:srgbClr val="F6921E">
                      <a:tint val="37000"/>
                      <a:satMod val="300000"/>
                    </a:srgbClr>
                  </a:gs>
                  <a:gs pos="100000">
                    <a:srgbClr val="F6921E">
                      <a:tint val="15000"/>
                      <a:satMod val="350000"/>
                    </a:srgbClr>
                  </a:gs>
                </a:gsLst>
                <a:lin ang="16200000" scaled="1"/>
              </a:gradFill>
              <a:ln w="9525" cap="flat" cmpd="sng" algn="ctr">
                <a:solidFill>
                  <a:srgbClr val="F6921E">
                    <a:shade val="95000"/>
                    <a:satMod val="105000"/>
                  </a:srgb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Analytics</a:t>
                </a: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 </a:t>
                </a:r>
                <a:r>
                  <a:rPr kumimoji="0" lang="fr-FR" sz="18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apps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80" name="ZoneTexte 53"/>
              <p:cNvSpPr txBox="1"/>
              <p:nvPr/>
            </p:nvSpPr>
            <p:spPr>
              <a:xfrm>
                <a:off x="1190625" y="1658719"/>
                <a:ext cx="688971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REST </a:t>
                </a:r>
              </a:p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APIs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Arial" charset="0"/>
                </a:endParaRPr>
              </a:p>
            </p:txBody>
          </p:sp>
          <p:sp>
            <p:nvSpPr>
              <p:cNvPr id="81" name="ZoneTexte 54"/>
              <p:cNvSpPr txBox="1"/>
              <p:nvPr/>
            </p:nvSpPr>
            <p:spPr>
              <a:xfrm>
                <a:off x="7162800" y="1639669"/>
                <a:ext cx="1156086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SPARQL </a:t>
                </a: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or</a:t>
                </a:r>
              </a:p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REST APIs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Arial" charset="0"/>
                </a:endParaRPr>
              </a:p>
            </p:txBody>
          </p:sp>
          <p:sp>
            <p:nvSpPr>
              <p:cNvPr id="82" name="ZoneTexte 56"/>
              <p:cNvSpPr txBox="1"/>
              <p:nvPr/>
            </p:nvSpPr>
            <p:spPr>
              <a:xfrm>
                <a:off x="3362325" y="1666875"/>
                <a:ext cx="688971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REST </a:t>
                </a:r>
              </a:p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APIs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Arial" charset="0"/>
                </a:endParaRPr>
              </a:p>
            </p:txBody>
          </p:sp>
          <p:sp>
            <p:nvSpPr>
              <p:cNvPr id="83" name="Ellipse 57"/>
              <p:cNvSpPr/>
              <p:nvPr/>
            </p:nvSpPr>
            <p:spPr>
              <a:xfrm>
                <a:off x="3305175" y="1219200"/>
                <a:ext cx="1905000" cy="533400"/>
              </a:xfrm>
              <a:prstGeom prst="ellipse">
                <a:avLst/>
              </a:prstGeom>
              <a:gradFill rotWithShape="1">
                <a:gsLst>
                  <a:gs pos="0">
                    <a:srgbClr val="F6921E">
                      <a:tint val="50000"/>
                      <a:satMod val="300000"/>
                    </a:srgbClr>
                  </a:gs>
                  <a:gs pos="35000">
                    <a:srgbClr val="F6921E">
                      <a:tint val="37000"/>
                      <a:satMod val="300000"/>
                    </a:srgbClr>
                  </a:gs>
                  <a:gs pos="100000">
                    <a:srgbClr val="F6921E">
                      <a:tint val="15000"/>
                      <a:satMod val="350000"/>
                    </a:srgbClr>
                  </a:gs>
                </a:gsLst>
                <a:lin ang="16200000" scaled="1"/>
              </a:gradFill>
              <a:ln w="9525" cap="flat" cmpd="sng" algn="ctr">
                <a:solidFill>
                  <a:srgbClr val="F6921E">
                    <a:shade val="95000"/>
                    <a:satMod val="105000"/>
                  </a:srgb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3rd party </a:t>
                </a:r>
                <a:r>
                  <a:rPr kumimoji="0" lang="fr-FR" sz="18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apps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84" name="Ellipse 58"/>
              <p:cNvSpPr/>
              <p:nvPr/>
            </p:nvSpPr>
            <p:spPr>
              <a:xfrm>
                <a:off x="1447800" y="1219200"/>
                <a:ext cx="1219200" cy="533400"/>
              </a:xfrm>
              <a:prstGeom prst="ellipse">
                <a:avLst/>
              </a:prstGeom>
              <a:gradFill rotWithShape="1">
                <a:gsLst>
                  <a:gs pos="0">
                    <a:srgbClr val="F6921E">
                      <a:tint val="50000"/>
                      <a:satMod val="300000"/>
                    </a:srgbClr>
                  </a:gs>
                  <a:gs pos="35000">
                    <a:srgbClr val="F6921E">
                      <a:tint val="37000"/>
                      <a:satMod val="300000"/>
                    </a:srgbClr>
                  </a:gs>
                  <a:gs pos="100000">
                    <a:srgbClr val="F6921E">
                      <a:tint val="15000"/>
                      <a:satMod val="350000"/>
                    </a:srgbClr>
                  </a:gs>
                </a:gsLst>
                <a:lin ang="16200000" scaled="1"/>
              </a:gradFill>
              <a:ln w="9525" cap="flat" cmpd="sng" algn="ctr">
                <a:solidFill>
                  <a:srgbClr val="F6921E">
                    <a:shade val="95000"/>
                    <a:satMod val="105000"/>
                  </a:srgb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City </a:t>
                </a:r>
                <a:r>
                  <a:rPr kumimoji="0" lang="fr-FR" sz="18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Apps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85" name="Ellipse 59"/>
              <p:cNvSpPr/>
              <p:nvPr/>
            </p:nvSpPr>
            <p:spPr>
              <a:xfrm>
                <a:off x="5943600" y="1219200"/>
                <a:ext cx="1905000" cy="533400"/>
              </a:xfrm>
              <a:prstGeom prst="ellipse">
                <a:avLst/>
              </a:prstGeom>
              <a:gradFill rotWithShape="1">
                <a:gsLst>
                  <a:gs pos="0">
                    <a:srgbClr val="F6921E">
                      <a:tint val="50000"/>
                      <a:satMod val="300000"/>
                    </a:srgbClr>
                  </a:gs>
                  <a:gs pos="35000">
                    <a:srgbClr val="F6921E">
                      <a:tint val="37000"/>
                      <a:satMod val="300000"/>
                    </a:srgbClr>
                  </a:gs>
                  <a:gs pos="100000">
                    <a:srgbClr val="F6921E">
                      <a:tint val="15000"/>
                      <a:satMod val="350000"/>
                    </a:srgbClr>
                  </a:gs>
                </a:gsLst>
                <a:lin ang="16200000" scaled="1"/>
              </a:gradFill>
              <a:ln w="9525" cap="flat" cmpd="sng" algn="ctr">
                <a:solidFill>
                  <a:srgbClr val="F6921E">
                    <a:shade val="95000"/>
                    <a:satMod val="105000"/>
                  </a:srgb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Analytics</a:t>
                </a: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 </a:t>
                </a:r>
                <a:r>
                  <a:rPr kumimoji="0" lang="fr-FR" sz="18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apps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86" name="Ellipse 60"/>
              <p:cNvSpPr/>
              <p:nvPr/>
            </p:nvSpPr>
            <p:spPr>
              <a:xfrm>
                <a:off x="0" y="1066800"/>
                <a:ext cx="1371600" cy="533400"/>
              </a:xfrm>
              <a:prstGeom prst="ellipse">
                <a:avLst/>
              </a:prstGeom>
              <a:gradFill rotWithShape="1">
                <a:gsLst>
                  <a:gs pos="0">
                    <a:srgbClr val="F6921E">
                      <a:tint val="50000"/>
                      <a:satMod val="300000"/>
                    </a:srgbClr>
                  </a:gs>
                  <a:gs pos="35000">
                    <a:srgbClr val="F6921E">
                      <a:tint val="37000"/>
                      <a:satMod val="300000"/>
                    </a:srgbClr>
                  </a:gs>
                  <a:gs pos="100000">
                    <a:srgbClr val="F6921E">
                      <a:tint val="15000"/>
                      <a:satMod val="350000"/>
                    </a:srgbClr>
                  </a:gs>
                </a:gsLst>
                <a:lin ang="16200000" scaled="1"/>
              </a:gradFill>
              <a:ln w="9525" cap="flat" cmpd="sng" algn="ctr">
                <a:solidFill>
                  <a:srgbClr val="F6921E">
                    <a:shade val="95000"/>
                    <a:satMod val="105000"/>
                  </a:srgb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2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Dashboards</a:t>
                </a:r>
                <a:endPara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87" name="Ellipse 61"/>
              <p:cNvSpPr/>
              <p:nvPr/>
            </p:nvSpPr>
            <p:spPr>
              <a:xfrm>
                <a:off x="152400" y="1219200"/>
                <a:ext cx="1371600" cy="533400"/>
              </a:xfrm>
              <a:prstGeom prst="ellipse">
                <a:avLst/>
              </a:prstGeom>
              <a:gradFill rotWithShape="1">
                <a:gsLst>
                  <a:gs pos="0">
                    <a:srgbClr val="F6921E">
                      <a:tint val="50000"/>
                      <a:satMod val="300000"/>
                    </a:srgbClr>
                  </a:gs>
                  <a:gs pos="35000">
                    <a:srgbClr val="F6921E">
                      <a:tint val="37000"/>
                      <a:satMod val="300000"/>
                    </a:srgbClr>
                  </a:gs>
                  <a:gs pos="100000">
                    <a:srgbClr val="F6921E">
                      <a:tint val="15000"/>
                      <a:satMod val="350000"/>
                    </a:srgbClr>
                  </a:gs>
                </a:gsLst>
                <a:lin ang="16200000" scaled="1"/>
              </a:gradFill>
              <a:ln w="9525" cap="flat" cmpd="sng" algn="ctr">
                <a:solidFill>
                  <a:srgbClr val="F6921E">
                    <a:shade val="95000"/>
                    <a:satMod val="105000"/>
                  </a:srgb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2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Dashboards</a:t>
                </a:r>
                <a:endPara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88" name="Double flèche verticale 55"/>
              <p:cNvSpPr/>
              <p:nvPr/>
            </p:nvSpPr>
            <p:spPr>
              <a:xfrm>
                <a:off x="3962400" y="1676400"/>
                <a:ext cx="304800" cy="685800"/>
              </a:xfrm>
              <a:prstGeom prst="upDownArrow">
                <a:avLst/>
              </a:prstGeom>
              <a:gradFill rotWithShape="1">
                <a:gsLst>
                  <a:gs pos="0">
                    <a:srgbClr val="668C97">
                      <a:shade val="51000"/>
                      <a:satMod val="130000"/>
                    </a:srgbClr>
                  </a:gs>
                  <a:gs pos="80000">
                    <a:srgbClr val="668C97">
                      <a:shade val="93000"/>
                      <a:satMod val="130000"/>
                    </a:srgbClr>
                  </a:gs>
                  <a:gs pos="100000">
                    <a:srgbClr val="668C97">
                      <a:shade val="94000"/>
                      <a:satMod val="135000"/>
                    </a:srgb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89" name="Double flèche verticale 48"/>
              <p:cNvSpPr/>
              <p:nvPr/>
            </p:nvSpPr>
            <p:spPr>
              <a:xfrm>
                <a:off x="1828800" y="1676400"/>
                <a:ext cx="304800" cy="685800"/>
              </a:xfrm>
              <a:prstGeom prst="upDownArrow">
                <a:avLst/>
              </a:prstGeom>
              <a:gradFill rotWithShape="1">
                <a:gsLst>
                  <a:gs pos="0">
                    <a:srgbClr val="668C97">
                      <a:shade val="51000"/>
                      <a:satMod val="130000"/>
                    </a:srgbClr>
                  </a:gs>
                  <a:gs pos="80000">
                    <a:srgbClr val="668C97">
                      <a:shade val="93000"/>
                      <a:satMod val="130000"/>
                    </a:srgbClr>
                  </a:gs>
                  <a:gs pos="100000">
                    <a:srgbClr val="668C97">
                      <a:shade val="94000"/>
                      <a:satMod val="135000"/>
                    </a:srgb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90" name="Double flèche verticale 50"/>
              <p:cNvSpPr/>
              <p:nvPr/>
            </p:nvSpPr>
            <p:spPr>
              <a:xfrm>
                <a:off x="6781800" y="1676400"/>
                <a:ext cx="304800" cy="685800"/>
              </a:xfrm>
              <a:prstGeom prst="upDownArrow">
                <a:avLst/>
              </a:prstGeom>
              <a:gradFill rotWithShape="1">
                <a:gsLst>
                  <a:gs pos="0">
                    <a:srgbClr val="668C97">
                      <a:shade val="51000"/>
                      <a:satMod val="130000"/>
                    </a:srgbClr>
                  </a:gs>
                  <a:gs pos="80000">
                    <a:srgbClr val="668C97">
                      <a:shade val="93000"/>
                      <a:satMod val="130000"/>
                    </a:srgbClr>
                  </a:gs>
                  <a:gs pos="100000">
                    <a:srgbClr val="668C97">
                      <a:shade val="94000"/>
                      <a:satMod val="135000"/>
                    </a:srgb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</p:grpSp>
        <p:sp>
          <p:nvSpPr>
            <p:cNvPr id="75" name="ZoneTexte 99"/>
            <p:cNvSpPr txBox="1"/>
            <p:nvPr/>
          </p:nvSpPr>
          <p:spPr>
            <a:xfrm>
              <a:off x="-1183811" y="1260128"/>
              <a:ext cx="12222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Arial" charset="0"/>
                </a:rPr>
                <a:t>Cloud </a:t>
              </a:r>
              <a:r>
                <a:rPr kumimoji="0" lang="fr-FR" sz="18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Arial" charset="0"/>
                </a:rPr>
                <a:t>apps</a:t>
              </a:r>
              <a:endPara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charset="0"/>
              </a:endParaRPr>
            </a:p>
          </p:txBody>
        </p:sp>
      </p:grpSp>
      <p:pic>
        <p:nvPicPr>
          <p:cNvPr id="92" name="Picture 7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396346" y="6055723"/>
            <a:ext cx="614363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3" name="Picture 8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581958" y="6071348"/>
            <a:ext cx="738188" cy="32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4" name="Picture 9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1796146" y="6170023"/>
            <a:ext cx="720869" cy="19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5" name="Rounded Rectangle 94"/>
          <p:cNvSpPr/>
          <p:nvPr/>
        </p:nvSpPr>
        <p:spPr>
          <a:xfrm>
            <a:off x="2457903" y="4301925"/>
            <a:ext cx="1318449" cy="533399"/>
          </a:xfrm>
          <a:prstGeom prst="roundRect">
            <a:avLst/>
          </a:prstGeom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oneM2M from SP A</a:t>
            </a:r>
            <a:endParaRPr lang="en-US"/>
          </a:p>
        </p:txBody>
      </p:sp>
      <p:sp>
        <p:nvSpPr>
          <p:cNvPr id="96" name="Rounded Rectangle 95"/>
          <p:cNvSpPr/>
          <p:nvPr/>
        </p:nvSpPr>
        <p:spPr>
          <a:xfrm>
            <a:off x="3972014" y="4290878"/>
            <a:ext cx="1318449" cy="533399"/>
          </a:xfrm>
          <a:prstGeom prst="roundRect">
            <a:avLst/>
          </a:prstGeom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oneM2M from SP B</a:t>
            </a:r>
            <a:endParaRPr lang="en-US" dirty="0"/>
          </a:p>
        </p:txBody>
      </p:sp>
      <p:sp>
        <p:nvSpPr>
          <p:cNvPr id="97" name="Rounded Rectangle 96"/>
          <p:cNvSpPr/>
          <p:nvPr/>
        </p:nvSpPr>
        <p:spPr>
          <a:xfrm>
            <a:off x="5495373" y="4290878"/>
            <a:ext cx="1598744" cy="533399"/>
          </a:xfrm>
          <a:prstGeom prst="roundRect">
            <a:avLst/>
          </a:prstGeom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oneM2M-V2X from SP B</a:t>
            </a:r>
            <a:endParaRPr lang="en-US" dirty="0"/>
          </a:p>
        </p:txBody>
      </p:sp>
      <p:sp>
        <p:nvSpPr>
          <p:cNvPr id="98" name="Rectangle 97"/>
          <p:cNvSpPr/>
          <p:nvPr/>
        </p:nvSpPr>
        <p:spPr>
          <a:xfrm>
            <a:off x="3331038" y="2845411"/>
            <a:ext cx="2457026" cy="795858"/>
          </a:xfrm>
          <a:prstGeom prst="rect">
            <a:avLst/>
          </a:prstGeom>
          <a:solidFill>
            <a:srgbClr val="005480">
              <a:lumMod val="7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Smart city </a:t>
            </a:r>
            <a:r>
              <a:rPr kumimoji="0" lang="fr-FR" sz="18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backend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99" name="Can 98"/>
          <p:cNvSpPr/>
          <p:nvPr/>
        </p:nvSpPr>
        <p:spPr>
          <a:xfrm>
            <a:off x="4767946" y="2252510"/>
            <a:ext cx="3733800" cy="535698"/>
          </a:xfrm>
          <a:prstGeom prst="can">
            <a:avLst/>
          </a:prstGeom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Data Hub</a:t>
            </a:r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0" y="844730"/>
            <a:ext cx="12192000" cy="5678491"/>
          </a:xfrm>
          <a:prstGeom prst="rect">
            <a:avLst/>
          </a:prstGeom>
          <a:solidFill>
            <a:schemeClr val="bg1">
              <a:alpha val="85000"/>
            </a:schemeClr>
          </a:solidFill>
          <a:ln>
            <a:noFill/>
          </a:ln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Round Diagonal Corner Rectangle 99"/>
          <p:cNvSpPr/>
          <p:nvPr/>
        </p:nvSpPr>
        <p:spPr>
          <a:xfrm>
            <a:off x="441243" y="3414700"/>
            <a:ext cx="9965503" cy="962990"/>
          </a:xfrm>
          <a:prstGeom prst="round2DiagRect">
            <a:avLst/>
          </a:prstGeom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How to find IN-CSE? </a:t>
            </a:r>
            <a:r>
              <a:rPr lang="en-US" sz="2000" dirty="0" smtClean="0"/>
              <a:t>(</a:t>
            </a:r>
            <a:r>
              <a:rPr lang="en-US" sz="2000" dirty="0" smtClean="0"/>
              <a:t>e.g., Registry for IN-CSE)</a:t>
            </a:r>
            <a:endParaRPr lang="en-US" sz="2000" dirty="0"/>
          </a:p>
        </p:txBody>
      </p:sp>
      <p:sp>
        <p:nvSpPr>
          <p:cNvPr id="103" name="Round Diagonal Corner Rectangle 102"/>
          <p:cNvSpPr/>
          <p:nvPr/>
        </p:nvSpPr>
        <p:spPr>
          <a:xfrm>
            <a:off x="447032" y="1241937"/>
            <a:ext cx="9713752" cy="956133"/>
          </a:xfrm>
          <a:prstGeom prst="round2DiagRect">
            <a:avLst/>
          </a:prstGeom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Common Data Model, Terminology and Ontology for selected service </a:t>
            </a:r>
          </a:p>
          <a:p>
            <a:pPr algn="ctr"/>
            <a:r>
              <a:rPr lang="en-US" sz="2400" dirty="0" smtClean="0"/>
              <a:t>(e.g., V2X, Smart Building</a:t>
            </a:r>
            <a:r>
              <a:rPr lang="en-US" sz="2400" dirty="0" smtClean="0"/>
              <a:t>)</a:t>
            </a:r>
            <a:endParaRPr lang="en-US" sz="2400" dirty="0"/>
          </a:p>
        </p:txBody>
      </p:sp>
      <p:sp>
        <p:nvSpPr>
          <p:cNvPr id="104" name="Round Diagonal Corner Rectangle 103"/>
          <p:cNvSpPr/>
          <p:nvPr/>
        </p:nvSpPr>
        <p:spPr>
          <a:xfrm>
            <a:off x="447589" y="2338741"/>
            <a:ext cx="9713195" cy="956133"/>
          </a:xfrm>
          <a:prstGeom prst="round2DiagRect">
            <a:avLst/>
          </a:prstGeom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S</a:t>
            </a:r>
            <a:r>
              <a:rPr lang="en-US" sz="2400" dirty="0" smtClean="0"/>
              <a:t>emantic &amp; context-aware support (e.g., </a:t>
            </a:r>
            <a:r>
              <a:rPr lang="en-US" sz="2400" smtClean="0"/>
              <a:t>NGSI-LD</a:t>
            </a:r>
            <a:r>
              <a:rPr lang="en-US" sz="2400" smtClean="0"/>
              <a:t>)</a:t>
            </a:r>
            <a:endParaRPr lang="en-US" sz="2400" dirty="0" smtClean="0"/>
          </a:p>
        </p:txBody>
      </p:sp>
      <p:sp>
        <p:nvSpPr>
          <p:cNvPr id="105" name="Round Diagonal Corner Rectangle 104"/>
          <p:cNvSpPr/>
          <p:nvPr/>
        </p:nvSpPr>
        <p:spPr>
          <a:xfrm>
            <a:off x="9917490" y="1241937"/>
            <a:ext cx="1407138" cy="956133"/>
          </a:xfrm>
          <a:prstGeom prst="round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smtClean="0"/>
              <a:t>REQ &amp; MAS</a:t>
            </a:r>
            <a:endParaRPr lang="en-US" sz="2400" dirty="0"/>
          </a:p>
        </p:txBody>
      </p:sp>
      <p:sp>
        <p:nvSpPr>
          <p:cNvPr id="106" name="Round Diagonal Corner Rectangle 105"/>
          <p:cNvSpPr/>
          <p:nvPr/>
        </p:nvSpPr>
        <p:spPr>
          <a:xfrm>
            <a:off x="9917490" y="2338740"/>
            <a:ext cx="1407138" cy="956133"/>
          </a:xfrm>
          <a:prstGeom prst="round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ARC &amp; MAS</a:t>
            </a:r>
            <a:endParaRPr lang="en-US" sz="2400" dirty="0"/>
          </a:p>
        </p:txBody>
      </p:sp>
      <p:sp>
        <p:nvSpPr>
          <p:cNvPr id="107" name="Round Diagonal Corner Rectangle 106"/>
          <p:cNvSpPr/>
          <p:nvPr/>
        </p:nvSpPr>
        <p:spPr>
          <a:xfrm>
            <a:off x="9917490" y="3421557"/>
            <a:ext cx="1407138" cy="956133"/>
          </a:xfrm>
          <a:prstGeom prst="round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ARC</a:t>
            </a:r>
            <a:endParaRPr lang="en-US" sz="2400" dirty="0"/>
          </a:p>
        </p:txBody>
      </p:sp>
      <p:sp>
        <p:nvSpPr>
          <p:cNvPr id="108" name="Round Diagonal Corner Rectangle 107"/>
          <p:cNvSpPr/>
          <p:nvPr/>
        </p:nvSpPr>
        <p:spPr>
          <a:xfrm>
            <a:off x="435446" y="4511109"/>
            <a:ext cx="9965503" cy="962990"/>
          </a:xfrm>
          <a:prstGeom prst="round2DiagRect">
            <a:avLst/>
          </a:prstGeom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Supporting </a:t>
            </a:r>
            <a:r>
              <a:rPr lang="en-US" sz="2000" dirty="0" err="1" smtClean="0"/>
              <a:t>IoT</a:t>
            </a:r>
            <a:r>
              <a:rPr lang="en-US" sz="2000" dirty="0" smtClean="0"/>
              <a:t> Platforms Local Breakout (e.g., </a:t>
            </a:r>
            <a:r>
              <a:rPr lang="en-US" sz="2000" dirty="0" err="1" smtClean="0"/>
              <a:t>Mcc</a:t>
            </a:r>
            <a:r>
              <a:rPr lang="en-US" sz="2000" dirty="0" smtClean="0"/>
              <a:t>’)</a:t>
            </a:r>
            <a:endParaRPr lang="en-US" sz="2000" dirty="0"/>
          </a:p>
        </p:txBody>
      </p:sp>
      <p:sp>
        <p:nvSpPr>
          <p:cNvPr id="109" name="Round Diagonal Corner Rectangle 108"/>
          <p:cNvSpPr/>
          <p:nvPr/>
        </p:nvSpPr>
        <p:spPr>
          <a:xfrm>
            <a:off x="9911693" y="4517966"/>
            <a:ext cx="1407138" cy="956133"/>
          </a:xfrm>
          <a:prstGeom prst="round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ARC</a:t>
            </a:r>
            <a:endParaRPr lang="en-US" sz="2400" dirty="0"/>
          </a:p>
        </p:txBody>
      </p:sp>
      <p:sp>
        <p:nvSpPr>
          <p:cNvPr id="110" name="Round Diagonal Corner Rectangle 109"/>
          <p:cNvSpPr/>
          <p:nvPr/>
        </p:nvSpPr>
        <p:spPr>
          <a:xfrm>
            <a:off x="439362" y="5622719"/>
            <a:ext cx="9965503" cy="962990"/>
          </a:xfrm>
          <a:prstGeom prst="round2DiagRect">
            <a:avLst/>
          </a:prstGeom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Smart City Profiles &amp; Certification Program Support</a:t>
            </a:r>
            <a:endParaRPr lang="en-US" sz="2000" dirty="0"/>
          </a:p>
        </p:txBody>
      </p:sp>
      <p:sp>
        <p:nvSpPr>
          <p:cNvPr id="111" name="Round Diagonal Corner Rectangle 110"/>
          <p:cNvSpPr/>
          <p:nvPr/>
        </p:nvSpPr>
        <p:spPr>
          <a:xfrm>
            <a:off x="9915609" y="5607518"/>
            <a:ext cx="1407138" cy="978191"/>
          </a:xfrm>
          <a:prstGeom prst="round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TST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09022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build="allAtOnce" animBg="1"/>
      <p:bldP spid="6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 smtClean="0">
                <a:uFillTx/>
              </a:rPr>
              <a:t>Thank you!</a:t>
            </a:r>
            <a:endParaRPr lang="ko-KR" altLang="en-US">
              <a:uFillTx/>
            </a:endParaRPr>
          </a:p>
        </p:txBody>
      </p:sp>
      <p:sp>
        <p:nvSpPr>
          <p:cNvPr id="6" name="부제목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>
              <a:uFillTx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rgbClr val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/>
      <a:lstStyle/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525</TotalTime>
  <Words>586</Words>
  <Application>Microsoft Macintosh PowerPoint</Application>
  <PresentationFormat>Widescreen</PresentationFormat>
  <Paragraphs>241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6" baseType="lpstr">
      <vt:lpstr>Calibri</vt:lpstr>
      <vt:lpstr>MS PGothic</vt:lpstr>
      <vt:lpstr>Myriad Pro</vt:lpstr>
      <vt:lpstr>Myriad Pro Light</vt:lpstr>
      <vt:lpstr>SimSun</vt:lpstr>
      <vt:lpstr>Wingdings</vt:lpstr>
      <vt:lpstr>맑은 고딕</vt:lpstr>
      <vt:lpstr>Arial</vt:lpstr>
      <vt:lpstr>Office Theme</vt:lpstr>
      <vt:lpstr>Scope of Smart City Standards Work</vt:lpstr>
      <vt:lpstr>In Reality</vt:lpstr>
      <vt:lpstr>Smart City (Key Findings)</vt:lpstr>
      <vt:lpstr>A possible smart city blue-print</vt:lpstr>
      <vt:lpstr>In Reality</vt:lpstr>
      <vt:lpstr>In Reality</vt:lpstr>
      <vt:lpstr>Thank you!</vt:lpstr>
    </vt:vector>
  </TitlesOfParts>
  <Company>iconectiv</Company>
  <LinksUpToDate>false</LinksUpToDate>
  <SharedDoc>false</SharedDoc>
  <HyperlinksChanged>false</HyperlinksChanged>
  <AppVersion>15.0024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JaeSeung Song</cp:lastModifiedBy>
  <cp:revision>55</cp:revision>
  <dcterms:created xsi:type="dcterms:W3CDTF">2017-09-21T15:46:31Z</dcterms:created>
  <dcterms:modified xsi:type="dcterms:W3CDTF">2018-09-10T11:57:32Z</dcterms:modified>
</cp:coreProperties>
</file>