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281" r:id="rId3"/>
    <p:sldId id="282" r:id="rId4"/>
    <p:sldId id="277" r:id="rId5"/>
    <p:sldId id="284" r:id="rId6"/>
    <p:sldId id="265" r:id="rId7"/>
  </p:sldIdLst>
  <p:sldSz cx="12192000" cy="6858000"/>
  <p:notesSz cx="6858000" cy="9144000"/>
  <p:defaultTextStyle>
    <a:defPPr>
      <a:defRPr lang="en-US">
        <a:uFillTx/>
      </a:defRPr>
    </a:defPPr>
    <a:lvl1pPr marL="0" algn="l" defTabSz="914400" rtl="0" eaLnBrk="1" latinLnBrk="0" hangingPunct="1">
      <a:defRPr sz="1800" kern="1200">
        <a:solidFill>
          <a:schemeClr val="tx1"/>
        </a:solidFill>
        <a:uFillTx/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uFillTx/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uFillTx/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uFillTx/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uFillTx/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uFillTx/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uFillTx/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uFillTx/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uFillTx/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00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srgbClr val="000000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srgbClr val="00000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rgbClr val="00000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srgbClr val="000000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srgbClr val="000000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608" autoAdjust="0"/>
    <p:restoredTop sz="94660"/>
  </p:normalViewPr>
  <p:slideViewPr>
    <p:cSldViewPr snapToGrid="0">
      <p:cViewPr>
        <p:scale>
          <a:sx n="85" d="100"/>
          <a:sy n="85" d="100"/>
        </p:scale>
        <p:origin x="1152" y="4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theme" Target="theme/theme1.xml"/><Relationship Id="rId1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notesMaster" Target="notesMasters/notesMaster1.xml"/><Relationship Id="rId9" Type="http://schemas.openxmlformats.org/officeDocument/2006/relationships/presProps" Target="presProps.xml"/><Relationship Id="rId1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A97978E-C56D-684D-AB73-680C383568C6}" type="datetimeFigureOut">
              <a:rPr lang="en-US" smtClean="0"/>
              <a:t>9/16/18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2E643D9-5951-1248-8ED3-3109FE5B47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34192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/>
          </p:cNvSpPr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uFillTx/>
            </a:endParaRPr>
          </a:p>
        </p:txBody>
      </p:sp>
      <p:sp>
        <p:nvSpPr>
          <p:cNvPr id="7" name="Rectangle 6"/>
          <p:cNvSpPr>
            <a:spLocks/>
          </p:cNvSpPr>
          <p:nvPr userDrawn="1"/>
        </p:nvSpPr>
        <p:spPr>
          <a:xfrm>
            <a:off x="0" y="4285397"/>
            <a:ext cx="12192000" cy="2572603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uFillTx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1444" y="1122363"/>
            <a:ext cx="11296184" cy="2387600"/>
          </a:xfrm>
        </p:spPr>
        <p:txBody>
          <a:bodyPr anchor="b"/>
          <a:lstStyle>
            <a:lvl1pPr algn="ctr">
              <a:defRPr sz="6000">
                <a:uFillTx/>
              </a:defRPr>
            </a:lvl1pPr>
          </a:lstStyle>
          <a:p>
            <a:r>
              <a:rPr lang="en-US" smtClean="0">
                <a:uFillTx/>
              </a:rPr>
              <a:t>Click to edit Master title style</a:t>
            </a:r>
            <a:endParaRPr lang="en-US">
              <a:uFillTx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>
                <a:uFillTx/>
              </a:rPr>
              <a:t>‹#›</a:t>
            </a:fld>
            <a:endParaRPr lang="en-US">
              <a:uFillTx/>
            </a:endParaRP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/>
          <a:stretch>
            <a:fillRect/>
          </a:stretch>
        </p:blipFill>
        <p:spPr>
          <a:xfrm>
            <a:off x="4525860" y="194184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019675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  <a:uFillTx/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>
                <a:uFillTx/>
              </a:defRPr>
            </a:lvl2pPr>
            <a:lvl3pPr marL="914400" indent="0" algn="ctr">
              <a:buNone/>
              <a:defRPr sz="1800">
                <a:uFillTx/>
              </a:defRPr>
            </a:lvl3pPr>
            <a:lvl4pPr marL="1371600" indent="0" algn="ctr">
              <a:buNone/>
              <a:defRPr sz="1600">
                <a:uFillTx/>
              </a:defRPr>
            </a:lvl4pPr>
            <a:lvl5pPr marL="1828800" indent="0" algn="ctr">
              <a:buNone/>
              <a:defRPr sz="1600">
                <a:uFillTx/>
              </a:defRPr>
            </a:lvl5pPr>
            <a:lvl6pPr marL="2286000" indent="0" algn="ctr">
              <a:buNone/>
              <a:defRPr sz="1600">
                <a:uFillTx/>
              </a:defRPr>
            </a:lvl6pPr>
            <a:lvl7pPr marL="2743200" indent="0" algn="ctr">
              <a:buNone/>
              <a:defRPr sz="1600">
                <a:uFillTx/>
              </a:defRPr>
            </a:lvl7pPr>
            <a:lvl8pPr marL="3200400" indent="0" algn="ctr">
              <a:buNone/>
              <a:defRPr sz="1600">
                <a:uFillTx/>
              </a:defRPr>
            </a:lvl8pPr>
            <a:lvl9pPr marL="3657600" indent="0" algn="ctr">
              <a:buNone/>
              <a:defRPr sz="1600">
                <a:uFillTx/>
              </a:defRPr>
            </a:lvl9pPr>
          </a:lstStyle>
          <a:p>
            <a:r>
              <a:rPr lang="en-US" dirty="0" smtClean="0">
                <a:uFillTx/>
              </a:rPr>
              <a:t>Click to edit Master subtitle style</a:t>
            </a:r>
            <a:endParaRPr lang="en-US" dirty="0">
              <a:uFillTx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/>
          </p:cNvSpPr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uFillTx/>
            </a:endParaRPr>
          </a:p>
        </p:txBody>
      </p:sp>
      <p:sp>
        <p:nvSpPr>
          <p:cNvPr id="7" name="Rectangle 6"/>
          <p:cNvSpPr>
            <a:spLocks/>
          </p:cNvSpPr>
          <p:nvPr userDrawn="1"/>
        </p:nvSpPr>
        <p:spPr>
          <a:xfrm>
            <a:off x="0" y="5341434"/>
            <a:ext cx="12192000" cy="1516566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uFillTx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1444" y="1122363"/>
            <a:ext cx="11296184" cy="2387600"/>
          </a:xfrm>
        </p:spPr>
        <p:txBody>
          <a:bodyPr anchor="b"/>
          <a:lstStyle>
            <a:lvl1pPr algn="ctr">
              <a:defRPr sz="6000">
                <a:uFillTx/>
              </a:defRPr>
            </a:lvl1pPr>
          </a:lstStyle>
          <a:p>
            <a:r>
              <a:rPr lang="en-US" smtClean="0">
                <a:uFillTx/>
              </a:rPr>
              <a:t>Click to edit Master title style</a:t>
            </a:r>
            <a:endParaRPr lang="en-US">
              <a:uFillTx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>
                <a:uFillTx/>
              </a:rPr>
              <a:t>‹#›</a:t>
            </a:fld>
            <a:endParaRPr lang="en-US">
              <a:uFillTx/>
            </a:endParaRP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/>
          <a:stretch>
            <a:fillRect/>
          </a:stretch>
        </p:blipFill>
        <p:spPr>
          <a:xfrm>
            <a:off x="4525860" y="194184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847556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  <a:uFillTx/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>
                <a:uFillTx/>
              </a:defRPr>
            </a:lvl2pPr>
            <a:lvl3pPr marL="914400" indent="0" algn="ctr">
              <a:buNone/>
              <a:defRPr sz="1800">
                <a:uFillTx/>
              </a:defRPr>
            </a:lvl3pPr>
            <a:lvl4pPr marL="1371600" indent="0" algn="ctr">
              <a:buNone/>
              <a:defRPr sz="1600">
                <a:uFillTx/>
              </a:defRPr>
            </a:lvl4pPr>
            <a:lvl5pPr marL="1828800" indent="0" algn="ctr">
              <a:buNone/>
              <a:defRPr sz="1600">
                <a:uFillTx/>
              </a:defRPr>
            </a:lvl5pPr>
            <a:lvl6pPr marL="2286000" indent="0" algn="ctr">
              <a:buNone/>
              <a:defRPr sz="1600">
                <a:uFillTx/>
              </a:defRPr>
            </a:lvl6pPr>
            <a:lvl7pPr marL="2743200" indent="0" algn="ctr">
              <a:buNone/>
              <a:defRPr sz="1600">
                <a:uFillTx/>
              </a:defRPr>
            </a:lvl7pPr>
            <a:lvl8pPr marL="3200400" indent="0" algn="ctr">
              <a:buNone/>
              <a:defRPr sz="1600">
                <a:uFillTx/>
              </a:defRPr>
            </a:lvl8pPr>
            <a:lvl9pPr marL="3657600" indent="0" algn="ctr">
              <a:buNone/>
              <a:defRPr sz="1600">
                <a:uFillTx/>
              </a:defRPr>
            </a:lvl9pPr>
          </a:lstStyle>
          <a:p>
            <a:r>
              <a:rPr lang="en-US" dirty="0" smtClean="0">
                <a:uFillTx/>
              </a:rPr>
              <a:t>Click to edit Master subtitle style</a:t>
            </a:r>
            <a:endParaRPr lang="en-US" dirty="0">
              <a:uFillTx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/>
          </p:cNvSpPr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uFillTx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59780" y="1233866"/>
            <a:ext cx="11296184" cy="2387600"/>
          </a:xfrm>
        </p:spPr>
        <p:txBody>
          <a:bodyPr anchor="b">
            <a:normAutofit/>
          </a:bodyPr>
          <a:lstStyle>
            <a:lvl1pPr algn="l">
              <a:defRPr sz="4800">
                <a:solidFill>
                  <a:schemeClr val="tx1"/>
                </a:solidFill>
                <a:uFillTx/>
              </a:defRPr>
            </a:lvl1pPr>
          </a:lstStyle>
          <a:p>
            <a:r>
              <a:rPr lang="en-US" dirty="0" smtClean="0">
                <a:uFillTx/>
              </a:rPr>
              <a:t>Click to edit Master title style</a:t>
            </a:r>
            <a:endParaRPr lang="en-US" dirty="0">
              <a:uFillTx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>
                <a:uFillTx/>
              </a:rPr>
              <a:t>‹#›</a:t>
            </a:fld>
            <a:endParaRPr lang="en-US">
              <a:uFillTx/>
            </a:endParaRP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/>
          <a:stretch>
            <a:fillRect/>
          </a:stretch>
        </p:blipFill>
        <p:spPr>
          <a:xfrm>
            <a:off x="401444" y="305687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59780" y="3837899"/>
            <a:ext cx="9144000" cy="1655762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1">
                    <a:lumMod val="50000"/>
                    <a:lumOff val="50000"/>
                  </a:schemeClr>
                </a:solidFill>
                <a:uFillTx/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>
                <a:uFillTx/>
              </a:defRPr>
            </a:lvl2pPr>
            <a:lvl3pPr marL="914400" indent="0" algn="ctr">
              <a:buNone/>
              <a:defRPr sz="1800">
                <a:uFillTx/>
              </a:defRPr>
            </a:lvl3pPr>
            <a:lvl4pPr marL="1371600" indent="0" algn="ctr">
              <a:buNone/>
              <a:defRPr sz="1600">
                <a:uFillTx/>
              </a:defRPr>
            </a:lvl4pPr>
            <a:lvl5pPr marL="1828800" indent="0" algn="ctr">
              <a:buNone/>
              <a:defRPr sz="1600">
                <a:uFillTx/>
              </a:defRPr>
            </a:lvl5pPr>
            <a:lvl6pPr marL="2286000" indent="0" algn="ctr">
              <a:buNone/>
              <a:defRPr sz="1600">
                <a:uFillTx/>
              </a:defRPr>
            </a:lvl6pPr>
            <a:lvl7pPr marL="2743200" indent="0" algn="ctr">
              <a:buNone/>
              <a:defRPr sz="1600">
                <a:uFillTx/>
              </a:defRPr>
            </a:lvl7pPr>
            <a:lvl8pPr marL="3200400" indent="0" algn="ctr">
              <a:buNone/>
              <a:defRPr sz="1600">
                <a:uFillTx/>
              </a:defRPr>
            </a:lvl8pPr>
            <a:lvl9pPr marL="3657600" indent="0" algn="ctr">
              <a:buNone/>
              <a:defRPr sz="1600">
                <a:uFillTx/>
              </a:defRPr>
            </a:lvl9pPr>
          </a:lstStyle>
          <a:p>
            <a:r>
              <a:rPr lang="en-US" dirty="0" smtClean="0">
                <a:uFillTx/>
              </a:rPr>
              <a:t>Click to edit Master subtitle style</a:t>
            </a:r>
            <a:endParaRPr lang="en-US" dirty="0">
              <a:uFillTx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uFillTx/>
              </a:rPr>
              <a:t>Click to edit Master title style</a:t>
            </a:r>
            <a:endParaRPr lang="en-US">
              <a:uFillTx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>
                <a:uFillTx/>
              </a:rPr>
              <a:t>Click to edit Master text styles</a:t>
            </a:r>
          </a:p>
          <a:p>
            <a:pPr lvl="1"/>
            <a:r>
              <a:rPr lang="en-US" smtClean="0">
                <a:uFillTx/>
              </a:rPr>
              <a:t>Second level</a:t>
            </a:r>
          </a:p>
          <a:p>
            <a:pPr lvl="2"/>
            <a:r>
              <a:rPr lang="en-US" smtClean="0">
                <a:uFillTx/>
              </a:rPr>
              <a:t>Third level</a:t>
            </a:r>
          </a:p>
          <a:p>
            <a:pPr lvl="3"/>
            <a:r>
              <a:rPr lang="en-US" smtClean="0">
                <a:uFillTx/>
              </a:rPr>
              <a:t>Fourth level</a:t>
            </a:r>
          </a:p>
          <a:p>
            <a:pPr lvl="4"/>
            <a:r>
              <a:rPr lang="en-US" smtClean="0">
                <a:uFillTx/>
              </a:rPr>
              <a:t>Fifth level</a:t>
            </a:r>
            <a:endParaRPr lang="en-US">
              <a:uFillTx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>
                <a:uFillTx/>
              </a:rPr>
              <a:t>9/16/18</a:t>
            </a:fld>
            <a:endParaRPr lang="en-US">
              <a:uFillTx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>
              <a:uFillTx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>
                <a:uFillTx/>
              </a:rPr>
              <a:t>‹#›</a:t>
            </a:fld>
            <a:endParaRPr lang="en-US">
              <a:uFillTx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>
                <a:uFillTx/>
              </a:defRPr>
            </a:lvl1pPr>
          </a:lstStyle>
          <a:p>
            <a:r>
              <a:rPr lang="en-US" smtClean="0">
                <a:uFillTx/>
              </a:rPr>
              <a:t>Click to edit Master title style</a:t>
            </a:r>
            <a:endParaRPr lang="en-US">
              <a:uFillTx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  <a:uFillTx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  <a:uFillTx/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  <a:uFillTx/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  <a:uFillTx/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  <a:uFillTx/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  <a:uFillTx/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  <a:uFillTx/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  <a:uFillTx/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  <a:uFillTx/>
              </a:defRPr>
            </a:lvl9pPr>
          </a:lstStyle>
          <a:p>
            <a:pPr lvl="0"/>
            <a:r>
              <a:rPr lang="en-US" smtClean="0">
                <a:uFillTx/>
              </a:rPr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>
                <a:uFillTx/>
              </a:rPr>
              <a:t>9/16/18</a:t>
            </a:fld>
            <a:endParaRPr lang="en-US">
              <a:uFillTx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>
              <a:uFillTx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>
                <a:uFillTx/>
              </a:rPr>
              <a:t>‹#›</a:t>
            </a:fld>
            <a:endParaRPr lang="en-US">
              <a:uFillTx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uFillTx/>
              </a:rPr>
              <a:t>Click to edit Master title style</a:t>
            </a:r>
            <a:endParaRPr lang="en-US">
              <a:uFillTx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>
                <a:uFillTx/>
              </a:rPr>
              <a:t>Click to edit Master text styles</a:t>
            </a:r>
          </a:p>
          <a:p>
            <a:pPr lvl="1"/>
            <a:r>
              <a:rPr lang="en-US" smtClean="0">
                <a:uFillTx/>
              </a:rPr>
              <a:t>Second level</a:t>
            </a:r>
          </a:p>
          <a:p>
            <a:pPr lvl="2"/>
            <a:r>
              <a:rPr lang="en-US" smtClean="0">
                <a:uFillTx/>
              </a:rPr>
              <a:t>Third level</a:t>
            </a:r>
          </a:p>
          <a:p>
            <a:pPr lvl="3"/>
            <a:r>
              <a:rPr lang="en-US" smtClean="0">
                <a:uFillTx/>
              </a:rPr>
              <a:t>Fourth level</a:t>
            </a:r>
          </a:p>
          <a:p>
            <a:pPr lvl="4"/>
            <a:r>
              <a:rPr lang="en-US" smtClean="0">
                <a:uFillTx/>
              </a:rPr>
              <a:t>Fifth level</a:t>
            </a:r>
            <a:endParaRPr lang="en-US">
              <a:uFillTx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>
                <a:uFillTx/>
              </a:rPr>
              <a:t>Click to edit Master text styles</a:t>
            </a:r>
          </a:p>
          <a:p>
            <a:pPr lvl="1"/>
            <a:r>
              <a:rPr lang="en-US" smtClean="0">
                <a:uFillTx/>
              </a:rPr>
              <a:t>Second level</a:t>
            </a:r>
          </a:p>
          <a:p>
            <a:pPr lvl="2"/>
            <a:r>
              <a:rPr lang="en-US" smtClean="0">
                <a:uFillTx/>
              </a:rPr>
              <a:t>Third level</a:t>
            </a:r>
          </a:p>
          <a:p>
            <a:pPr lvl="3"/>
            <a:r>
              <a:rPr lang="en-US" smtClean="0">
                <a:uFillTx/>
              </a:rPr>
              <a:t>Fourth level</a:t>
            </a:r>
          </a:p>
          <a:p>
            <a:pPr lvl="4"/>
            <a:r>
              <a:rPr lang="en-US" smtClean="0">
                <a:uFillTx/>
              </a:rPr>
              <a:t>Fifth level</a:t>
            </a:r>
            <a:endParaRPr lang="en-US">
              <a:uFillTx/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>
                <a:uFillTx/>
              </a:rPr>
              <a:t>9/16/18</a:t>
            </a:fld>
            <a:endParaRPr lang="en-US">
              <a:uFillTx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>
              <a:uFillTx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>
                <a:uFillTx/>
              </a:rPr>
              <a:t>‹#›</a:t>
            </a:fld>
            <a:endParaRPr lang="en-US">
              <a:uFillTx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>
                <a:uFillTx/>
              </a:rPr>
              <a:t>Click to edit Master title style</a:t>
            </a:r>
            <a:endParaRPr lang="en-US">
              <a:uFillTx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>
                <a:uFillTx/>
              </a:defRPr>
            </a:lvl1pPr>
            <a:lvl2pPr marL="457200" indent="0">
              <a:buNone/>
              <a:defRPr sz="2000" b="1">
                <a:uFillTx/>
              </a:defRPr>
            </a:lvl2pPr>
            <a:lvl3pPr marL="914400" indent="0">
              <a:buNone/>
              <a:defRPr sz="1800" b="1">
                <a:uFillTx/>
              </a:defRPr>
            </a:lvl3pPr>
            <a:lvl4pPr marL="1371600" indent="0">
              <a:buNone/>
              <a:defRPr sz="1600" b="1">
                <a:uFillTx/>
              </a:defRPr>
            </a:lvl4pPr>
            <a:lvl5pPr marL="1828800" indent="0">
              <a:buNone/>
              <a:defRPr sz="1600" b="1">
                <a:uFillTx/>
              </a:defRPr>
            </a:lvl5pPr>
            <a:lvl6pPr marL="2286000" indent="0">
              <a:buNone/>
              <a:defRPr sz="1600" b="1">
                <a:uFillTx/>
              </a:defRPr>
            </a:lvl6pPr>
            <a:lvl7pPr marL="2743200" indent="0">
              <a:buNone/>
              <a:defRPr sz="1600" b="1">
                <a:uFillTx/>
              </a:defRPr>
            </a:lvl7pPr>
            <a:lvl8pPr marL="3200400" indent="0">
              <a:buNone/>
              <a:defRPr sz="1600" b="1">
                <a:uFillTx/>
              </a:defRPr>
            </a:lvl8pPr>
            <a:lvl9pPr marL="3657600" indent="0">
              <a:buNone/>
              <a:defRPr sz="1600" b="1">
                <a:uFillTx/>
              </a:defRPr>
            </a:lvl9pPr>
          </a:lstStyle>
          <a:p>
            <a:pPr lvl="0"/>
            <a:r>
              <a:rPr lang="en-US" smtClean="0">
                <a:uFillTx/>
              </a:rPr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>
                <a:uFillTx/>
              </a:rPr>
              <a:t>Click to edit Master text styles</a:t>
            </a:r>
          </a:p>
          <a:p>
            <a:pPr lvl="1"/>
            <a:r>
              <a:rPr lang="en-US" smtClean="0">
                <a:uFillTx/>
              </a:rPr>
              <a:t>Second level</a:t>
            </a:r>
          </a:p>
          <a:p>
            <a:pPr lvl="2"/>
            <a:r>
              <a:rPr lang="en-US" smtClean="0">
                <a:uFillTx/>
              </a:rPr>
              <a:t>Third level</a:t>
            </a:r>
          </a:p>
          <a:p>
            <a:pPr lvl="3"/>
            <a:r>
              <a:rPr lang="en-US" smtClean="0">
                <a:uFillTx/>
              </a:rPr>
              <a:t>Fourth level</a:t>
            </a:r>
          </a:p>
          <a:p>
            <a:pPr lvl="4"/>
            <a:r>
              <a:rPr lang="en-US" smtClean="0">
                <a:uFillTx/>
              </a:rPr>
              <a:t>Fifth level</a:t>
            </a:r>
            <a:endParaRPr lang="en-US">
              <a:uFillTx/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>
                <a:uFillTx/>
              </a:defRPr>
            </a:lvl1pPr>
            <a:lvl2pPr marL="457200" indent="0">
              <a:buNone/>
              <a:defRPr sz="2000" b="1">
                <a:uFillTx/>
              </a:defRPr>
            </a:lvl2pPr>
            <a:lvl3pPr marL="914400" indent="0">
              <a:buNone/>
              <a:defRPr sz="1800" b="1">
                <a:uFillTx/>
              </a:defRPr>
            </a:lvl3pPr>
            <a:lvl4pPr marL="1371600" indent="0">
              <a:buNone/>
              <a:defRPr sz="1600" b="1">
                <a:uFillTx/>
              </a:defRPr>
            </a:lvl4pPr>
            <a:lvl5pPr marL="1828800" indent="0">
              <a:buNone/>
              <a:defRPr sz="1600" b="1">
                <a:uFillTx/>
              </a:defRPr>
            </a:lvl5pPr>
            <a:lvl6pPr marL="2286000" indent="0">
              <a:buNone/>
              <a:defRPr sz="1600" b="1">
                <a:uFillTx/>
              </a:defRPr>
            </a:lvl6pPr>
            <a:lvl7pPr marL="2743200" indent="0">
              <a:buNone/>
              <a:defRPr sz="1600" b="1">
                <a:uFillTx/>
              </a:defRPr>
            </a:lvl7pPr>
            <a:lvl8pPr marL="3200400" indent="0">
              <a:buNone/>
              <a:defRPr sz="1600" b="1">
                <a:uFillTx/>
              </a:defRPr>
            </a:lvl8pPr>
            <a:lvl9pPr marL="3657600" indent="0">
              <a:buNone/>
              <a:defRPr sz="1600" b="1">
                <a:uFillTx/>
              </a:defRPr>
            </a:lvl9pPr>
          </a:lstStyle>
          <a:p>
            <a:pPr lvl="0"/>
            <a:r>
              <a:rPr lang="en-US" smtClean="0">
                <a:uFillTx/>
              </a:rPr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>
                <a:uFillTx/>
              </a:rPr>
              <a:t>Click to edit Master text styles</a:t>
            </a:r>
          </a:p>
          <a:p>
            <a:pPr lvl="1"/>
            <a:r>
              <a:rPr lang="en-US" smtClean="0">
                <a:uFillTx/>
              </a:rPr>
              <a:t>Second level</a:t>
            </a:r>
          </a:p>
          <a:p>
            <a:pPr lvl="2"/>
            <a:r>
              <a:rPr lang="en-US" smtClean="0">
                <a:uFillTx/>
              </a:rPr>
              <a:t>Third level</a:t>
            </a:r>
          </a:p>
          <a:p>
            <a:pPr lvl="3"/>
            <a:r>
              <a:rPr lang="en-US" smtClean="0">
                <a:uFillTx/>
              </a:rPr>
              <a:t>Fourth level</a:t>
            </a:r>
          </a:p>
          <a:p>
            <a:pPr lvl="4"/>
            <a:r>
              <a:rPr lang="en-US" smtClean="0">
                <a:uFillTx/>
              </a:rPr>
              <a:t>Fifth level</a:t>
            </a:r>
            <a:endParaRPr lang="en-US">
              <a:uFillTx/>
            </a:endParaRP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>
                <a:uFillTx/>
              </a:rPr>
              <a:t>9/16/18</a:t>
            </a:fld>
            <a:endParaRPr lang="en-US">
              <a:uFillTx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>
              <a:uFillTx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>
                <a:uFillTx/>
              </a:rPr>
              <a:t>‹#›</a:t>
            </a:fld>
            <a:endParaRPr lang="en-US">
              <a:uFillTx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uFillTx/>
              </a:rPr>
              <a:t>Click to edit Master title style</a:t>
            </a:r>
            <a:endParaRPr lang="en-US">
              <a:uFillTx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>
                <a:uFillTx/>
              </a:rPr>
              <a:t>9/16/18</a:t>
            </a:fld>
            <a:endParaRPr lang="en-US">
              <a:uFillTx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>
              <a:uFillTx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>
                <a:uFillTx/>
              </a:rPr>
              <a:t>‹#›</a:t>
            </a:fld>
            <a:endParaRPr lang="en-US">
              <a:uFillTx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>
                <a:uFillTx/>
              </a:rPr>
              <a:t>‹#›</a:t>
            </a:fld>
            <a:endParaRPr lang="en-US">
              <a:uFillTx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theme" Target="../theme/theme1.xml"/><Relationship Id="rId11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34696" y="0"/>
            <a:ext cx="7850299" cy="1173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>
                <a:uFillTx/>
              </a:rPr>
              <a:t>Click to edit Master title style</a:t>
            </a:r>
            <a:endParaRPr lang="en-US" dirty="0">
              <a:uFillTx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4696" y="1493919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>
                <a:uFillTx/>
              </a:rPr>
              <a:t>Click to edit Master text styles</a:t>
            </a:r>
          </a:p>
          <a:p>
            <a:pPr lvl="1"/>
            <a:r>
              <a:rPr lang="en-US" dirty="0" smtClean="0">
                <a:uFillTx/>
              </a:rPr>
              <a:t>Second level</a:t>
            </a:r>
          </a:p>
          <a:p>
            <a:pPr lvl="2"/>
            <a:r>
              <a:rPr lang="en-US" dirty="0" smtClean="0">
                <a:uFillTx/>
              </a:rPr>
              <a:t>Third level</a:t>
            </a:r>
          </a:p>
          <a:p>
            <a:pPr lvl="3"/>
            <a:r>
              <a:rPr lang="en-US" dirty="0" smtClean="0">
                <a:uFillTx/>
              </a:rPr>
              <a:t>Fourth level</a:t>
            </a:r>
          </a:p>
          <a:p>
            <a:pPr lvl="4"/>
            <a:r>
              <a:rPr lang="en-US" dirty="0" smtClean="0">
                <a:uFillTx/>
              </a:rPr>
              <a:t>Fifth level</a:t>
            </a:r>
            <a:endParaRPr lang="en-US" dirty="0">
              <a:uFillTx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697628" y="6492875"/>
            <a:ext cx="4943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uFillTx/>
              </a:defRPr>
            </a:lvl1pPr>
          </a:lstStyle>
          <a:p>
            <a:fld id="{163F5A94-8458-4F17-AD3C-1A083E20221D}" type="slidenum">
              <a:rPr lang="en-US" smtClean="0">
                <a:uFillTx/>
              </a:rPr>
              <a:t>‹#›</a:t>
            </a:fld>
            <a:endParaRPr lang="en-US">
              <a:uFillTx/>
            </a:endParaRPr>
          </a:p>
        </p:txBody>
      </p:sp>
      <p:sp>
        <p:nvSpPr>
          <p:cNvPr id="7" name="Rectangle 6"/>
          <p:cNvSpPr>
            <a:spLocks/>
          </p:cNvSpPr>
          <p:nvPr userDrawn="1"/>
        </p:nvSpPr>
        <p:spPr>
          <a:xfrm>
            <a:off x="0" y="1155282"/>
            <a:ext cx="12192000" cy="18288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uFillTx/>
            </a:endParaRP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11" cstate="screen"/>
          <a:stretch>
            <a:fillRect/>
          </a:stretch>
        </p:blipFill>
        <p:spPr>
          <a:xfrm>
            <a:off x="10748241" y="105845"/>
            <a:ext cx="1325890" cy="904091"/>
          </a:xfrm>
          <a:prstGeom prst="rect">
            <a:avLst/>
          </a:prstGeom>
        </p:spPr>
      </p:pic>
      <p:sp>
        <p:nvSpPr>
          <p:cNvPr id="9" name="Rectangle 8"/>
          <p:cNvSpPr>
            <a:spLocks/>
          </p:cNvSpPr>
          <p:nvPr userDrawn="1"/>
        </p:nvSpPr>
        <p:spPr>
          <a:xfrm>
            <a:off x="0" y="6497638"/>
            <a:ext cx="12192000" cy="18288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uFillTx/>
            </a:endParaRPr>
          </a:p>
        </p:txBody>
      </p:sp>
      <p:sp>
        <p:nvSpPr>
          <p:cNvPr id="10" name="TextBox 9"/>
          <p:cNvSpPr txBox="1">
            <a:spLocks/>
          </p:cNvSpPr>
          <p:nvPr userDrawn="1"/>
        </p:nvSpPr>
        <p:spPr>
          <a:xfrm>
            <a:off x="5592496" y="6592129"/>
            <a:ext cx="10070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dirty="0" smtClean="0">
                <a:solidFill>
                  <a:schemeClr val="bg1">
                    <a:lumMod val="75000"/>
                  </a:schemeClr>
                </a:solidFill>
                <a:uFillTx/>
                <a:latin typeface="Myriad Pro Light" panose="020B0603030403020204" pitchFamily="34" charset="0"/>
              </a:rPr>
              <a:t>© 2017 oneM2M</a:t>
            </a:r>
          </a:p>
          <a:p>
            <a:endParaRPr lang="en-US" sz="900" dirty="0">
              <a:solidFill>
                <a:schemeClr val="bg1">
                  <a:lumMod val="50000"/>
                </a:schemeClr>
              </a:solidFill>
              <a:uFillTx/>
              <a:latin typeface="Myriad Pro Light" panose="020B0603030403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rgbClr val="C63133"/>
          </a:solidFill>
          <a:uFillTx/>
          <a:latin typeface="Myriad Pro" panose="020B050303040302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rgbClr val="C00000"/>
        </a:buClr>
        <a:buFont typeface="Arial" panose="020B0604020202020204" pitchFamily="34" charset="0"/>
        <a:buChar char="•"/>
        <a:defRPr sz="2800" kern="1200">
          <a:solidFill>
            <a:schemeClr val="tx1"/>
          </a:solidFill>
          <a:uFillTx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uFillTx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uFillTx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uFillTx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uFillTx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uFillTx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uFillTx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uFillTx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uFillTx/>
          <a:latin typeface="+mn-lt"/>
          <a:ea typeface="+mn-ea"/>
          <a:cs typeface="+mn-cs"/>
        </a:defRPr>
      </a:lvl9pPr>
    </p:bodyStyle>
    <p:otherStyle>
      <a:defPPr>
        <a:defRPr lang="en-US">
          <a:uFillTx/>
        </a:defRPr>
      </a:defPPr>
      <a:lvl1pPr marL="0" algn="l" defTabSz="914400" rtl="0" eaLnBrk="1" latinLnBrk="0" hangingPunct="1">
        <a:defRPr sz="1800" kern="1200">
          <a:solidFill>
            <a:schemeClr val="tx1"/>
          </a:solidFill>
          <a:uFillTx/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uFillTx/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uFillTx/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uFillTx/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uFillTx/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uFillTx/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uFillTx/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uFillTx/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uFillTx/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1" Type="http://schemas.openxmlformats.org/officeDocument/2006/relationships/image" Target="../media/image11.png"/><Relationship Id="rId12" Type="http://schemas.openxmlformats.org/officeDocument/2006/relationships/image" Target="../media/image12.png"/><Relationship Id="rId13" Type="http://schemas.openxmlformats.org/officeDocument/2006/relationships/image" Target="../media/image13.png"/><Relationship Id="rId14" Type="http://schemas.openxmlformats.org/officeDocument/2006/relationships/image" Target="../media/image14.png"/><Relationship Id="rId15" Type="http://schemas.openxmlformats.org/officeDocument/2006/relationships/image" Target="../media/image15.png"/><Relationship Id="rId16" Type="http://schemas.openxmlformats.org/officeDocument/2006/relationships/image" Target="../media/image16.png"/><Relationship Id="rId1" Type="http://schemas.openxmlformats.org/officeDocument/2006/relationships/slideLayout" Target="../slideLayouts/slideLayout8.xml"/><Relationship Id="rId2" Type="http://schemas.openxmlformats.org/officeDocument/2006/relationships/image" Target="../media/image2.png"/><Relationship Id="rId3" Type="http://schemas.openxmlformats.org/officeDocument/2006/relationships/image" Target="../media/image3.jpeg"/><Relationship Id="rId4" Type="http://schemas.openxmlformats.org/officeDocument/2006/relationships/image" Target="../media/image4.png"/><Relationship Id="rId5" Type="http://schemas.openxmlformats.org/officeDocument/2006/relationships/image" Target="../media/image5.png"/><Relationship Id="rId6" Type="http://schemas.openxmlformats.org/officeDocument/2006/relationships/image" Target="../media/image6.png"/><Relationship Id="rId7" Type="http://schemas.openxmlformats.org/officeDocument/2006/relationships/image" Target="../media/image7.png"/><Relationship Id="rId8" Type="http://schemas.openxmlformats.org/officeDocument/2006/relationships/image" Target="../media/image8.png"/><Relationship Id="rId9" Type="http://schemas.openxmlformats.org/officeDocument/2006/relationships/image" Target="../media/image9.png"/><Relationship Id="rId10" Type="http://schemas.openxmlformats.org/officeDocument/2006/relationships/image" Target="../media/image10.png"/></Relationships>
</file>

<file path=ppt/slides/_rels/slide4.xml.rels><?xml version="1.0" encoding="UTF-8" standalone="yes"?>
<Relationships xmlns="http://schemas.openxmlformats.org/package/2006/relationships"><Relationship Id="rId11" Type="http://schemas.openxmlformats.org/officeDocument/2006/relationships/image" Target="../media/image15.png"/><Relationship Id="rId12" Type="http://schemas.openxmlformats.org/officeDocument/2006/relationships/image" Target="../media/image16.png"/><Relationship Id="rId1" Type="http://schemas.openxmlformats.org/officeDocument/2006/relationships/slideLayout" Target="../slideLayouts/slideLayout8.xml"/><Relationship Id="rId2" Type="http://schemas.openxmlformats.org/officeDocument/2006/relationships/image" Target="../media/image2.png"/><Relationship Id="rId3" Type="http://schemas.openxmlformats.org/officeDocument/2006/relationships/image" Target="../media/image3.jpeg"/><Relationship Id="rId4" Type="http://schemas.openxmlformats.org/officeDocument/2006/relationships/image" Target="../media/image4.png"/><Relationship Id="rId5" Type="http://schemas.openxmlformats.org/officeDocument/2006/relationships/image" Target="../media/image5.png"/><Relationship Id="rId6" Type="http://schemas.openxmlformats.org/officeDocument/2006/relationships/image" Target="../media/image6.png"/><Relationship Id="rId7" Type="http://schemas.openxmlformats.org/officeDocument/2006/relationships/image" Target="../media/image7.png"/><Relationship Id="rId8" Type="http://schemas.openxmlformats.org/officeDocument/2006/relationships/image" Target="../media/image8.png"/><Relationship Id="rId9" Type="http://schemas.openxmlformats.org/officeDocument/2006/relationships/image" Target="../media/image9.png"/><Relationship Id="rId10" Type="http://schemas.openxmlformats.org/officeDocument/2006/relationships/image" Target="../media/image14.png"/></Relationships>
</file>

<file path=ppt/slides/_rels/slide5.xml.rels><?xml version="1.0" encoding="UTF-8" standalone="yes"?>
<Relationships xmlns="http://schemas.openxmlformats.org/package/2006/relationships"><Relationship Id="rId11" Type="http://schemas.openxmlformats.org/officeDocument/2006/relationships/image" Target="../media/image15.png"/><Relationship Id="rId12" Type="http://schemas.openxmlformats.org/officeDocument/2006/relationships/image" Target="../media/image16.png"/><Relationship Id="rId1" Type="http://schemas.openxmlformats.org/officeDocument/2006/relationships/slideLayout" Target="../slideLayouts/slideLayout8.xml"/><Relationship Id="rId2" Type="http://schemas.openxmlformats.org/officeDocument/2006/relationships/image" Target="../media/image2.png"/><Relationship Id="rId3" Type="http://schemas.openxmlformats.org/officeDocument/2006/relationships/image" Target="../media/image3.jpeg"/><Relationship Id="rId4" Type="http://schemas.openxmlformats.org/officeDocument/2006/relationships/image" Target="../media/image4.png"/><Relationship Id="rId5" Type="http://schemas.openxmlformats.org/officeDocument/2006/relationships/image" Target="../media/image5.png"/><Relationship Id="rId6" Type="http://schemas.openxmlformats.org/officeDocument/2006/relationships/image" Target="../media/image6.png"/><Relationship Id="rId7" Type="http://schemas.openxmlformats.org/officeDocument/2006/relationships/image" Target="../media/image7.png"/><Relationship Id="rId8" Type="http://schemas.openxmlformats.org/officeDocument/2006/relationships/image" Target="../media/image8.png"/><Relationship Id="rId9" Type="http://schemas.openxmlformats.org/officeDocument/2006/relationships/image" Target="../media/image9.png"/><Relationship Id="rId10" Type="http://schemas.openxmlformats.org/officeDocument/2006/relationships/image" Target="../media/image14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472122" y="1369736"/>
            <a:ext cx="11296184" cy="2387600"/>
          </a:xfrm>
        </p:spPr>
        <p:txBody>
          <a:bodyPr>
            <a:normAutofit/>
          </a:bodyPr>
          <a:lstStyle/>
          <a:p>
            <a:r>
              <a:rPr lang="en-US" altLang="zh-CN" sz="4800" dirty="0">
                <a:solidFill>
                  <a:srgbClr val="C00000"/>
                </a:solidFill>
                <a:ea typeface="SimSun" charset="-122"/>
              </a:rPr>
              <a:t>Scope of Smart City Standards Work</a:t>
            </a:r>
            <a:endParaRPr lang="ko-KR" altLang="en-US" sz="4800" dirty="0">
              <a:solidFill>
                <a:srgbClr val="C00000"/>
              </a:solidFill>
              <a:uFillTx/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1013791" y="4842682"/>
            <a:ext cx="10316817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charset="0"/>
                <a:ea typeface="MS PGothic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charset="0"/>
                <a:ea typeface="MS PGothic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charset="0"/>
                <a:ea typeface="MS PGothic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charset="0"/>
                <a:ea typeface="MS PGothic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charset="0"/>
                <a:ea typeface="MS PGothic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MS PGothic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MS PGothic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MS PGothic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MS PGothic" charset="-128"/>
              </a:defRPr>
            </a:lvl9pPr>
          </a:lstStyle>
          <a:p>
            <a:r>
              <a:rPr lang="en-US" altLang="zh-CN" sz="2400" dirty="0">
                <a:solidFill>
                  <a:schemeClr val="bg1"/>
                </a:solidFill>
                <a:ea typeface="SimSun" charset="-122"/>
              </a:rPr>
              <a:t>Group Name: TP</a:t>
            </a:r>
          </a:p>
          <a:p>
            <a:r>
              <a:rPr lang="en-US" altLang="zh-CN" sz="2400" dirty="0">
                <a:solidFill>
                  <a:schemeClr val="bg1"/>
                </a:solidFill>
                <a:ea typeface="SimSun" charset="-122"/>
              </a:rPr>
              <a:t>Source: </a:t>
            </a:r>
            <a:r>
              <a:rPr lang="en-US" altLang="ja-JP" sz="2400" dirty="0" err="1">
                <a:solidFill>
                  <a:schemeClr val="bg1"/>
                </a:solidFill>
              </a:rPr>
              <a:t>Youngjin</a:t>
            </a:r>
            <a:r>
              <a:rPr lang="en-US" altLang="ja-JP" sz="2400" dirty="0">
                <a:solidFill>
                  <a:schemeClr val="bg1"/>
                </a:solidFill>
              </a:rPr>
              <a:t> Na, Min-</a:t>
            </a:r>
            <a:r>
              <a:rPr lang="en-US" altLang="ja-JP" sz="2400" dirty="0" err="1">
                <a:solidFill>
                  <a:schemeClr val="bg1"/>
                </a:solidFill>
              </a:rPr>
              <a:t>Byeong</a:t>
            </a:r>
            <a:r>
              <a:rPr lang="en-US" altLang="ja-JP" sz="2400" dirty="0">
                <a:solidFill>
                  <a:schemeClr val="bg1"/>
                </a:solidFill>
              </a:rPr>
              <a:t> Lee, </a:t>
            </a:r>
            <a:r>
              <a:rPr lang="fr-FR" altLang="ko-KR" sz="2400" dirty="0" err="1">
                <a:solidFill>
                  <a:schemeClr val="bg1"/>
                </a:solidFill>
                <a:ea typeface="맑은 고딕" charset="-127"/>
              </a:rPr>
              <a:t>Joon</a:t>
            </a:r>
            <a:r>
              <a:rPr lang="fr-FR" altLang="ko-KR" sz="2400" dirty="0">
                <a:solidFill>
                  <a:schemeClr val="bg1"/>
                </a:solidFill>
                <a:ea typeface="맑은 고딕" charset="-127"/>
              </a:rPr>
              <a:t>-Young Kim / </a:t>
            </a:r>
            <a:r>
              <a:rPr lang="en-US" altLang="ja-JP" sz="2400" dirty="0">
                <a:solidFill>
                  <a:schemeClr val="bg1"/>
                </a:solidFill>
              </a:rPr>
              <a:t>HYUNDAI Motor (TTA)</a:t>
            </a:r>
          </a:p>
          <a:p>
            <a:r>
              <a:rPr lang="en-US" altLang="zh-CN" sz="2400" dirty="0">
                <a:solidFill>
                  <a:schemeClr val="bg1"/>
                </a:solidFill>
                <a:ea typeface="SimSun" charset="-122"/>
              </a:rPr>
              <a:t>	JaeSeung Song / KETI (TTA)</a:t>
            </a:r>
          </a:p>
          <a:p>
            <a:r>
              <a:rPr lang="en-US" altLang="zh-CN" sz="2400" dirty="0">
                <a:solidFill>
                  <a:schemeClr val="bg1"/>
                </a:solidFill>
                <a:ea typeface="SimSun" charset="-122"/>
              </a:rPr>
              <a:t>Meeting Date: </a:t>
            </a:r>
            <a:r>
              <a:rPr lang="en-US" altLang="zh-CN" sz="2400" dirty="0">
                <a:solidFill>
                  <a:schemeClr val="bg1"/>
                </a:solidFill>
              </a:rPr>
              <a:t>2018-09-17 to 2018-09-21</a:t>
            </a:r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503214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b="1" dirty="0" smtClean="0">
                <a:latin typeface="Arial" charset="0"/>
                <a:ea typeface="Arial" charset="0"/>
                <a:cs typeface="Arial" charset="0"/>
              </a:rPr>
              <a:t>TP-2018-0233R02-Scope_of_Smart_City</a:t>
            </a:r>
            <a:endParaRPr lang="en-US" sz="2000" dirty="0">
              <a:latin typeface="Arial" charset="0"/>
              <a:ea typeface="Arial" charset="0"/>
              <a:cs typeface="Arial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제목 3"/>
          <p:cNvSpPr>
            <a:spLocks noGrp="1"/>
          </p:cNvSpPr>
          <p:nvPr>
            <p:ph type="title"/>
          </p:nvPr>
        </p:nvSpPr>
        <p:spPr>
          <a:xfrm>
            <a:off x="334696" y="0"/>
            <a:ext cx="10276154" cy="1173570"/>
          </a:xfrm>
        </p:spPr>
        <p:txBody>
          <a:bodyPr>
            <a:normAutofit/>
          </a:bodyPr>
          <a:lstStyle/>
          <a:p>
            <a:r>
              <a:rPr lang="en-US" altLang="ko-KR" dirty="0" smtClean="0">
                <a:latin typeface="Arial" charset="0"/>
                <a:ea typeface="Arial" charset="0"/>
                <a:cs typeface="Arial" charset="0"/>
              </a:rPr>
              <a:t>Smart City (Key Findings)</a:t>
            </a:r>
            <a:endParaRPr lang="ko-KR" altLang="en-US" dirty="0">
              <a:uFillTx/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7" name="내용 개체 틀 2"/>
          <p:cNvSpPr>
            <a:spLocks noGrp="1"/>
          </p:cNvSpPr>
          <p:nvPr>
            <p:ph idx="1"/>
          </p:nvPr>
        </p:nvSpPr>
        <p:spPr>
          <a:xfrm>
            <a:off x="334695" y="1493919"/>
            <a:ext cx="11408813" cy="4776252"/>
          </a:xfrm>
        </p:spPr>
        <p:txBody>
          <a:bodyPr>
            <a:normAutofit fontScale="92500" lnSpcReduction="20000"/>
          </a:bodyPr>
          <a:lstStyle/>
          <a:p>
            <a:r>
              <a:rPr lang="en-US" sz="2400" dirty="0"/>
              <a:t>Smart city platforms bring significant efficiencies when the number </a:t>
            </a:r>
            <a:r>
              <a:rPr lang="en-US" sz="2400" dirty="0" smtClean="0"/>
              <a:t>of applications </a:t>
            </a:r>
            <a:r>
              <a:rPr lang="en-US" sz="2400" dirty="0"/>
              <a:t>grows</a:t>
            </a:r>
          </a:p>
          <a:p>
            <a:r>
              <a:rPr lang="en-US" sz="2400" dirty="0" smtClean="0"/>
              <a:t>Initial </a:t>
            </a:r>
            <a:r>
              <a:rPr lang="en-US" sz="2400" dirty="0"/>
              <a:t>cost of platform investment tends to be marginal compared to economies of scale, OPEX options can alleviate initial costs</a:t>
            </a:r>
          </a:p>
          <a:p>
            <a:r>
              <a:rPr lang="en-US" sz="2400" dirty="0"/>
              <a:t>Connectivity, plenty to chose from</a:t>
            </a:r>
          </a:p>
          <a:p>
            <a:r>
              <a:rPr lang="en-US" sz="2400" dirty="0"/>
              <a:t>Machine learning and analytics create great benefits (e.g. traffic management, parking management)</a:t>
            </a:r>
          </a:p>
          <a:p>
            <a:r>
              <a:rPr lang="en-US" sz="2400" dirty="0"/>
              <a:t>Living labs for research and innovation</a:t>
            </a:r>
          </a:p>
          <a:p>
            <a:r>
              <a:rPr lang="en-US" sz="2400" dirty="0"/>
              <a:t>Open standards are crucial for sustainable </a:t>
            </a:r>
            <a:r>
              <a:rPr lang="en-US" sz="2400" dirty="0" smtClean="0"/>
              <a:t>success</a:t>
            </a:r>
          </a:p>
          <a:p>
            <a:r>
              <a:rPr lang="en-US" sz="2400" i="1" u="sng" dirty="0" smtClean="0">
                <a:solidFill>
                  <a:srgbClr val="C00000"/>
                </a:solidFill>
              </a:rPr>
              <a:t>Various </a:t>
            </a:r>
            <a:r>
              <a:rPr lang="en-US" sz="2400" i="1" u="sng" dirty="0" err="1">
                <a:solidFill>
                  <a:srgbClr val="C00000"/>
                </a:solidFill>
              </a:rPr>
              <a:t>IoT</a:t>
            </a:r>
            <a:r>
              <a:rPr lang="en-US" sz="2400" i="1" u="sng" dirty="0">
                <a:solidFill>
                  <a:srgbClr val="C00000"/>
                </a:solidFill>
              </a:rPr>
              <a:t> platforms are co-existing and collaborating (even several oneM2M platforms)</a:t>
            </a:r>
          </a:p>
          <a:p>
            <a:r>
              <a:rPr lang="en-US" sz="2400" i="1" u="sng" dirty="0">
                <a:solidFill>
                  <a:srgbClr val="C00000"/>
                </a:solidFill>
              </a:rPr>
              <a:t>Data level interoperability</a:t>
            </a:r>
          </a:p>
          <a:p>
            <a:r>
              <a:rPr lang="en-US" sz="2400" i="1" u="sng" dirty="0">
                <a:solidFill>
                  <a:srgbClr val="C00000"/>
                </a:solidFill>
              </a:rPr>
              <a:t>Common Terminology and Ontology across various service domains</a:t>
            </a:r>
          </a:p>
          <a:p>
            <a:r>
              <a:rPr lang="en-US" sz="2400" i="1" u="sng" dirty="0">
                <a:solidFill>
                  <a:srgbClr val="C00000"/>
                </a:solidFill>
              </a:rPr>
              <a:t>Interworking between smart cities</a:t>
            </a:r>
          </a:p>
          <a:p>
            <a:r>
              <a:rPr lang="en-US" sz="2400" i="1" u="sng" dirty="0">
                <a:solidFill>
                  <a:srgbClr val="C00000"/>
                </a:solidFill>
              </a:rPr>
              <a:t>Semantics and Context should work together to provide more precise service</a:t>
            </a:r>
          </a:p>
          <a:p>
            <a:endParaRPr lang="en-US" sz="2400" i="1" u="sng" dirty="0" smtClean="0">
              <a:solidFill>
                <a:srgbClr val="C00000"/>
              </a:solidFill>
            </a:endParaRPr>
          </a:p>
          <a:p>
            <a:endParaRPr lang="en-US" sz="2400" dirty="0"/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812712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4696" y="0"/>
            <a:ext cx="7850299" cy="692331"/>
          </a:xfrm>
        </p:spPr>
        <p:txBody>
          <a:bodyPr>
            <a:normAutofit fontScale="90000"/>
          </a:bodyPr>
          <a:lstStyle/>
          <a:p>
            <a:r>
              <a:rPr lang="en-US" dirty="0"/>
              <a:t>A possible smart city blue-print</a:t>
            </a:r>
          </a:p>
        </p:txBody>
      </p:sp>
      <p:sp>
        <p:nvSpPr>
          <p:cNvPr id="3" name="Rectangle 2"/>
          <p:cNvSpPr/>
          <p:nvPr/>
        </p:nvSpPr>
        <p:spPr>
          <a:xfrm>
            <a:off x="8616046" y="4417423"/>
            <a:ext cx="533400" cy="304800"/>
          </a:xfrm>
          <a:prstGeom prst="rect">
            <a:avLst/>
          </a:prstGeom>
          <a:solidFill>
            <a:srgbClr val="B42025"/>
          </a:solidFill>
          <a:ln w="25400" cap="flat" cmpd="sng" algn="ctr">
            <a:solidFill>
              <a:srgbClr val="B42025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400" b="0" i="0" u="none" strike="noStrike" kern="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"/>
                <a:cs typeface=""/>
              </a:rPr>
              <a:t>App</a:t>
            </a:r>
            <a:endParaRPr kumimoji="0" lang="en-US" sz="140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"/>
              <a:cs typeface=""/>
            </a:endParaRPr>
          </a:p>
        </p:txBody>
      </p:sp>
      <p:sp>
        <p:nvSpPr>
          <p:cNvPr id="4" name="Nuage 2"/>
          <p:cNvSpPr/>
          <p:nvPr/>
        </p:nvSpPr>
        <p:spPr>
          <a:xfrm>
            <a:off x="8654146" y="4950823"/>
            <a:ext cx="533400" cy="381000"/>
          </a:xfrm>
          <a:prstGeom prst="cloud">
            <a:avLst/>
          </a:prstGeom>
          <a:solidFill>
            <a:srgbClr val="B42025"/>
          </a:solidFill>
          <a:ln w="25400" cap="flat" cmpd="sng" algn="ctr">
            <a:solidFill>
              <a:srgbClr val="B42025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"/>
              <a:cs typeface=""/>
            </a:endParaRPr>
          </a:p>
        </p:txBody>
      </p:sp>
      <p:sp>
        <p:nvSpPr>
          <p:cNvPr id="5" name="Organigramme : Connecteur 3"/>
          <p:cNvSpPr/>
          <p:nvPr/>
        </p:nvSpPr>
        <p:spPr>
          <a:xfrm>
            <a:off x="8806546" y="5560423"/>
            <a:ext cx="228600" cy="228600"/>
          </a:xfrm>
          <a:prstGeom prst="flowChartConnector">
            <a:avLst/>
          </a:prstGeom>
          <a:solidFill>
            <a:srgbClr val="B42025"/>
          </a:solidFill>
          <a:ln w="25400" cap="flat" cmpd="sng" algn="ctr">
            <a:solidFill>
              <a:srgbClr val="B42025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"/>
                <a:cs typeface=""/>
              </a:rPr>
              <a:t>D</a:t>
            </a:r>
            <a:endParaRPr kumimoji="0" lang="en-US" sz="180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"/>
              <a:cs typeface="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9263746" y="4417423"/>
            <a:ext cx="533400" cy="304800"/>
          </a:xfrm>
          <a:prstGeom prst="rect">
            <a:avLst/>
          </a:prstGeom>
          <a:solidFill>
            <a:srgbClr val="505450">
              <a:lumMod val="75000"/>
            </a:srgbClr>
          </a:solidFill>
          <a:ln w="25400" cap="flat" cmpd="sng" algn="ctr">
            <a:solidFill>
              <a:srgbClr val="B42025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400" b="0" i="0" u="none" strike="noStrike" kern="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"/>
                <a:cs typeface=""/>
              </a:rPr>
              <a:t>App</a:t>
            </a:r>
            <a:endParaRPr kumimoji="0" lang="en-US" sz="140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"/>
              <a:cs typeface=""/>
            </a:endParaRPr>
          </a:p>
        </p:txBody>
      </p:sp>
      <p:sp>
        <p:nvSpPr>
          <p:cNvPr id="7" name="Nuage 5"/>
          <p:cNvSpPr/>
          <p:nvPr/>
        </p:nvSpPr>
        <p:spPr>
          <a:xfrm>
            <a:off x="9263746" y="4950823"/>
            <a:ext cx="533400" cy="381000"/>
          </a:xfrm>
          <a:prstGeom prst="cloud">
            <a:avLst/>
          </a:prstGeom>
          <a:solidFill>
            <a:srgbClr val="505450">
              <a:lumMod val="75000"/>
            </a:srgbClr>
          </a:solidFill>
          <a:ln w="25400" cap="flat" cmpd="sng" algn="ctr">
            <a:solidFill>
              <a:srgbClr val="B42025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"/>
              <a:cs typeface=""/>
            </a:endParaRPr>
          </a:p>
        </p:txBody>
      </p:sp>
      <p:sp>
        <p:nvSpPr>
          <p:cNvPr id="8" name="Organigramme : Connecteur 6"/>
          <p:cNvSpPr/>
          <p:nvPr/>
        </p:nvSpPr>
        <p:spPr>
          <a:xfrm>
            <a:off x="9416146" y="5560423"/>
            <a:ext cx="228600" cy="228600"/>
          </a:xfrm>
          <a:prstGeom prst="flowChartConnector">
            <a:avLst/>
          </a:prstGeom>
          <a:solidFill>
            <a:srgbClr val="505450">
              <a:lumMod val="75000"/>
            </a:srgbClr>
          </a:solidFill>
          <a:ln w="25400" cap="flat" cmpd="sng" algn="ctr">
            <a:solidFill>
              <a:srgbClr val="B42025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"/>
                <a:cs typeface=""/>
              </a:rPr>
              <a:t>D</a:t>
            </a:r>
            <a:endParaRPr kumimoji="0" lang="en-US" sz="180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"/>
              <a:cs typeface="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7892146" y="4417423"/>
            <a:ext cx="609600" cy="304800"/>
          </a:xfrm>
          <a:prstGeom prst="rect">
            <a:avLst/>
          </a:prstGeom>
          <a:solidFill>
            <a:srgbClr val="005480">
              <a:lumMod val="50000"/>
            </a:srgbClr>
          </a:solidFill>
          <a:ln w="25400" cap="flat" cmpd="sng" algn="ctr">
            <a:solidFill>
              <a:srgbClr val="B42025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400" b="0" i="0" u="none" strike="noStrike" kern="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"/>
                <a:cs typeface=""/>
              </a:rPr>
              <a:t>App</a:t>
            </a:r>
            <a:endParaRPr kumimoji="0" lang="en-US" sz="140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"/>
              <a:cs typeface=""/>
            </a:endParaRPr>
          </a:p>
        </p:txBody>
      </p:sp>
      <p:sp>
        <p:nvSpPr>
          <p:cNvPr id="10" name="Nuage 8"/>
          <p:cNvSpPr/>
          <p:nvPr/>
        </p:nvSpPr>
        <p:spPr>
          <a:xfrm>
            <a:off x="8044546" y="4950823"/>
            <a:ext cx="533400" cy="381000"/>
          </a:xfrm>
          <a:prstGeom prst="cloud">
            <a:avLst/>
          </a:prstGeom>
          <a:solidFill>
            <a:srgbClr val="005480">
              <a:lumMod val="50000"/>
            </a:srgbClr>
          </a:solidFill>
          <a:ln w="25400" cap="flat" cmpd="sng" algn="ctr">
            <a:solidFill>
              <a:srgbClr val="B42025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"/>
              <a:cs typeface=""/>
            </a:endParaRPr>
          </a:p>
        </p:txBody>
      </p:sp>
      <p:sp>
        <p:nvSpPr>
          <p:cNvPr id="11" name="Organigramme : Connecteur 9"/>
          <p:cNvSpPr/>
          <p:nvPr/>
        </p:nvSpPr>
        <p:spPr>
          <a:xfrm>
            <a:off x="8196946" y="5560423"/>
            <a:ext cx="228600" cy="228600"/>
          </a:xfrm>
          <a:prstGeom prst="flowChartConnector">
            <a:avLst/>
          </a:prstGeom>
          <a:solidFill>
            <a:srgbClr val="005480">
              <a:lumMod val="50000"/>
            </a:srgbClr>
          </a:solidFill>
          <a:ln w="25400" cap="flat" cmpd="sng" algn="ctr">
            <a:solidFill>
              <a:srgbClr val="B42025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"/>
                <a:cs typeface=""/>
              </a:rPr>
              <a:t>D</a:t>
            </a:r>
            <a:endParaRPr kumimoji="0" lang="en-US" sz="180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"/>
              <a:cs typeface=""/>
            </a:endParaRPr>
          </a:p>
        </p:txBody>
      </p:sp>
      <p:sp>
        <p:nvSpPr>
          <p:cNvPr id="12" name="Organigramme : Connecteur 10"/>
          <p:cNvSpPr/>
          <p:nvPr/>
        </p:nvSpPr>
        <p:spPr>
          <a:xfrm>
            <a:off x="8349346" y="5712823"/>
            <a:ext cx="228600" cy="228600"/>
          </a:xfrm>
          <a:prstGeom prst="flowChartConnector">
            <a:avLst/>
          </a:prstGeom>
          <a:solidFill>
            <a:srgbClr val="005480">
              <a:lumMod val="50000"/>
            </a:srgbClr>
          </a:solidFill>
          <a:ln w="25400" cap="flat" cmpd="sng" algn="ctr">
            <a:solidFill>
              <a:srgbClr val="B42025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"/>
                <a:cs typeface=""/>
              </a:rPr>
              <a:t>D</a:t>
            </a:r>
            <a:endParaRPr kumimoji="0" lang="en-US" sz="180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"/>
              <a:cs typeface=""/>
            </a:endParaRPr>
          </a:p>
        </p:txBody>
      </p:sp>
      <p:sp>
        <p:nvSpPr>
          <p:cNvPr id="13" name="Organigramme : Connecteur 11"/>
          <p:cNvSpPr/>
          <p:nvPr/>
        </p:nvSpPr>
        <p:spPr>
          <a:xfrm>
            <a:off x="8501746" y="5865223"/>
            <a:ext cx="228600" cy="228600"/>
          </a:xfrm>
          <a:prstGeom prst="flowChartConnector">
            <a:avLst/>
          </a:prstGeom>
          <a:solidFill>
            <a:srgbClr val="005480">
              <a:lumMod val="50000"/>
            </a:srgbClr>
          </a:solidFill>
          <a:ln w="25400" cap="flat" cmpd="sng" algn="ctr">
            <a:solidFill>
              <a:srgbClr val="B42025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"/>
                <a:cs typeface=""/>
              </a:rPr>
              <a:t>D</a:t>
            </a:r>
            <a:endParaRPr kumimoji="0" lang="en-US" sz="180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"/>
              <a:cs typeface=""/>
            </a:endParaRPr>
          </a:p>
        </p:txBody>
      </p:sp>
      <p:sp>
        <p:nvSpPr>
          <p:cNvPr id="14" name="Organigramme : Connecteur 12"/>
          <p:cNvSpPr/>
          <p:nvPr/>
        </p:nvSpPr>
        <p:spPr>
          <a:xfrm>
            <a:off x="8958946" y="5712823"/>
            <a:ext cx="228600" cy="228600"/>
          </a:xfrm>
          <a:prstGeom prst="flowChartConnector">
            <a:avLst/>
          </a:prstGeom>
          <a:solidFill>
            <a:srgbClr val="B42025"/>
          </a:solidFill>
          <a:ln w="25400" cap="flat" cmpd="sng" algn="ctr">
            <a:solidFill>
              <a:srgbClr val="B42025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"/>
                <a:cs typeface=""/>
              </a:rPr>
              <a:t>D</a:t>
            </a:r>
            <a:endParaRPr kumimoji="0" lang="en-US" sz="180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"/>
              <a:cs typeface=""/>
            </a:endParaRPr>
          </a:p>
        </p:txBody>
      </p:sp>
      <p:sp>
        <p:nvSpPr>
          <p:cNvPr id="15" name="Organigramme : Connecteur 13"/>
          <p:cNvSpPr/>
          <p:nvPr/>
        </p:nvSpPr>
        <p:spPr>
          <a:xfrm>
            <a:off x="9111346" y="5865223"/>
            <a:ext cx="228600" cy="228600"/>
          </a:xfrm>
          <a:prstGeom prst="flowChartConnector">
            <a:avLst/>
          </a:prstGeom>
          <a:solidFill>
            <a:srgbClr val="B42025"/>
          </a:solidFill>
          <a:ln w="25400" cap="flat" cmpd="sng" algn="ctr">
            <a:solidFill>
              <a:srgbClr val="B42025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"/>
                <a:cs typeface=""/>
              </a:rPr>
              <a:t>D</a:t>
            </a:r>
            <a:endParaRPr kumimoji="0" lang="en-US" sz="180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"/>
              <a:cs typeface=""/>
            </a:endParaRPr>
          </a:p>
        </p:txBody>
      </p:sp>
      <p:sp>
        <p:nvSpPr>
          <p:cNvPr id="16" name="Organigramme : Connecteur 16"/>
          <p:cNvSpPr/>
          <p:nvPr/>
        </p:nvSpPr>
        <p:spPr>
          <a:xfrm>
            <a:off x="9568546" y="5712823"/>
            <a:ext cx="228600" cy="228600"/>
          </a:xfrm>
          <a:prstGeom prst="flowChartConnector">
            <a:avLst/>
          </a:prstGeom>
          <a:solidFill>
            <a:srgbClr val="505450">
              <a:lumMod val="75000"/>
            </a:srgbClr>
          </a:solidFill>
          <a:ln w="25400" cap="flat" cmpd="sng" algn="ctr">
            <a:solidFill>
              <a:srgbClr val="B42025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"/>
                <a:cs typeface=""/>
              </a:rPr>
              <a:t>D</a:t>
            </a:r>
            <a:endParaRPr kumimoji="0" lang="en-US" sz="180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"/>
              <a:cs typeface=""/>
            </a:endParaRPr>
          </a:p>
        </p:txBody>
      </p:sp>
      <p:sp>
        <p:nvSpPr>
          <p:cNvPr id="17" name="Organigramme : Connecteur 17"/>
          <p:cNvSpPr/>
          <p:nvPr/>
        </p:nvSpPr>
        <p:spPr>
          <a:xfrm>
            <a:off x="9720946" y="5865223"/>
            <a:ext cx="228600" cy="228600"/>
          </a:xfrm>
          <a:prstGeom prst="flowChartConnector">
            <a:avLst/>
          </a:prstGeom>
          <a:solidFill>
            <a:srgbClr val="505450">
              <a:lumMod val="75000"/>
            </a:srgbClr>
          </a:solidFill>
          <a:ln w="25400" cap="flat" cmpd="sng" algn="ctr">
            <a:solidFill>
              <a:srgbClr val="B42025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"/>
                <a:cs typeface=""/>
              </a:rPr>
              <a:t>D</a:t>
            </a:r>
            <a:endParaRPr kumimoji="0" lang="en-US" sz="180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"/>
              <a:cs typeface="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7663546" y="3884023"/>
            <a:ext cx="2743200" cy="2286000"/>
          </a:xfrm>
          <a:prstGeom prst="rect">
            <a:avLst/>
          </a:prstGeom>
          <a:noFill/>
          <a:ln w="25400" cap="flat" cmpd="sng" algn="ctr">
            <a:solidFill>
              <a:srgbClr val="B42025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"/>
              <a:cs typeface=""/>
            </a:endParaRPr>
          </a:p>
        </p:txBody>
      </p:sp>
      <p:sp>
        <p:nvSpPr>
          <p:cNvPr id="19" name="ZoneTexte 19"/>
          <p:cNvSpPr txBox="1"/>
          <p:nvPr/>
        </p:nvSpPr>
        <p:spPr>
          <a:xfrm>
            <a:off x="9339946" y="3884023"/>
            <a:ext cx="140762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fr-FR" sz="1400" dirty="0" err="1">
                <a:solidFill>
                  <a:srgbClr val="000000"/>
                </a:solidFill>
                <a:cs typeface="Arial" charset="0"/>
              </a:rPr>
              <a:t>Existing</a:t>
            </a:r>
            <a:r>
              <a:rPr lang="fr-FR" sz="1400" dirty="0">
                <a:solidFill>
                  <a:srgbClr val="000000"/>
                </a:solidFill>
                <a:cs typeface="Arial" charset="0"/>
              </a:rPr>
              <a:t>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fr-FR" sz="1400" dirty="0" err="1">
                <a:solidFill>
                  <a:srgbClr val="000000"/>
                </a:solidFill>
                <a:cs typeface="Arial" charset="0"/>
              </a:rPr>
              <a:t>deployments</a:t>
            </a:r>
            <a:endParaRPr lang="en-US" sz="1400" dirty="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20" name="ZoneTexte 36"/>
          <p:cNvSpPr txBox="1"/>
          <p:nvPr/>
        </p:nvSpPr>
        <p:spPr>
          <a:xfrm>
            <a:off x="7358746" y="4188823"/>
            <a:ext cx="68723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fr-FR" sz="1200" dirty="0">
                <a:solidFill>
                  <a:srgbClr val="000000"/>
                </a:solidFill>
                <a:cs typeface="Arial" charset="0"/>
              </a:rPr>
              <a:t>Adapter</a:t>
            </a:r>
            <a:endParaRPr lang="en-US" sz="1200" dirty="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21" name="Rectangle à coins arrondis 39"/>
          <p:cNvSpPr/>
          <p:nvPr/>
        </p:nvSpPr>
        <p:spPr>
          <a:xfrm>
            <a:off x="7663546" y="2236197"/>
            <a:ext cx="1600200" cy="1190625"/>
          </a:xfrm>
          <a:prstGeom prst="roundRect">
            <a:avLst/>
          </a:prstGeom>
          <a:solidFill>
            <a:srgbClr val="716896"/>
          </a:solidFill>
          <a:ln w="25400" cap="flat" cmpd="sng" algn="ctr">
            <a:solidFill>
              <a:srgbClr val="716896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"/>
                <a:cs typeface=""/>
              </a:rPr>
              <a:t>Open data 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"/>
                <a:cs typeface=""/>
              </a:rPr>
              <a:t>(</a:t>
            </a:r>
            <a:r>
              <a:rPr kumimoji="0" lang="fr-FR" sz="1800" b="0" i="0" u="none" strike="noStrike" kern="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"/>
                <a:cs typeface=""/>
              </a:rPr>
              <a:t>Semantics</a:t>
            </a:r>
            <a:r>
              <a:rPr kumimoji="0" lang="fr-FR" sz="18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"/>
                <a:cs typeface=""/>
              </a:rPr>
              <a:t>)</a:t>
            </a:r>
            <a:endParaRPr kumimoji="0" lang="en-US" sz="180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"/>
              <a:cs typeface=""/>
            </a:endParaRPr>
          </a:p>
        </p:txBody>
      </p:sp>
      <p:grpSp>
        <p:nvGrpSpPr>
          <p:cNvPr id="22" name="Groupe 64"/>
          <p:cNvGrpSpPr/>
          <p:nvPr/>
        </p:nvGrpSpPr>
        <p:grpSpPr>
          <a:xfrm>
            <a:off x="3853546" y="2217148"/>
            <a:ext cx="5791200" cy="2047875"/>
            <a:chOff x="2286000" y="2447925"/>
            <a:chExt cx="5791200" cy="2047875"/>
          </a:xfrm>
        </p:grpSpPr>
        <p:sp>
          <p:nvSpPr>
            <p:cNvPr id="23" name="Double flèche horizontale 29"/>
            <p:cNvSpPr/>
            <p:nvPr/>
          </p:nvSpPr>
          <p:spPr>
            <a:xfrm>
              <a:off x="2286000" y="3505200"/>
              <a:ext cx="5791200" cy="457200"/>
            </a:xfrm>
            <a:prstGeom prst="leftRightArrow">
              <a:avLst/>
            </a:prstGeom>
            <a:solidFill>
              <a:srgbClr val="F6921E"/>
            </a:solidFill>
            <a:ln w="38100" cap="flat" cmpd="sng" algn="ctr">
              <a:solidFill>
                <a:sysClr val="window" lastClr="FFFFFF"/>
              </a:solidFill>
              <a:prstDash val="solid"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p:spPr>
          <p:txBody>
            <a:bodyPr rtlCol="0" anchor="ctr"/>
            <a:lstStyle/>
            <a:p>
              <a:pPr marL="0" marR="0" lvl="0" indent="0" algn="ctr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sz="1800" b="0" i="0" u="none" strike="noStrike" kern="0" cap="none" spc="0" normalizeH="0" baseline="0" noProof="0" dirty="0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"/>
                  <a:cs typeface=""/>
                </a:rPr>
                <a:t>Broker</a:t>
              </a:r>
              <a:endPara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"/>
                <a:cs typeface=""/>
              </a:endParaRPr>
            </a:p>
          </p:txBody>
        </p:sp>
        <p:sp>
          <p:nvSpPr>
            <p:cNvPr id="24" name="Double flèche verticale 37"/>
            <p:cNvSpPr/>
            <p:nvPr/>
          </p:nvSpPr>
          <p:spPr>
            <a:xfrm>
              <a:off x="7162800" y="3886200"/>
              <a:ext cx="228600" cy="609600"/>
            </a:xfrm>
            <a:prstGeom prst="upDownArrow">
              <a:avLst/>
            </a:prstGeom>
            <a:solidFill>
              <a:srgbClr val="B42025"/>
            </a:solidFill>
            <a:ln w="25400" cap="flat" cmpd="sng" algn="ctr">
              <a:solidFill>
                <a:srgbClr val="B42025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"/>
                <a:cs typeface=""/>
              </a:endParaRPr>
            </a:p>
          </p:txBody>
        </p:sp>
        <p:sp>
          <p:nvSpPr>
            <p:cNvPr id="25" name="ZoneTexte 38"/>
            <p:cNvSpPr txBox="1"/>
            <p:nvPr/>
          </p:nvSpPr>
          <p:spPr>
            <a:xfrm>
              <a:off x="6934200" y="4038600"/>
              <a:ext cx="687239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sz="12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cs typeface="Arial" charset="0"/>
                </a:rPr>
                <a:t>Adapter</a:t>
              </a:r>
              <a:endParaRPr kumimoji="0" lang="en-US" sz="12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 charset="0"/>
              </a:endParaRPr>
            </a:p>
          </p:txBody>
        </p:sp>
        <p:sp>
          <p:nvSpPr>
            <p:cNvPr id="26" name="Rectangle 25"/>
            <p:cNvSpPr/>
            <p:nvPr/>
          </p:nvSpPr>
          <p:spPr>
            <a:xfrm>
              <a:off x="2514600" y="2447925"/>
              <a:ext cx="3352800" cy="1219200"/>
            </a:xfrm>
            <a:prstGeom prst="rect">
              <a:avLst/>
            </a:prstGeom>
            <a:solidFill>
              <a:srgbClr val="005480">
                <a:lumMod val="75000"/>
              </a:srgbClr>
            </a:soli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sz="1800" b="0" i="0" u="none" strike="noStrike" kern="0" cap="none" spc="0" normalizeH="0" baseline="0" noProof="0" dirty="0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"/>
                  <a:cs typeface=""/>
                </a:rPr>
                <a:t>Smart city </a:t>
              </a:r>
              <a:r>
                <a:rPr kumimoji="0" lang="fr-FR" sz="1800" b="0" i="0" u="none" strike="noStrike" kern="0" cap="none" spc="0" normalizeH="0" baseline="0" noProof="0" dirty="0" err="1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"/>
                  <a:cs typeface=""/>
                </a:rPr>
                <a:t>backend</a:t>
              </a:r>
              <a:endPara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"/>
                <a:cs typeface=""/>
              </a:endParaRPr>
            </a:p>
          </p:txBody>
        </p:sp>
        <p:sp>
          <p:nvSpPr>
            <p:cNvPr id="27" name="Rectangle 26"/>
            <p:cNvSpPr/>
            <p:nvPr/>
          </p:nvSpPr>
          <p:spPr>
            <a:xfrm>
              <a:off x="2552700" y="3152775"/>
              <a:ext cx="761999" cy="463825"/>
            </a:xfrm>
            <a:prstGeom prst="rect">
              <a:avLst/>
            </a:prstGeom>
            <a:solidFill>
              <a:srgbClr val="668C97"/>
            </a:solidFill>
            <a:ln w="38100" cap="flat" cmpd="sng" algn="ctr">
              <a:solidFill>
                <a:sysClr val="window" lastClr="FFFFFF"/>
              </a:solidFill>
              <a:prstDash val="solid"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p:spPr>
          <p:txBody>
            <a:bodyPr rtlCol="0" anchor="ctr"/>
            <a:lstStyle/>
            <a:p>
              <a:pPr marL="0" marR="0" lvl="0" indent="0" algn="ctr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0" cap="none" spc="0" normalizeH="0" baseline="0" noProof="0" dirty="0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"/>
                  <a:cs typeface=""/>
                </a:rPr>
                <a:t>Big Data Storage</a:t>
              </a:r>
            </a:p>
          </p:txBody>
        </p:sp>
        <p:sp>
          <p:nvSpPr>
            <p:cNvPr id="28" name="Rectangle 27"/>
            <p:cNvSpPr/>
            <p:nvPr/>
          </p:nvSpPr>
          <p:spPr>
            <a:xfrm>
              <a:off x="4905375" y="2486025"/>
              <a:ext cx="914400" cy="463825"/>
            </a:xfrm>
            <a:prstGeom prst="rect">
              <a:avLst/>
            </a:prstGeom>
            <a:solidFill>
              <a:srgbClr val="668C97"/>
            </a:solidFill>
            <a:ln w="38100" cap="flat" cmpd="sng" algn="ctr">
              <a:solidFill>
                <a:sysClr val="window" lastClr="FFFFFF"/>
              </a:solidFill>
              <a:prstDash val="solid"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p:spPr>
          <p:txBody>
            <a:bodyPr rtlCol="0" anchor="ctr"/>
            <a:lstStyle/>
            <a:p>
              <a:pPr marL="0" marR="0" lvl="0" indent="0" algn="ctr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0" cap="none" spc="0" normalizeH="0" baseline="0" noProof="0" dirty="0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"/>
                  <a:cs typeface=""/>
                </a:rPr>
                <a:t>Cloud</a:t>
              </a:r>
            </a:p>
            <a:p>
              <a:pPr marL="0" marR="0" lvl="0" indent="0" algn="ctr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0" cap="none" spc="0" normalizeH="0" baseline="0" noProof="0" dirty="0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"/>
                  <a:cs typeface=""/>
                </a:rPr>
                <a:t>VM Mgmt</a:t>
              </a:r>
            </a:p>
          </p:txBody>
        </p:sp>
        <p:sp>
          <p:nvSpPr>
            <p:cNvPr id="29" name="Rectangle 28"/>
            <p:cNvSpPr/>
            <p:nvPr/>
          </p:nvSpPr>
          <p:spPr>
            <a:xfrm>
              <a:off x="2552701" y="2486025"/>
              <a:ext cx="876300" cy="333375"/>
            </a:xfrm>
            <a:prstGeom prst="rect">
              <a:avLst/>
            </a:prstGeom>
            <a:solidFill>
              <a:srgbClr val="668C97"/>
            </a:solidFill>
            <a:ln w="38100" cap="flat" cmpd="sng" algn="ctr">
              <a:solidFill>
                <a:sysClr val="window" lastClr="FFFFFF"/>
              </a:solidFill>
              <a:prstDash val="solid"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p:spPr>
          <p:txBody>
            <a:bodyPr rtlCol="0" anchor="ctr"/>
            <a:lstStyle/>
            <a:p>
              <a:pPr marL="0" marR="0" lvl="0" indent="0" algn="ctr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0" cap="none" spc="0" normalizeH="0" baseline="0" noProof="0" dirty="0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"/>
                  <a:cs typeface=""/>
                </a:rPr>
                <a:t>Data</a:t>
              </a:r>
            </a:p>
            <a:p>
              <a:pPr marL="0" marR="0" lvl="0" indent="0" algn="ctr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0" cap="none" spc="0" normalizeH="0" baseline="0" noProof="0" dirty="0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"/>
                  <a:cs typeface=""/>
                </a:rPr>
                <a:t>Mgmt</a:t>
              </a:r>
            </a:p>
          </p:txBody>
        </p:sp>
        <p:sp>
          <p:nvSpPr>
            <p:cNvPr id="30" name="Rectangle 29"/>
            <p:cNvSpPr/>
            <p:nvPr/>
          </p:nvSpPr>
          <p:spPr>
            <a:xfrm>
              <a:off x="4876800" y="3228975"/>
              <a:ext cx="952713" cy="387625"/>
            </a:xfrm>
            <a:prstGeom prst="rect">
              <a:avLst/>
            </a:prstGeom>
            <a:solidFill>
              <a:srgbClr val="668C97"/>
            </a:solidFill>
            <a:ln w="38100" cap="flat" cmpd="sng" algn="ctr">
              <a:solidFill>
                <a:sysClr val="window" lastClr="FFFFFF"/>
              </a:solidFill>
              <a:prstDash val="solid"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p:spPr>
          <p:txBody>
            <a:bodyPr rtlCol="0" anchor="ctr"/>
            <a:lstStyle/>
            <a:p>
              <a:pPr marL="0" marR="0" lvl="0" indent="0" algn="ctr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0" cap="none" spc="0" normalizeH="0" baseline="0" noProof="0" dirty="0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"/>
                  <a:cs typeface=""/>
                </a:rPr>
                <a:t>Big Data enablers</a:t>
              </a:r>
            </a:p>
          </p:txBody>
        </p:sp>
      </p:grpSp>
      <p:grpSp>
        <p:nvGrpSpPr>
          <p:cNvPr id="31" name="Groupe 65"/>
          <p:cNvGrpSpPr/>
          <p:nvPr/>
        </p:nvGrpSpPr>
        <p:grpSpPr>
          <a:xfrm>
            <a:off x="1719946" y="2207623"/>
            <a:ext cx="6172200" cy="3810000"/>
            <a:chOff x="152400" y="2438400"/>
            <a:chExt cx="6172200" cy="3810000"/>
          </a:xfrm>
        </p:grpSpPr>
        <p:cxnSp>
          <p:nvCxnSpPr>
            <p:cNvPr id="32" name="Connecteur droit 33"/>
            <p:cNvCxnSpPr/>
            <p:nvPr/>
          </p:nvCxnSpPr>
          <p:spPr>
            <a:xfrm>
              <a:off x="152400" y="5562600"/>
              <a:ext cx="5867400" cy="0"/>
            </a:xfrm>
            <a:prstGeom prst="line">
              <a:avLst/>
            </a:prstGeom>
            <a:noFill/>
            <a:ln w="9525" cap="flat" cmpd="sng" algn="ctr">
              <a:solidFill>
                <a:srgbClr val="B42025">
                  <a:shade val="95000"/>
                  <a:satMod val="105000"/>
                </a:srgbClr>
              </a:solidFill>
              <a:prstDash val="solid"/>
            </a:ln>
            <a:effectLst/>
          </p:spPr>
        </p:cxnSp>
        <p:grpSp>
          <p:nvGrpSpPr>
            <p:cNvPr id="33" name="Groupe 63"/>
            <p:cNvGrpSpPr/>
            <p:nvPr/>
          </p:nvGrpSpPr>
          <p:grpSpPr>
            <a:xfrm>
              <a:off x="152400" y="2438400"/>
              <a:ext cx="6172200" cy="3810000"/>
              <a:chOff x="152400" y="2438400"/>
              <a:chExt cx="6172200" cy="3810000"/>
            </a:xfrm>
          </p:grpSpPr>
          <p:sp>
            <p:nvSpPr>
              <p:cNvPr id="34" name="Rectangle 33"/>
              <p:cNvSpPr/>
              <p:nvPr/>
            </p:nvSpPr>
            <p:spPr>
              <a:xfrm>
                <a:off x="1600200" y="4572000"/>
                <a:ext cx="4343400" cy="838200"/>
              </a:xfrm>
              <a:prstGeom prst="rect">
                <a:avLst/>
              </a:prstGeom>
              <a:solidFill>
                <a:srgbClr val="005480">
                  <a:lumMod val="40000"/>
                  <a:lumOff val="60000"/>
                </a:srgbClr>
              </a:solidFill>
              <a:ln w="25400" cap="flat" cmpd="sng" algn="ctr">
                <a:noFill/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8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/>
                    <a:ea typeface=""/>
                    <a:cs typeface=""/>
                  </a:rPr>
                  <a:t>Smart city </a:t>
                </a:r>
                <a:r>
                  <a:rPr kumimoji="0" lang="fr-FR" sz="1800" b="0" i="0" u="none" strike="noStrike" kern="0" cap="none" spc="0" normalizeH="0" baseline="0" noProof="0" dirty="0" err="1" smtClean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/>
                    <a:ea typeface=""/>
                    <a:cs typeface=""/>
                  </a:rPr>
                  <a:t>frontend</a:t>
                </a:r>
                <a:endParaRPr kumimoji="0" lang="en-US" sz="1800" b="0" i="0" u="none" strike="noStrike" kern="0" cap="none" spc="0" normalizeH="0" baseline="0" noProof="0" dirty="0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"/>
                  <a:cs typeface=""/>
                </a:endParaRPr>
              </a:p>
            </p:txBody>
          </p:sp>
          <p:sp>
            <p:nvSpPr>
              <p:cNvPr id="35" name="Rectangle 34"/>
              <p:cNvSpPr/>
              <p:nvPr/>
            </p:nvSpPr>
            <p:spPr>
              <a:xfrm>
                <a:off x="1447800" y="2438400"/>
                <a:ext cx="914400" cy="2971800"/>
              </a:xfrm>
              <a:prstGeom prst="rect">
                <a:avLst/>
              </a:prstGeom>
              <a:solidFill>
                <a:srgbClr val="005480">
                  <a:lumMod val="40000"/>
                  <a:lumOff val="60000"/>
                </a:srgbClr>
              </a:solidFill>
              <a:ln w="25400" cap="flat" cmpd="sng" algn="ctr">
                <a:noFill/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"/>
                  <a:cs typeface=""/>
                </a:endParaRPr>
              </a:p>
            </p:txBody>
          </p:sp>
          <p:sp>
            <p:nvSpPr>
              <p:cNvPr id="36" name="Ellipse 24"/>
              <p:cNvSpPr/>
              <p:nvPr/>
            </p:nvSpPr>
            <p:spPr>
              <a:xfrm>
                <a:off x="4572000" y="5867400"/>
                <a:ext cx="1143000" cy="381000"/>
              </a:xfrm>
              <a:prstGeom prst="ellipse">
                <a:avLst/>
              </a:prstGeom>
              <a:solidFill>
                <a:srgbClr val="005480">
                  <a:lumMod val="40000"/>
                  <a:lumOff val="60000"/>
                </a:srgbClr>
              </a:solidFill>
              <a:ln w="25400" cap="flat" cmpd="sng" algn="ctr">
                <a:solidFill>
                  <a:srgbClr val="B42025">
                    <a:shade val="50000"/>
                  </a:srgbClr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400" b="0" i="0" u="none" strike="noStrike" kern="0" cap="none" spc="0" normalizeH="0" baseline="0" noProof="0" dirty="0" err="1" smtClean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/>
                    <a:ea typeface=""/>
                    <a:cs typeface=""/>
                  </a:rPr>
                  <a:t>Device</a:t>
                </a:r>
                <a:endParaRPr kumimoji="0" lang="en-US" sz="1800" b="0" i="0" u="none" strike="noStrike" kern="0" cap="none" spc="0" normalizeH="0" baseline="0" noProof="0" dirty="0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"/>
                  <a:cs typeface=""/>
                </a:endParaRPr>
              </a:p>
            </p:txBody>
          </p:sp>
          <p:sp>
            <p:nvSpPr>
              <p:cNvPr id="37" name="Ellipse 25"/>
              <p:cNvSpPr/>
              <p:nvPr/>
            </p:nvSpPr>
            <p:spPr>
              <a:xfrm>
                <a:off x="3200400" y="5867400"/>
                <a:ext cx="1143000" cy="381000"/>
              </a:xfrm>
              <a:prstGeom prst="ellipse">
                <a:avLst/>
              </a:prstGeom>
              <a:solidFill>
                <a:srgbClr val="005480">
                  <a:lumMod val="40000"/>
                  <a:lumOff val="60000"/>
                </a:srgbClr>
              </a:solidFill>
              <a:ln w="25400" cap="flat" cmpd="sng" algn="ctr">
                <a:solidFill>
                  <a:srgbClr val="B42025">
                    <a:shade val="50000"/>
                  </a:srgbClr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2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/>
                    <a:ea typeface=""/>
                    <a:cs typeface=""/>
                  </a:rPr>
                  <a:t>Gateway</a:t>
                </a:r>
                <a:endParaRPr kumimoji="0" lang="en-US" sz="1200" b="0" i="0" u="none" strike="noStrike" kern="0" cap="none" spc="0" normalizeH="0" baseline="0" noProof="0" dirty="0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"/>
                  <a:cs typeface=""/>
                </a:endParaRPr>
              </a:p>
            </p:txBody>
          </p:sp>
          <p:sp>
            <p:nvSpPr>
              <p:cNvPr id="38" name="Ellipse 26"/>
              <p:cNvSpPr/>
              <p:nvPr/>
            </p:nvSpPr>
            <p:spPr>
              <a:xfrm>
                <a:off x="1752600" y="5867400"/>
                <a:ext cx="1143000" cy="381000"/>
              </a:xfrm>
              <a:prstGeom prst="ellipse">
                <a:avLst/>
              </a:prstGeom>
              <a:solidFill>
                <a:srgbClr val="005480">
                  <a:lumMod val="40000"/>
                  <a:lumOff val="60000"/>
                </a:srgbClr>
              </a:solidFill>
              <a:ln w="25400" cap="flat" cmpd="sng" algn="ctr">
                <a:solidFill>
                  <a:srgbClr val="B42025">
                    <a:shade val="50000"/>
                  </a:srgbClr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2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/>
                    <a:ea typeface=""/>
                    <a:cs typeface=""/>
                  </a:rPr>
                  <a:t>Gateway</a:t>
                </a:r>
                <a:endParaRPr kumimoji="0" lang="en-US" sz="1200" b="0" i="0" u="none" strike="noStrike" kern="0" cap="none" spc="0" normalizeH="0" baseline="0" noProof="0" dirty="0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"/>
                  <a:cs typeface=""/>
                </a:endParaRPr>
              </a:p>
            </p:txBody>
          </p:sp>
          <p:sp>
            <p:nvSpPr>
              <p:cNvPr id="39" name="Double flèche horizontale 27"/>
              <p:cNvSpPr/>
              <p:nvPr/>
            </p:nvSpPr>
            <p:spPr>
              <a:xfrm>
                <a:off x="457200" y="3505200"/>
                <a:ext cx="685800" cy="304800"/>
              </a:xfrm>
              <a:prstGeom prst="leftRightArrow">
                <a:avLst/>
              </a:prstGeom>
              <a:solidFill>
                <a:srgbClr val="B42025"/>
              </a:solidFill>
              <a:ln w="25400" cap="flat" cmpd="sng" algn="ctr">
                <a:solidFill>
                  <a:srgbClr val="B42025">
                    <a:shade val="50000"/>
                  </a:srgbClr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"/>
                  <a:cs typeface=""/>
                </a:endParaRPr>
              </a:p>
            </p:txBody>
          </p:sp>
          <p:sp>
            <p:nvSpPr>
              <p:cNvPr id="40" name="Double flèche horizontale 30"/>
              <p:cNvSpPr/>
              <p:nvPr/>
            </p:nvSpPr>
            <p:spPr>
              <a:xfrm>
                <a:off x="5867400" y="4648200"/>
                <a:ext cx="457200" cy="228600"/>
              </a:xfrm>
              <a:prstGeom prst="leftRightArrow">
                <a:avLst/>
              </a:prstGeom>
              <a:solidFill>
                <a:srgbClr val="B42025"/>
              </a:solidFill>
              <a:ln w="25400" cap="flat" cmpd="sng" algn="ctr">
                <a:solidFill>
                  <a:srgbClr val="B42025">
                    <a:shade val="50000"/>
                  </a:srgbClr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"/>
                  <a:cs typeface=""/>
                </a:endParaRPr>
              </a:p>
            </p:txBody>
          </p:sp>
          <p:sp>
            <p:nvSpPr>
              <p:cNvPr id="41" name="ZoneTexte 31"/>
              <p:cNvSpPr txBox="1"/>
              <p:nvPr/>
            </p:nvSpPr>
            <p:spPr>
              <a:xfrm>
                <a:off x="152400" y="5879068"/>
                <a:ext cx="1399742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8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cs typeface="Arial" charset="0"/>
                  </a:rPr>
                  <a:t>Field </a:t>
                </a:r>
                <a:r>
                  <a:rPr kumimoji="0" lang="fr-FR" sz="1800" b="0" i="0" u="none" strike="noStrike" kern="0" cap="none" spc="0" normalizeH="0" baseline="0" noProof="0" dirty="0" err="1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cs typeface="Arial" charset="0"/>
                  </a:rPr>
                  <a:t>domain</a:t>
                </a:r>
                <a:endParaRPr kumimoji="0" lang="en-US" sz="18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cs typeface="Arial" charset="0"/>
                </a:endParaRPr>
              </a:p>
            </p:txBody>
          </p:sp>
          <p:sp>
            <p:nvSpPr>
              <p:cNvPr id="42" name="ZoneTexte 34"/>
              <p:cNvSpPr txBox="1"/>
              <p:nvPr/>
            </p:nvSpPr>
            <p:spPr>
              <a:xfrm>
                <a:off x="152400" y="4953000"/>
                <a:ext cx="1276375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8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cs typeface="Arial" charset="0"/>
                  </a:rPr>
                  <a:t>Data center</a:t>
                </a:r>
                <a:endParaRPr kumimoji="0" lang="en-US" sz="18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cs typeface="Arial" charset="0"/>
                </a:endParaRPr>
              </a:p>
            </p:txBody>
          </p:sp>
          <p:sp>
            <p:nvSpPr>
              <p:cNvPr id="43" name="ZoneTexte 35"/>
              <p:cNvSpPr txBox="1"/>
              <p:nvPr/>
            </p:nvSpPr>
            <p:spPr>
              <a:xfrm>
                <a:off x="304800" y="3733800"/>
                <a:ext cx="1016817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2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cs typeface="Arial" charset="0"/>
                  </a:rPr>
                  <a:t>I/F to </a:t>
                </a:r>
                <a:r>
                  <a:rPr kumimoji="0" lang="fr-FR" sz="1200" b="0" i="0" u="none" strike="noStrike" kern="0" cap="none" spc="0" normalizeH="0" baseline="0" noProof="0" dirty="0" err="1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cs typeface="Arial" charset="0"/>
                  </a:rPr>
                  <a:t>other</a:t>
                </a:r>
                <a:r>
                  <a:rPr kumimoji="0" lang="fr-FR" sz="12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cs typeface="Arial" charset="0"/>
                  </a:rPr>
                  <a:t> </a:t>
                </a:r>
              </a:p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200" b="0" i="0" u="none" strike="noStrike" kern="0" cap="none" spc="0" normalizeH="0" baseline="0" noProof="0" dirty="0" err="1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cs typeface="Arial" charset="0"/>
                  </a:rPr>
                  <a:t>IoT</a:t>
                </a:r>
                <a:r>
                  <a:rPr kumimoji="0" lang="fr-FR" sz="12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cs typeface="Arial" charset="0"/>
                  </a:rPr>
                  <a:t> </a:t>
                </a:r>
                <a:r>
                  <a:rPr kumimoji="0" lang="fr-FR" sz="1200" b="0" i="0" u="none" strike="noStrike" kern="0" cap="none" spc="0" normalizeH="0" baseline="0" noProof="0" dirty="0" err="1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cs typeface="Arial" charset="0"/>
                  </a:rPr>
                  <a:t>platforms</a:t>
                </a:r>
                <a:endParaRPr kumimoji="0" lang="en-US" sz="12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cs typeface="Arial" charset="0"/>
                </a:endParaRPr>
              </a:p>
            </p:txBody>
          </p:sp>
          <p:sp>
            <p:nvSpPr>
              <p:cNvPr id="44" name="Double flèche verticale 45"/>
              <p:cNvSpPr/>
              <p:nvPr/>
            </p:nvSpPr>
            <p:spPr>
              <a:xfrm>
                <a:off x="2209800" y="5334000"/>
                <a:ext cx="228600" cy="609600"/>
              </a:xfrm>
              <a:prstGeom prst="upDownArrow">
                <a:avLst/>
              </a:prstGeom>
              <a:solidFill>
                <a:srgbClr val="B42025"/>
              </a:solidFill>
              <a:ln w="25400" cap="flat" cmpd="sng" algn="ctr">
                <a:solidFill>
                  <a:srgbClr val="B42025">
                    <a:shade val="50000"/>
                  </a:srgbClr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"/>
                  <a:cs typeface=""/>
                </a:endParaRPr>
              </a:p>
            </p:txBody>
          </p:sp>
          <p:sp>
            <p:nvSpPr>
              <p:cNvPr id="45" name="Double flèche verticale 46"/>
              <p:cNvSpPr/>
              <p:nvPr/>
            </p:nvSpPr>
            <p:spPr>
              <a:xfrm>
                <a:off x="3657600" y="5324475"/>
                <a:ext cx="228600" cy="609600"/>
              </a:xfrm>
              <a:prstGeom prst="upDownArrow">
                <a:avLst/>
              </a:prstGeom>
              <a:solidFill>
                <a:srgbClr val="B42025"/>
              </a:solidFill>
              <a:ln w="25400" cap="flat" cmpd="sng" algn="ctr">
                <a:solidFill>
                  <a:srgbClr val="B42025">
                    <a:shade val="50000"/>
                  </a:srgbClr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"/>
                  <a:cs typeface=""/>
                </a:endParaRPr>
              </a:p>
            </p:txBody>
          </p:sp>
          <p:sp>
            <p:nvSpPr>
              <p:cNvPr id="46" name="Double flèche verticale 47"/>
              <p:cNvSpPr/>
              <p:nvPr/>
            </p:nvSpPr>
            <p:spPr>
              <a:xfrm>
                <a:off x="5029200" y="5334000"/>
                <a:ext cx="228600" cy="609600"/>
              </a:xfrm>
              <a:prstGeom prst="upDownArrow">
                <a:avLst/>
              </a:prstGeom>
              <a:solidFill>
                <a:srgbClr val="B42025"/>
              </a:solidFill>
              <a:ln w="25400" cap="flat" cmpd="sng" algn="ctr">
                <a:solidFill>
                  <a:srgbClr val="B42025">
                    <a:shade val="50000"/>
                  </a:srgbClr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"/>
                  <a:cs typeface=""/>
                </a:endParaRPr>
              </a:p>
            </p:txBody>
          </p:sp>
          <p:sp>
            <p:nvSpPr>
              <p:cNvPr id="47" name="Rectangle 46"/>
              <p:cNvSpPr/>
              <p:nvPr/>
            </p:nvSpPr>
            <p:spPr>
              <a:xfrm>
                <a:off x="5038725" y="4981575"/>
                <a:ext cx="762000" cy="381000"/>
              </a:xfrm>
              <a:prstGeom prst="rect">
                <a:avLst/>
              </a:prstGeom>
              <a:gradFill rotWithShape="1">
                <a:gsLst>
                  <a:gs pos="0">
                    <a:srgbClr val="005480">
                      <a:tint val="50000"/>
                      <a:satMod val="300000"/>
                    </a:srgbClr>
                  </a:gs>
                  <a:gs pos="35000">
                    <a:srgbClr val="005480">
                      <a:tint val="37000"/>
                      <a:satMod val="300000"/>
                    </a:srgbClr>
                  </a:gs>
                  <a:gs pos="100000">
                    <a:srgbClr val="005480">
                      <a:tint val="15000"/>
                      <a:satMod val="350000"/>
                    </a:srgbClr>
                  </a:gs>
                </a:gsLst>
                <a:lin ang="16200000" scaled="1"/>
              </a:gradFill>
              <a:ln w="9525" cap="flat" cmpd="sng" algn="ctr">
                <a:solidFill>
                  <a:srgbClr val="005480">
                    <a:shade val="95000"/>
                    <a:satMod val="105000"/>
                  </a:srgbClr>
                </a:solidFill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p:spPr>
            <p:txBody>
              <a:bodyPr rtlCol="0" anchor="ctr"/>
              <a:lstStyle/>
              <a:p>
                <a:pPr marL="0" marR="0" lvl="0" indent="0" algn="ctr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2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alibri"/>
                    <a:ea typeface=""/>
                    <a:cs typeface=""/>
                  </a:rPr>
                  <a:t>Device mgmt</a:t>
                </a:r>
              </a:p>
            </p:txBody>
          </p:sp>
          <p:sp>
            <p:nvSpPr>
              <p:cNvPr id="48" name="Rectangle 47"/>
              <p:cNvSpPr/>
              <p:nvPr/>
            </p:nvSpPr>
            <p:spPr>
              <a:xfrm>
                <a:off x="1504950" y="4495800"/>
                <a:ext cx="762000" cy="533400"/>
              </a:xfrm>
              <a:prstGeom prst="rect">
                <a:avLst/>
              </a:prstGeom>
              <a:gradFill rotWithShape="1">
                <a:gsLst>
                  <a:gs pos="0">
                    <a:srgbClr val="005480">
                      <a:tint val="50000"/>
                      <a:satMod val="300000"/>
                    </a:srgbClr>
                  </a:gs>
                  <a:gs pos="35000">
                    <a:srgbClr val="005480">
                      <a:tint val="37000"/>
                      <a:satMod val="300000"/>
                    </a:srgbClr>
                  </a:gs>
                  <a:gs pos="100000">
                    <a:srgbClr val="005480">
                      <a:tint val="15000"/>
                      <a:satMod val="350000"/>
                    </a:srgbClr>
                  </a:gs>
                </a:gsLst>
                <a:lin ang="16200000" scaled="1"/>
              </a:gradFill>
              <a:ln w="9525" cap="flat" cmpd="sng" algn="ctr">
                <a:solidFill>
                  <a:srgbClr val="005480">
                    <a:shade val="95000"/>
                    <a:satMod val="105000"/>
                  </a:srgbClr>
                </a:solidFill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p:spPr>
            <p:txBody>
              <a:bodyPr rtlCol="0" anchor="ctr"/>
              <a:lstStyle/>
              <a:p>
                <a:pPr marL="0" marR="0" lvl="0" indent="0" algn="ctr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2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alibri"/>
                    <a:ea typeface=""/>
                    <a:cs typeface=""/>
                  </a:rPr>
                  <a:t>Device</a:t>
                </a:r>
                <a:br>
                  <a:rPr kumimoji="0" lang="en-US" sz="12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alibri"/>
                    <a:ea typeface=""/>
                    <a:cs typeface=""/>
                  </a:rPr>
                </a:br>
                <a:r>
                  <a:rPr kumimoji="0" lang="en-US" sz="12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alibri"/>
                    <a:ea typeface=""/>
                    <a:cs typeface=""/>
                  </a:rPr>
                  <a:t>Interworking</a:t>
                </a:r>
              </a:p>
            </p:txBody>
          </p:sp>
          <p:sp>
            <p:nvSpPr>
              <p:cNvPr id="49" name="Rectangle 48"/>
              <p:cNvSpPr/>
              <p:nvPr/>
            </p:nvSpPr>
            <p:spPr>
              <a:xfrm>
                <a:off x="1495425" y="3962400"/>
                <a:ext cx="800100" cy="304800"/>
              </a:xfrm>
              <a:prstGeom prst="rect">
                <a:avLst/>
              </a:prstGeom>
              <a:gradFill rotWithShape="1">
                <a:gsLst>
                  <a:gs pos="0">
                    <a:srgbClr val="005480">
                      <a:tint val="50000"/>
                      <a:satMod val="300000"/>
                    </a:srgbClr>
                  </a:gs>
                  <a:gs pos="35000">
                    <a:srgbClr val="005480">
                      <a:tint val="37000"/>
                      <a:satMod val="300000"/>
                    </a:srgbClr>
                  </a:gs>
                  <a:gs pos="100000">
                    <a:srgbClr val="005480">
                      <a:tint val="15000"/>
                      <a:satMod val="350000"/>
                    </a:srgbClr>
                  </a:gs>
                </a:gsLst>
                <a:lin ang="16200000" scaled="1"/>
              </a:gradFill>
              <a:ln w="9525" cap="flat" cmpd="sng" algn="ctr">
                <a:solidFill>
                  <a:srgbClr val="005480">
                    <a:shade val="95000"/>
                    <a:satMod val="105000"/>
                  </a:srgbClr>
                </a:solidFill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p:spPr>
            <p:txBody>
              <a:bodyPr rtlCol="0" anchor="ctr"/>
              <a:lstStyle/>
              <a:p>
                <a:pPr marL="0" marR="0" lvl="0" indent="0" algn="ctr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2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alibri"/>
                    <a:ea typeface=""/>
                    <a:cs typeface=""/>
                  </a:rPr>
                  <a:t>Discovery</a:t>
                </a:r>
              </a:p>
            </p:txBody>
          </p:sp>
          <p:sp>
            <p:nvSpPr>
              <p:cNvPr id="50" name="Rectangle 49"/>
              <p:cNvSpPr/>
              <p:nvPr/>
            </p:nvSpPr>
            <p:spPr>
              <a:xfrm>
                <a:off x="1524000" y="3048000"/>
                <a:ext cx="771002" cy="463825"/>
              </a:xfrm>
              <a:prstGeom prst="rect">
                <a:avLst/>
              </a:prstGeom>
              <a:gradFill rotWithShape="1">
                <a:gsLst>
                  <a:gs pos="0">
                    <a:srgbClr val="005480">
                      <a:tint val="50000"/>
                      <a:satMod val="300000"/>
                    </a:srgbClr>
                  </a:gs>
                  <a:gs pos="35000">
                    <a:srgbClr val="005480">
                      <a:tint val="37000"/>
                      <a:satMod val="300000"/>
                    </a:srgbClr>
                  </a:gs>
                  <a:gs pos="100000">
                    <a:srgbClr val="005480">
                      <a:tint val="15000"/>
                      <a:satMod val="350000"/>
                    </a:srgbClr>
                  </a:gs>
                </a:gsLst>
                <a:lin ang="16200000" scaled="1"/>
              </a:gradFill>
              <a:ln w="9525" cap="flat" cmpd="sng" algn="ctr">
                <a:solidFill>
                  <a:srgbClr val="005480">
                    <a:shade val="95000"/>
                    <a:satMod val="105000"/>
                  </a:srgbClr>
                </a:solidFill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p:spPr>
            <p:txBody>
              <a:bodyPr rtlCol="0" anchor="ctr"/>
              <a:lstStyle/>
              <a:p>
                <a:pPr marL="0" marR="0" lvl="0" indent="0" algn="ctr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2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alibri"/>
                    <a:ea typeface=""/>
                    <a:cs typeface=""/>
                  </a:rPr>
                  <a:t>Location</a:t>
                </a:r>
              </a:p>
            </p:txBody>
          </p:sp>
          <p:sp>
            <p:nvSpPr>
              <p:cNvPr id="51" name="Rectangle 50"/>
              <p:cNvSpPr/>
              <p:nvPr/>
            </p:nvSpPr>
            <p:spPr>
              <a:xfrm>
                <a:off x="1524000" y="2514600"/>
                <a:ext cx="758946" cy="463825"/>
              </a:xfrm>
              <a:prstGeom prst="rect">
                <a:avLst/>
              </a:prstGeom>
              <a:gradFill rotWithShape="1">
                <a:gsLst>
                  <a:gs pos="0">
                    <a:srgbClr val="005480">
                      <a:tint val="50000"/>
                      <a:satMod val="300000"/>
                    </a:srgbClr>
                  </a:gs>
                  <a:gs pos="35000">
                    <a:srgbClr val="005480">
                      <a:tint val="37000"/>
                      <a:satMod val="300000"/>
                    </a:srgbClr>
                  </a:gs>
                  <a:gs pos="100000">
                    <a:srgbClr val="005480">
                      <a:tint val="15000"/>
                      <a:satMod val="350000"/>
                    </a:srgbClr>
                  </a:gs>
                </a:gsLst>
                <a:lin ang="16200000" scaled="1"/>
              </a:gradFill>
              <a:ln w="9525" cap="flat" cmpd="sng" algn="ctr">
                <a:solidFill>
                  <a:srgbClr val="005480">
                    <a:shade val="95000"/>
                    <a:satMod val="105000"/>
                  </a:srgbClr>
                </a:solidFill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p:spPr>
            <p:txBody>
              <a:bodyPr rtlCol="0" anchor="ctr"/>
              <a:lstStyle/>
              <a:p>
                <a:pPr marL="0" marR="0" lvl="0" indent="0" algn="ctr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2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alibri"/>
                    <a:ea typeface=""/>
                    <a:cs typeface=""/>
                  </a:rPr>
                  <a:t>Group mgmt</a:t>
                </a:r>
              </a:p>
            </p:txBody>
          </p:sp>
          <p:sp>
            <p:nvSpPr>
              <p:cNvPr id="52" name="Rectangle 51"/>
              <p:cNvSpPr/>
              <p:nvPr/>
            </p:nvSpPr>
            <p:spPr>
              <a:xfrm>
                <a:off x="5038725" y="4629150"/>
                <a:ext cx="762000" cy="304800"/>
              </a:xfrm>
              <a:prstGeom prst="rect">
                <a:avLst/>
              </a:prstGeom>
              <a:gradFill rotWithShape="1">
                <a:gsLst>
                  <a:gs pos="0">
                    <a:srgbClr val="005480">
                      <a:tint val="50000"/>
                      <a:satMod val="300000"/>
                    </a:srgbClr>
                  </a:gs>
                  <a:gs pos="35000">
                    <a:srgbClr val="005480">
                      <a:tint val="37000"/>
                      <a:satMod val="300000"/>
                    </a:srgbClr>
                  </a:gs>
                  <a:gs pos="100000">
                    <a:srgbClr val="005480">
                      <a:tint val="15000"/>
                      <a:satMod val="350000"/>
                    </a:srgbClr>
                  </a:gs>
                </a:gsLst>
                <a:lin ang="16200000" scaled="1"/>
              </a:gradFill>
              <a:ln w="9525" cap="flat" cmpd="sng" algn="ctr">
                <a:solidFill>
                  <a:srgbClr val="005480">
                    <a:shade val="95000"/>
                    <a:satMod val="105000"/>
                  </a:srgbClr>
                </a:solidFill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p:spPr>
            <p:txBody>
              <a:bodyPr rtlCol="0" anchor="ctr"/>
              <a:lstStyle/>
              <a:p>
                <a:pPr marL="0" marR="0" lvl="0" indent="0" algn="ctr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2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alibri"/>
                    <a:ea typeface=""/>
                    <a:cs typeface=""/>
                  </a:rPr>
                  <a:t>Security</a:t>
                </a:r>
              </a:p>
            </p:txBody>
          </p:sp>
        </p:grpSp>
      </p:grpSp>
      <p:sp>
        <p:nvSpPr>
          <p:cNvPr id="53" name="ZoneTexte 68"/>
          <p:cNvSpPr txBox="1"/>
          <p:nvPr/>
        </p:nvSpPr>
        <p:spPr>
          <a:xfrm>
            <a:off x="9559021" y="3179173"/>
            <a:ext cx="1981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fr-FR" dirty="0" err="1">
                <a:solidFill>
                  <a:srgbClr val="000000"/>
                </a:solidFill>
                <a:cs typeface="Arial" charset="0"/>
              </a:rPr>
              <a:t>Other</a:t>
            </a:r>
            <a:r>
              <a:rPr lang="fr-FR" dirty="0">
                <a:solidFill>
                  <a:srgbClr val="000000"/>
                </a:solidFill>
                <a:cs typeface="Arial" charset="0"/>
              </a:rPr>
              <a:t> data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fr-FR" dirty="0">
                <a:solidFill>
                  <a:srgbClr val="000000"/>
                </a:solidFill>
                <a:cs typeface="Arial" charset="0"/>
              </a:rPr>
              <a:t>sources</a:t>
            </a:r>
            <a:endParaRPr lang="en-US" dirty="0">
              <a:solidFill>
                <a:srgbClr val="000000"/>
              </a:solidFill>
              <a:cs typeface="Arial" charset="0"/>
            </a:endParaRPr>
          </a:p>
        </p:txBody>
      </p:sp>
      <p:pic>
        <p:nvPicPr>
          <p:cNvPr id="54" name="Picture 7" descr="C:\Documents and Settings\mcauley\Local Settings\Temp\wz83a6\oneM2M\oneM2M-Logo.gif"/>
          <p:cNvPicPr>
            <a:picLocks noChangeAspect="1" noChangeArrowheads="1"/>
          </p:cNvPicPr>
          <p:nvPr/>
        </p:nvPicPr>
        <p:blipFill>
          <a:blip r:embed="rId2" cstate="print"/>
          <a:srcRect t="7465"/>
          <a:stretch>
            <a:fillRect/>
          </a:stretch>
        </p:blipFill>
        <p:spPr bwMode="auto">
          <a:xfrm>
            <a:off x="3167746" y="5408023"/>
            <a:ext cx="476250" cy="3008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5" name="Picture 7" descr="C:\Documents and Settings\mcauley\Local Settings\Temp\wz83a6\oneM2M\oneM2M-Logo.gif"/>
          <p:cNvPicPr>
            <a:picLocks noChangeAspect="1" noChangeArrowheads="1"/>
          </p:cNvPicPr>
          <p:nvPr/>
        </p:nvPicPr>
        <p:blipFill>
          <a:blip r:embed="rId2" cstate="print"/>
          <a:srcRect t="7465"/>
          <a:stretch>
            <a:fillRect/>
          </a:stretch>
        </p:blipFill>
        <p:spPr bwMode="auto">
          <a:xfrm>
            <a:off x="4615546" y="5408023"/>
            <a:ext cx="476250" cy="3008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6" name="图片 82" descr="3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672946" y="6017623"/>
            <a:ext cx="391256" cy="3583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7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291946" y="6093823"/>
            <a:ext cx="317039" cy="2202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8" name="Picture 7" descr="C:\Documents and Settings\mcauley\Local Settings\Temp\wz83a6\oneM2M\oneM2M-Logo.gif"/>
          <p:cNvPicPr>
            <a:picLocks noChangeAspect="1" noChangeArrowheads="1"/>
          </p:cNvPicPr>
          <p:nvPr/>
        </p:nvPicPr>
        <p:blipFill>
          <a:blip r:embed="rId2" cstate="print"/>
          <a:srcRect t="7465"/>
          <a:stretch>
            <a:fillRect/>
          </a:stretch>
        </p:blipFill>
        <p:spPr bwMode="auto">
          <a:xfrm>
            <a:off x="6063346" y="5331823"/>
            <a:ext cx="476250" cy="3008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9" name="Picture 4" descr="http://www.automatedhome.co.uk/wp-content/uploads/2013/12/allseen-alliance-logo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07087" y="6112873"/>
            <a:ext cx="680059" cy="1727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0" name="Picture 7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32648" y="6093823"/>
            <a:ext cx="568698" cy="1611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" name="Picture 11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2214" y="6093823"/>
            <a:ext cx="643885" cy="2276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2" name="ZoneTexte 92"/>
          <p:cNvSpPr txBox="1"/>
          <p:nvPr/>
        </p:nvSpPr>
        <p:spPr>
          <a:xfrm>
            <a:off x="4050314" y="6246223"/>
            <a:ext cx="71763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fr-FR" sz="1200" dirty="0">
                <a:solidFill>
                  <a:srgbClr val="000000"/>
                </a:solidFill>
                <a:cs typeface="Arial" charset="0"/>
              </a:rPr>
              <a:t>LWM2M</a:t>
            </a:r>
            <a:endParaRPr lang="en-US" sz="1200" dirty="0">
              <a:solidFill>
                <a:srgbClr val="000000"/>
              </a:solidFill>
              <a:cs typeface="Arial" charset="0"/>
            </a:endParaRPr>
          </a:p>
        </p:txBody>
      </p:sp>
      <p:pic>
        <p:nvPicPr>
          <p:cNvPr id="63" name="Picture 7" descr="C:\Documents and Settings\mcauley\Local Settings\Temp\wz83a6\oneM2M\oneM2M-Logo.gif"/>
          <p:cNvPicPr>
            <a:picLocks noChangeAspect="1" noChangeArrowheads="1"/>
          </p:cNvPicPr>
          <p:nvPr/>
        </p:nvPicPr>
        <p:blipFill>
          <a:blip r:embed="rId2" cstate="print"/>
          <a:srcRect t="7465"/>
          <a:stretch>
            <a:fillRect/>
          </a:stretch>
        </p:blipFill>
        <p:spPr bwMode="auto">
          <a:xfrm>
            <a:off x="3853546" y="4341223"/>
            <a:ext cx="476250" cy="3008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4" name="Picture 7" descr="C:\Documents and Settings\mcauley\Local Settings\Temp\wz83a6\oneM2M\oneM2M-Logo.gif"/>
          <p:cNvPicPr>
            <a:picLocks noChangeAspect="1" noChangeArrowheads="1"/>
          </p:cNvPicPr>
          <p:nvPr/>
        </p:nvPicPr>
        <p:blipFill>
          <a:blip r:embed="rId2" cstate="print"/>
          <a:srcRect t="7465"/>
          <a:stretch>
            <a:fillRect/>
          </a:stretch>
        </p:blipFill>
        <p:spPr bwMode="auto">
          <a:xfrm>
            <a:off x="2024746" y="2969623"/>
            <a:ext cx="476250" cy="3008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5" name="Picture 7" descr="C:\Documents and Settings\mcauley\Local Settings\Temp\wz83a6\oneM2M\oneM2M-Logo.gif"/>
          <p:cNvPicPr>
            <a:picLocks noChangeAspect="1" noChangeArrowheads="1"/>
          </p:cNvPicPr>
          <p:nvPr/>
        </p:nvPicPr>
        <p:blipFill>
          <a:blip r:embed="rId2" cstate="print"/>
          <a:srcRect t="7465"/>
          <a:stretch>
            <a:fillRect/>
          </a:stretch>
        </p:blipFill>
        <p:spPr bwMode="auto">
          <a:xfrm>
            <a:off x="2329546" y="1750423"/>
            <a:ext cx="476250" cy="3008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6" name="Picture 7" descr="C:\Documents and Settings\mcauley\Local Settings\Temp\wz83a6\oneM2M\oneM2M-Logo.gif"/>
          <p:cNvPicPr>
            <a:picLocks noChangeAspect="1" noChangeArrowheads="1"/>
          </p:cNvPicPr>
          <p:nvPr/>
        </p:nvPicPr>
        <p:blipFill>
          <a:blip r:embed="rId2" cstate="print"/>
          <a:srcRect t="7465"/>
          <a:stretch>
            <a:fillRect/>
          </a:stretch>
        </p:blipFill>
        <p:spPr bwMode="auto">
          <a:xfrm>
            <a:off x="7815946" y="1902823"/>
            <a:ext cx="476250" cy="3008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7" name="Picture 2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7615921" y="1664698"/>
            <a:ext cx="410655" cy="2248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8" name="Picture 2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4539346" y="1674223"/>
            <a:ext cx="438574" cy="371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9" name="Picture 2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4615546" y="3569698"/>
            <a:ext cx="438574" cy="371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0" name="Picture 3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8425546" y="2283823"/>
            <a:ext cx="628650" cy="1950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" name="Picture 4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4767946" y="3045823"/>
            <a:ext cx="881063" cy="2448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2" name="Picture 5"/>
          <p:cNvPicPr>
            <a:picLocks noChangeAspect="1" noChangeArrowheads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5148946" y="3617323"/>
            <a:ext cx="862013" cy="1785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73" name="Groupe 100"/>
          <p:cNvGrpSpPr/>
          <p:nvPr/>
        </p:nvGrpSpPr>
        <p:grpSpPr>
          <a:xfrm>
            <a:off x="1567546" y="775956"/>
            <a:ext cx="8686800" cy="1507867"/>
            <a:chOff x="0" y="854333"/>
            <a:chExt cx="8686800" cy="1507867"/>
          </a:xfrm>
        </p:grpSpPr>
        <p:grpSp>
          <p:nvGrpSpPr>
            <p:cNvPr id="74" name="Groupe 66"/>
            <p:cNvGrpSpPr/>
            <p:nvPr/>
          </p:nvGrpSpPr>
          <p:grpSpPr>
            <a:xfrm>
              <a:off x="0" y="1066800"/>
              <a:ext cx="8686800" cy="1295400"/>
              <a:chOff x="0" y="1066800"/>
              <a:chExt cx="8686800" cy="1295400"/>
            </a:xfrm>
          </p:grpSpPr>
          <p:cxnSp>
            <p:nvCxnSpPr>
              <p:cNvPr id="76" name="Connecteur droit 40"/>
              <p:cNvCxnSpPr/>
              <p:nvPr/>
            </p:nvCxnSpPr>
            <p:spPr>
              <a:xfrm>
                <a:off x="228600" y="1981200"/>
                <a:ext cx="8458200" cy="0"/>
              </a:xfrm>
              <a:prstGeom prst="line">
                <a:avLst/>
              </a:prstGeom>
              <a:noFill/>
              <a:ln w="9525" cap="flat" cmpd="sng" algn="ctr">
                <a:solidFill>
                  <a:srgbClr val="B42025">
                    <a:shade val="95000"/>
                    <a:satMod val="105000"/>
                  </a:srgbClr>
                </a:solidFill>
                <a:prstDash val="solid"/>
              </a:ln>
              <a:effectLst/>
            </p:spPr>
          </p:cxnSp>
          <p:sp>
            <p:nvSpPr>
              <p:cNvPr id="77" name="Ellipse 42"/>
              <p:cNvSpPr/>
              <p:nvPr/>
            </p:nvSpPr>
            <p:spPr>
              <a:xfrm>
                <a:off x="1295400" y="1066800"/>
                <a:ext cx="1219200" cy="533400"/>
              </a:xfrm>
              <a:prstGeom prst="ellipse">
                <a:avLst/>
              </a:prstGeom>
              <a:gradFill rotWithShape="1">
                <a:gsLst>
                  <a:gs pos="0">
                    <a:srgbClr val="F6921E">
                      <a:tint val="50000"/>
                      <a:satMod val="300000"/>
                    </a:srgbClr>
                  </a:gs>
                  <a:gs pos="35000">
                    <a:srgbClr val="F6921E">
                      <a:tint val="37000"/>
                      <a:satMod val="300000"/>
                    </a:srgbClr>
                  </a:gs>
                  <a:gs pos="100000">
                    <a:srgbClr val="F6921E">
                      <a:tint val="15000"/>
                      <a:satMod val="350000"/>
                    </a:srgbClr>
                  </a:gs>
                </a:gsLst>
                <a:lin ang="16200000" scaled="1"/>
              </a:gradFill>
              <a:ln w="9525" cap="flat" cmpd="sng" algn="ctr">
                <a:solidFill>
                  <a:srgbClr val="F6921E">
                    <a:shade val="95000"/>
                    <a:satMod val="105000"/>
                  </a:srgbClr>
                </a:solidFill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p:spPr>
            <p:txBody>
              <a:bodyPr rtlCol="0" anchor="ctr"/>
              <a:lstStyle/>
              <a:p>
                <a:pPr marL="0" marR="0" lvl="0" indent="0" algn="ctr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8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alibri"/>
                    <a:ea typeface=""/>
                    <a:cs typeface=""/>
                  </a:rPr>
                  <a:t>City </a:t>
                </a:r>
                <a:r>
                  <a:rPr kumimoji="0" lang="fr-FR" sz="1800" b="0" i="0" u="none" strike="noStrike" kern="0" cap="none" spc="0" normalizeH="0" baseline="0" noProof="0" dirty="0" err="1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alibri"/>
                    <a:ea typeface=""/>
                    <a:cs typeface=""/>
                  </a:rPr>
                  <a:t>Apps</a:t>
                </a:r>
                <a:endParaRPr kumimoji="0" lang="en-US" sz="18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/>
                  <a:ea typeface=""/>
                  <a:cs typeface=""/>
                </a:endParaRPr>
              </a:p>
            </p:txBody>
          </p:sp>
          <p:sp>
            <p:nvSpPr>
              <p:cNvPr id="78" name="Ellipse 43"/>
              <p:cNvSpPr/>
              <p:nvPr/>
            </p:nvSpPr>
            <p:spPr>
              <a:xfrm>
                <a:off x="3152775" y="1066800"/>
                <a:ext cx="1905000" cy="533400"/>
              </a:xfrm>
              <a:prstGeom prst="ellipse">
                <a:avLst/>
              </a:prstGeom>
              <a:gradFill rotWithShape="1">
                <a:gsLst>
                  <a:gs pos="0">
                    <a:srgbClr val="F6921E">
                      <a:tint val="50000"/>
                      <a:satMod val="300000"/>
                    </a:srgbClr>
                  </a:gs>
                  <a:gs pos="35000">
                    <a:srgbClr val="F6921E">
                      <a:tint val="37000"/>
                      <a:satMod val="300000"/>
                    </a:srgbClr>
                  </a:gs>
                  <a:gs pos="100000">
                    <a:srgbClr val="F6921E">
                      <a:tint val="15000"/>
                      <a:satMod val="350000"/>
                    </a:srgbClr>
                  </a:gs>
                </a:gsLst>
                <a:lin ang="16200000" scaled="1"/>
              </a:gradFill>
              <a:ln w="9525" cap="flat" cmpd="sng" algn="ctr">
                <a:solidFill>
                  <a:srgbClr val="F6921E">
                    <a:shade val="95000"/>
                    <a:satMod val="105000"/>
                  </a:srgbClr>
                </a:solidFill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p:spPr>
            <p:txBody>
              <a:bodyPr rtlCol="0" anchor="ctr"/>
              <a:lstStyle/>
              <a:p>
                <a:pPr marL="0" marR="0" lvl="0" indent="0" algn="ctr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8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alibri"/>
                    <a:ea typeface=""/>
                    <a:cs typeface=""/>
                  </a:rPr>
                  <a:t>3rd party </a:t>
                </a:r>
                <a:r>
                  <a:rPr kumimoji="0" lang="fr-FR" sz="1800" b="0" i="0" u="none" strike="noStrike" kern="0" cap="none" spc="0" normalizeH="0" baseline="0" noProof="0" dirty="0" err="1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alibri"/>
                    <a:ea typeface=""/>
                    <a:cs typeface=""/>
                  </a:rPr>
                  <a:t>apps</a:t>
                </a:r>
                <a:endParaRPr kumimoji="0" lang="en-US" sz="18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/>
                  <a:ea typeface=""/>
                  <a:cs typeface=""/>
                </a:endParaRPr>
              </a:p>
            </p:txBody>
          </p:sp>
          <p:sp>
            <p:nvSpPr>
              <p:cNvPr id="79" name="Ellipse 44"/>
              <p:cNvSpPr/>
              <p:nvPr/>
            </p:nvSpPr>
            <p:spPr>
              <a:xfrm>
                <a:off x="5791200" y="1066800"/>
                <a:ext cx="1905000" cy="533400"/>
              </a:xfrm>
              <a:prstGeom prst="ellipse">
                <a:avLst/>
              </a:prstGeom>
              <a:gradFill rotWithShape="1">
                <a:gsLst>
                  <a:gs pos="0">
                    <a:srgbClr val="F6921E">
                      <a:tint val="50000"/>
                      <a:satMod val="300000"/>
                    </a:srgbClr>
                  </a:gs>
                  <a:gs pos="35000">
                    <a:srgbClr val="F6921E">
                      <a:tint val="37000"/>
                      <a:satMod val="300000"/>
                    </a:srgbClr>
                  </a:gs>
                  <a:gs pos="100000">
                    <a:srgbClr val="F6921E">
                      <a:tint val="15000"/>
                      <a:satMod val="350000"/>
                    </a:srgbClr>
                  </a:gs>
                </a:gsLst>
                <a:lin ang="16200000" scaled="1"/>
              </a:gradFill>
              <a:ln w="9525" cap="flat" cmpd="sng" algn="ctr">
                <a:solidFill>
                  <a:srgbClr val="F6921E">
                    <a:shade val="95000"/>
                    <a:satMod val="105000"/>
                  </a:srgbClr>
                </a:solidFill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p:spPr>
            <p:txBody>
              <a:bodyPr rtlCol="0" anchor="ctr"/>
              <a:lstStyle/>
              <a:p>
                <a:pPr marL="0" marR="0" lvl="0" indent="0" algn="ctr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800" b="0" i="0" u="none" strike="noStrike" kern="0" cap="none" spc="0" normalizeH="0" baseline="0" noProof="0" dirty="0" err="1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alibri"/>
                    <a:ea typeface=""/>
                    <a:cs typeface=""/>
                  </a:rPr>
                  <a:t>Analytics</a:t>
                </a:r>
                <a:r>
                  <a:rPr kumimoji="0" lang="fr-FR" sz="18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alibri"/>
                    <a:ea typeface=""/>
                    <a:cs typeface=""/>
                  </a:rPr>
                  <a:t> </a:t>
                </a:r>
                <a:r>
                  <a:rPr kumimoji="0" lang="fr-FR" sz="1800" b="0" i="0" u="none" strike="noStrike" kern="0" cap="none" spc="0" normalizeH="0" baseline="0" noProof="0" dirty="0" err="1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alibri"/>
                    <a:ea typeface=""/>
                    <a:cs typeface=""/>
                  </a:rPr>
                  <a:t>apps</a:t>
                </a:r>
                <a:endParaRPr kumimoji="0" lang="en-US" sz="18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/>
                  <a:ea typeface=""/>
                  <a:cs typeface=""/>
                </a:endParaRPr>
              </a:p>
            </p:txBody>
          </p:sp>
          <p:sp>
            <p:nvSpPr>
              <p:cNvPr id="80" name="ZoneTexte 53"/>
              <p:cNvSpPr txBox="1"/>
              <p:nvPr/>
            </p:nvSpPr>
            <p:spPr>
              <a:xfrm>
                <a:off x="1190625" y="1658719"/>
                <a:ext cx="688971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8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cs typeface="Arial" charset="0"/>
                  </a:rPr>
                  <a:t>REST </a:t>
                </a:r>
              </a:p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8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cs typeface="Arial" charset="0"/>
                  </a:rPr>
                  <a:t>APIs</a:t>
                </a:r>
                <a:endParaRPr kumimoji="0" lang="en-US" sz="18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cs typeface="Arial" charset="0"/>
                </a:endParaRPr>
              </a:p>
            </p:txBody>
          </p:sp>
          <p:sp>
            <p:nvSpPr>
              <p:cNvPr id="81" name="ZoneTexte 54"/>
              <p:cNvSpPr txBox="1"/>
              <p:nvPr/>
            </p:nvSpPr>
            <p:spPr>
              <a:xfrm>
                <a:off x="7162800" y="1639669"/>
                <a:ext cx="1156086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800" b="0" i="0" u="none" strike="noStrike" kern="0" cap="none" spc="0" normalizeH="0" baseline="0" noProof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cs typeface="Arial" charset="0"/>
                  </a:rPr>
                  <a:t>SPARQL </a:t>
                </a:r>
                <a:r>
                  <a:rPr kumimoji="0" lang="fr-FR" sz="18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cs typeface="Arial" charset="0"/>
                  </a:rPr>
                  <a:t>or</a:t>
                </a:r>
              </a:p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8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cs typeface="Arial" charset="0"/>
                  </a:rPr>
                  <a:t>REST APIs</a:t>
                </a:r>
                <a:endParaRPr kumimoji="0" lang="en-US" sz="18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cs typeface="Arial" charset="0"/>
                </a:endParaRPr>
              </a:p>
            </p:txBody>
          </p:sp>
          <p:sp>
            <p:nvSpPr>
              <p:cNvPr id="82" name="ZoneTexte 56"/>
              <p:cNvSpPr txBox="1"/>
              <p:nvPr/>
            </p:nvSpPr>
            <p:spPr>
              <a:xfrm>
                <a:off x="3362325" y="1666875"/>
                <a:ext cx="688971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8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cs typeface="Arial" charset="0"/>
                  </a:rPr>
                  <a:t>REST </a:t>
                </a:r>
              </a:p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8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cs typeface="Arial" charset="0"/>
                  </a:rPr>
                  <a:t>APIs</a:t>
                </a:r>
                <a:endParaRPr kumimoji="0" lang="en-US" sz="18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cs typeface="Arial" charset="0"/>
                </a:endParaRPr>
              </a:p>
            </p:txBody>
          </p:sp>
          <p:sp>
            <p:nvSpPr>
              <p:cNvPr id="83" name="Ellipse 57"/>
              <p:cNvSpPr/>
              <p:nvPr/>
            </p:nvSpPr>
            <p:spPr>
              <a:xfrm>
                <a:off x="3305175" y="1219200"/>
                <a:ext cx="1905000" cy="533400"/>
              </a:xfrm>
              <a:prstGeom prst="ellipse">
                <a:avLst/>
              </a:prstGeom>
              <a:gradFill rotWithShape="1">
                <a:gsLst>
                  <a:gs pos="0">
                    <a:srgbClr val="F6921E">
                      <a:tint val="50000"/>
                      <a:satMod val="300000"/>
                    </a:srgbClr>
                  </a:gs>
                  <a:gs pos="35000">
                    <a:srgbClr val="F6921E">
                      <a:tint val="37000"/>
                      <a:satMod val="300000"/>
                    </a:srgbClr>
                  </a:gs>
                  <a:gs pos="100000">
                    <a:srgbClr val="F6921E">
                      <a:tint val="15000"/>
                      <a:satMod val="350000"/>
                    </a:srgbClr>
                  </a:gs>
                </a:gsLst>
                <a:lin ang="16200000" scaled="1"/>
              </a:gradFill>
              <a:ln w="9525" cap="flat" cmpd="sng" algn="ctr">
                <a:solidFill>
                  <a:srgbClr val="F6921E">
                    <a:shade val="95000"/>
                    <a:satMod val="105000"/>
                  </a:srgbClr>
                </a:solidFill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p:spPr>
            <p:txBody>
              <a:bodyPr rtlCol="0" anchor="ctr"/>
              <a:lstStyle/>
              <a:p>
                <a:pPr marL="0" marR="0" lvl="0" indent="0" algn="ctr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8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alibri"/>
                    <a:ea typeface=""/>
                    <a:cs typeface=""/>
                  </a:rPr>
                  <a:t>3rd party </a:t>
                </a:r>
                <a:r>
                  <a:rPr kumimoji="0" lang="fr-FR" sz="1800" b="0" i="0" u="none" strike="noStrike" kern="0" cap="none" spc="0" normalizeH="0" baseline="0" noProof="0" dirty="0" err="1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alibri"/>
                    <a:ea typeface=""/>
                    <a:cs typeface=""/>
                  </a:rPr>
                  <a:t>apps</a:t>
                </a:r>
                <a:endParaRPr kumimoji="0" lang="en-US" sz="18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/>
                  <a:ea typeface=""/>
                  <a:cs typeface=""/>
                </a:endParaRPr>
              </a:p>
            </p:txBody>
          </p:sp>
          <p:sp>
            <p:nvSpPr>
              <p:cNvPr id="84" name="Ellipse 58"/>
              <p:cNvSpPr/>
              <p:nvPr/>
            </p:nvSpPr>
            <p:spPr>
              <a:xfrm>
                <a:off x="1447800" y="1219200"/>
                <a:ext cx="1219200" cy="533400"/>
              </a:xfrm>
              <a:prstGeom prst="ellipse">
                <a:avLst/>
              </a:prstGeom>
              <a:gradFill rotWithShape="1">
                <a:gsLst>
                  <a:gs pos="0">
                    <a:srgbClr val="F6921E">
                      <a:tint val="50000"/>
                      <a:satMod val="300000"/>
                    </a:srgbClr>
                  </a:gs>
                  <a:gs pos="35000">
                    <a:srgbClr val="F6921E">
                      <a:tint val="37000"/>
                      <a:satMod val="300000"/>
                    </a:srgbClr>
                  </a:gs>
                  <a:gs pos="100000">
                    <a:srgbClr val="F6921E">
                      <a:tint val="15000"/>
                      <a:satMod val="350000"/>
                    </a:srgbClr>
                  </a:gs>
                </a:gsLst>
                <a:lin ang="16200000" scaled="1"/>
              </a:gradFill>
              <a:ln w="9525" cap="flat" cmpd="sng" algn="ctr">
                <a:solidFill>
                  <a:srgbClr val="F6921E">
                    <a:shade val="95000"/>
                    <a:satMod val="105000"/>
                  </a:srgbClr>
                </a:solidFill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p:spPr>
            <p:txBody>
              <a:bodyPr rtlCol="0" anchor="ctr"/>
              <a:lstStyle/>
              <a:p>
                <a:pPr marL="0" marR="0" lvl="0" indent="0" algn="ctr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8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alibri"/>
                    <a:ea typeface=""/>
                    <a:cs typeface=""/>
                  </a:rPr>
                  <a:t>City </a:t>
                </a:r>
                <a:r>
                  <a:rPr kumimoji="0" lang="fr-FR" sz="1800" b="0" i="0" u="none" strike="noStrike" kern="0" cap="none" spc="0" normalizeH="0" baseline="0" noProof="0" dirty="0" err="1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alibri"/>
                    <a:ea typeface=""/>
                    <a:cs typeface=""/>
                  </a:rPr>
                  <a:t>Apps</a:t>
                </a:r>
                <a:endParaRPr kumimoji="0" lang="en-US" sz="18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/>
                  <a:ea typeface=""/>
                  <a:cs typeface=""/>
                </a:endParaRPr>
              </a:p>
            </p:txBody>
          </p:sp>
          <p:sp>
            <p:nvSpPr>
              <p:cNvPr id="85" name="Ellipse 59"/>
              <p:cNvSpPr/>
              <p:nvPr/>
            </p:nvSpPr>
            <p:spPr>
              <a:xfrm>
                <a:off x="5943600" y="1219200"/>
                <a:ext cx="1905000" cy="533400"/>
              </a:xfrm>
              <a:prstGeom prst="ellipse">
                <a:avLst/>
              </a:prstGeom>
              <a:gradFill rotWithShape="1">
                <a:gsLst>
                  <a:gs pos="0">
                    <a:srgbClr val="F6921E">
                      <a:tint val="50000"/>
                      <a:satMod val="300000"/>
                    </a:srgbClr>
                  </a:gs>
                  <a:gs pos="35000">
                    <a:srgbClr val="F6921E">
                      <a:tint val="37000"/>
                      <a:satMod val="300000"/>
                    </a:srgbClr>
                  </a:gs>
                  <a:gs pos="100000">
                    <a:srgbClr val="F6921E">
                      <a:tint val="15000"/>
                      <a:satMod val="350000"/>
                    </a:srgbClr>
                  </a:gs>
                </a:gsLst>
                <a:lin ang="16200000" scaled="1"/>
              </a:gradFill>
              <a:ln w="9525" cap="flat" cmpd="sng" algn="ctr">
                <a:solidFill>
                  <a:srgbClr val="F6921E">
                    <a:shade val="95000"/>
                    <a:satMod val="105000"/>
                  </a:srgbClr>
                </a:solidFill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p:spPr>
            <p:txBody>
              <a:bodyPr rtlCol="0" anchor="ctr"/>
              <a:lstStyle/>
              <a:p>
                <a:pPr marL="0" marR="0" lvl="0" indent="0" algn="ctr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800" b="0" i="0" u="none" strike="noStrike" kern="0" cap="none" spc="0" normalizeH="0" baseline="0" noProof="0" dirty="0" err="1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alibri"/>
                    <a:ea typeface=""/>
                    <a:cs typeface=""/>
                  </a:rPr>
                  <a:t>Analytics</a:t>
                </a:r>
                <a:r>
                  <a:rPr kumimoji="0" lang="fr-FR" sz="18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alibri"/>
                    <a:ea typeface=""/>
                    <a:cs typeface=""/>
                  </a:rPr>
                  <a:t> </a:t>
                </a:r>
                <a:r>
                  <a:rPr kumimoji="0" lang="fr-FR" sz="1800" b="0" i="0" u="none" strike="noStrike" kern="0" cap="none" spc="0" normalizeH="0" baseline="0" noProof="0" dirty="0" err="1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alibri"/>
                    <a:ea typeface=""/>
                    <a:cs typeface=""/>
                  </a:rPr>
                  <a:t>apps</a:t>
                </a:r>
                <a:endParaRPr kumimoji="0" lang="en-US" sz="18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/>
                  <a:ea typeface=""/>
                  <a:cs typeface=""/>
                </a:endParaRPr>
              </a:p>
            </p:txBody>
          </p:sp>
          <p:sp>
            <p:nvSpPr>
              <p:cNvPr id="86" name="Ellipse 60"/>
              <p:cNvSpPr/>
              <p:nvPr/>
            </p:nvSpPr>
            <p:spPr>
              <a:xfrm>
                <a:off x="0" y="1066800"/>
                <a:ext cx="1371600" cy="533400"/>
              </a:xfrm>
              <a:prstGeom prst="ellipse">
                <a:avLst/>
              </a:prstGeom>
              <a:gradFill rotWithShape="1">
                <a:gsLst>
                  <a:gs pos="0">
                    <a:srgbClr val="F6921E">
                      <a:tint val="50000"/>
                      <a:satMod val="300000"/>
                    </a:srgbClr>
                  </a:gs>
                  <a:gs pos="35000">
                    <a:srgbClr val="F6921E">
                      <a:tint val="37000"/>
                      <a:satMod val="300000"/>
                    </a:srgbClr>
                  </a:gs>
                  <a:gs pos="100000">
                    <a:srgbClr val="F6921E">
                      <a:tint val="15000"/>
                      <a:satMod val="350000"/>
                    </a:srgbClr>
                  </a:gs>
                </a:gsLst>
                <a:lin ang="16200000" scaled="1"/>
              </a:gradFill>
              <a:ln w="9525" cap="flat" cmpd="sng" algn="ctr">
                <a:solidFill>
                  <a:srgbClr val="F6921E">
                    <a:shade val="95000"/>
                    <a:satMod val="105000"/>
                  </a:srgbClr>
                </a:solidFill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p:spPr>
            <p:txBody>
              <a:bodyPr rtlCol="0" anchor="ctr"/>
              <a:lstStyle/>
              <a:p>
                <a:pPr marL="0" marR="0" lvl="0" indent="0" algn="ctr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200" b="0" i="0" u="none" strike="noStrike" kern="0" cap="none" spc="0" normalizeH="0" baseline="0" noProof="0" dirty="0" err="1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alibri"/>
                    <a:ea typeface=""/>
                    <a:cs typeface=""/>
                  </a:rPr>
                  <a:t>Dashboards</a:t>
                </a:r>
                <a:endParaRPr kumimoji="0" lang="en-US" sz="12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/>
                  <a:ea typeface=""/>
                  <a:cs typeface=""/>
                </a:endParaRPr>
              </a:p>
            </p:txBody>
          </p:sp>
          <p:sp>
            <p:nvSpPr>
              <p:cNvPr id="87" name="Ellipse 61"/>
              <p:cNvSpPr/>
              <p:nvPr/>
            </p:nvSpPr>
            <p:spPr>
              <a:xfrm>
                <a:off x="152400" y="1219200"/>
                <a:ext cx="1371600" cy="533400"/>
              </a:xfrm>
              <a:prstGeom prst="ellipse">
                <a:avLst/>
              </a:prstGeom>
              <a:gradFill rotWithShape="1">
                <a:gsLst>
                  <a:gs pos="0">
                    <a:srgbClr val="F6921E">
                      <a:tint val="50000"/>
                      <a:satMod val="300000"/>
                    </a:srgbClr>
                  </a:gs>
                  <a:gs pos="35000">
                    <a:srgbClr val="F6921E">
                      <a:tint val="37000"/>
                      <a:satMod val="300000"/>
                    </a:srgbClr>
                  </a:gs>
                  <a:gs pos="100000">
                    <a:srgbClr val="F6921E">
                      <a:tint val="15000"/>
                      <a:satMod val="350000"/>
                    </a:srgbClr>
                  </a:gs>
                </a:gsLst>
                <a:lin ang="16200000" scaled="1"/>
              </a:gradFill>
              <a:ln w="9525" cap="flat" cmpd="sng" algn="ctr">
                <a:solidFill>
                  <a:srgbClr val="F6921E">
                    <a:shade val="95000"/>
                    <a:satMod val="105000"/>
                  </a:srgbClr>
                </a:solidFill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p:spPr>
            <p:txBody>
              <a:bodyPr rtlCol="0" anchor="ctr"/>
              <a:lstStyle/>
              <a:p>
                <a:pPr marL="0" marR="0" lvl="0" indent="0" algn="ctr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200" b="0" i="0" u="none" strike="noStrike" kern="0" cap="none" spc="0" normalizeH="0" baseline="0" noProof="0" dirty="0" err="1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alibri"/>
                    <a:ea typeface=""/>
                    <a:cs typeface=""/>
                  </a:rPr>
                  <a:t>Dashboards</a:t>
                </a:r>
                <a:endParaRPr kumimoji="0" lang="en-US" sz="12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/>
                  <a:ea typeface=""/>
                  <a:cs typeface=""/>
                </a:endParaRPr>
              </a:p>
            </p:txBody>
          </p:sp>
          <p:sp>
            <p:nvSpPr>
              <p:cNvPr id="88" name="Double flèche verticale 55"/>
              <p:cNvSpPr/>
              <p:nvPr/>
            </p:nvSpPr>
            <p:spPr>
              <a:xfrm>
                <a:off x="3962400" y="1676400"/>
                <a:ext cx="304800" cy="685800"/>
              </a:xfrm>
              <a:prstGeom prst="upDownArrow">
                <a:avLst/>
              </a:prstGeom>
              <a:gradFill rotWithShape="1">
                <a:gsLst>
                  <a:gs pos="0">
                    <a:srgbClr val="668C97">
                      <a:shade val="51000"/>
                      <a:satMod val="130000"/>
                    </a:srgbClr>
                  </a:gs>
                  <a:gs pos="80000">
                    <a:srgbClr val="668C97">
                      <a:shade val="93000"/>
                      <a:satMod val="130000"/>
                    </a:srgbClr>
                  </a:gs>
                  <a:gs pos="100000">
                    <a:srgbClr val="668C97">
                      <a:shade val="94000"/>
                      <a:satMod val="135000"/>
                    </a:srgb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p:spPr>
            <p:txBody>
              <a:bodyPr rtlCol="0" anchor="ctr"/>
              <a:lstStyle/>
              <a:p>
                <a:pPr marL="0" marR="0" lvl="0" indent="0" algn="ctr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"/>
                  <a:cs typeface=""/>
                </a:endParaRPr>
              </a:p>
            </p:txBody>
          </p:sp>
          <p:sp>
            <p:nvSpPr>
              <p:cNvPr id="89" name="Double flèche verticale 48"/>
              <p:cNvSpPr/>
              <p:nvPr/>
            </p:nvSpPr>
            <p:spPr>
              <a:xfrm>
                <a:off x="1828800" y="1676400"/>
                <a:ext cx="304800" cy="685800"/>
              </a:xfrm>
              <a:prstGeom prst="upDownArrow">
                <a:avLst/>
              </a:prstGeom>
              <a:gradFill rotWithShape="1">
                <a:gsLst>
                  <a:gs pos="0">
                    <a:srgbClr val="668C97">
                      <a:shade val="51000"/>
                      <a:satMod val="130000"/>
                    </a:srgbClr>
                  </a:gs>
                  <a:gs pos="80000">
                    <a:srgbClr val="668C97">
                      <a:shade val="93000"/>
                      <a:satMod val="130000"/>
                    </a:srgbClr>
                  </a:gs>
                  <a:gs pos="100000">
                    <a:srgbClr val="668C97">
                      <a:shade val="94000"/>
                      <a:satMod val="135000"/>
                    </a:srgb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p:spPr>
            <p:txBody>
              <a:bodyPr rtlCol="0" anchor="ctr"/>
              <a:lstStyle/>
              <a:p>
                <a:pPr marL="0" marR="0" lvl="0" indent="0" algn="ctr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"/>
                  <a:cs typeface=""/>
                </a:endParaRPr>
              </a:p>
            </p:txBody>
          </p:sp>
          <p:sp>
            <p:nvSpPr>
              <p:cNvPr id="90" name="Double flèche verticale 50"/>
              <p:cNvSpPr/>
              <p:nvPr/>
            </p:nvSpPr>
            <p:spPr>
              <a:xfrm>
                <a:off x="6781800" y="1676400"/>
                <a:ext cx="304800" cy="685800"/>
              </a:xfrm>
              <a:prstGeom prst="upDownArrow">
                <a:avLst/>
              </a:prstGeom>
              <a:gradFill rotWithShape="1">
                <a:gsLst>
                  <a:gs pos="0">
                    <a:srgbClr val="668C97">
                      <a:shade val="51000"/>
                      <a:satMod val="130000"/>
                    </a:srgbClr>
                  </a:gs>
                  <a:gs pos="80000">
                    <a:srgbClr val="668C97">
                      <a:shade val="93000"/>
                      <a:satMod val="130000"/>
                    </a:srgbClr>
                  </a:gs>
                  <a:gs pos="100000">
                    <a:srgbClr val="668C97">
                      <a:shade val="94000"/>
                      <a:satMod val="135000"/>
                    </a:srgb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p:spPr>
            <p:txBody>
              <a:bodyPr rtlCol="0" anchor="ctr"/>
              <a:lstStyle/>
              <a:p>
                <a:pPr marL="0" marR="0" lvl="0" indent="0" algn="ctr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"/>
                  <a:cs typeface=""/>
                </a:endParaRPr>
              </a:p>
            </p:txBody>
          </p:sp>
        </p:grpSp>
        <p:sp>
          <p:nvSpPr>
            <p:cNvPr id="75" name="ZoneTexte 99"/>
            <p:cNvSpPr txBox="1"/>
            <p:nvPr/>
          </p:nvSpPr>
          <p:spPr>
            <a:xfrm>
              <a:off x="46096" y="854333"/>
              <a:ext cx="122225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sz="18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cs typeface="Arial" charset="0"/>
                </a:rPr>
                <a:t>Cloud </a:t>
              </a:r>
              <a:r>
                <a:rPr kumimoji="0" lang="fr-FR" sz="1800" b="0" i="0" u="none" strike="noStrike" kern="0" cap="none" spc="0" normalizeH="0" baseline="0" noProof="0" dirty="0" err="1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cs typeface="Arial" charset="0"/>
                </a:rPr>
                <a:t>apps</a:t>
              </a:r>
              <a:endPara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 charset="0"/>
              </a:endParaRPr>
            </a:p>
          </p:txBody>
        </p:sp>
      </p:grpSp>
      <p:pic>
        <p:nvPicPr>
          <p:cNvPr id="91" name="Picture 6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6139546" y="3655423"/>
            <a:ext cx="771525" cy="1464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" name="Picture 7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3396346" y="6055723"/>
            <a:ext cx="614363" cy="419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3" name="Picture 8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2581958" y="6071348"/>
            <a:ext cx="738188" cy="327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4" name="Picture 9"/>
          <p:cNvPicPr>
            <a:picLocks noChangeAspect="1" noChangeArrowheads="1"/>
          </p:cNvPicPr>
          <p:nvPr/>
        </p:nvPicPr>
        <p:blipFill>
          <a:blip r:embed="rId16" cstate="print"/>
          <a:srcRect/>
          <a:stretch>
            <a:fillRect/>
          </a:stretch>
        </p:blipFill>
        <p:spPr bwMode="auto">
          <a:xfrm>
            <a:off x="1796146" y="6170023"/>
            <a:ext cx="720869" cy="190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255261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21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2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2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2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2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2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2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20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2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20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2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2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2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2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2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2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2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2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2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2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20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20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20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build="allAtOnce" animBg="1"/>
      <p:bldP spid="6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4696" y="0"/>
            <a:ext cx="7850299" cy="692331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In Reality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8616046" y="4417423"/>
            <a:ext cx="533400" cy="304800"/>
          </a:xfrm>
          <a:prstGeom prst="rect">
            <a:avLst/>
          </a:prstGeom>
          <a:solidFill>
            <a:srgbClr val="B42025"/>
          </a:solidFill>
          <a:ln w="25400" cap="flat" cmpd="sng" algn="ctr">
            <a:solidFill>
              <a:srgbClr val="B42025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400" b="0" i="0" u="none" strike="noStrike" kern="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"/>
                <a:cs typeface=""/>
              </a:rPr>
              <a:t>App</a:t>
            </a:r>
            <a:endParaRPr kumimoji="0" lang="en-US" sz="140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"/>
              <a:cs typeface=""/>
            </a:endParaRPr>
          </a:p>
        </p:txBody>
      </p:sp>
      <p:sp>
        <p:nvSpPr>
          <p:cNvPr id="4" name="Nuage 2"/>
          <p:cNvSpPr/>
          <p:nvPr/>
        </p:nvSpPr>
        <p:spPr>
          <a:xfrm>
            <a:off x="8654146" y="4950823"/>
            <a:ext cx="533400" cy="381000"/>
          </a:xfrm>
          <a:prstGeom prst="cloud">
            <a:avLst/>
          </a:prstGeom>
          <a:solidFill>
            <a:srgbClr val="B42025"/>
          </a:solidFill>
          <a:ln w="25400" cap="flat" cmpd="sng" algn="ctr">
            <a:solidFill>
              <a:srgbClr val="B42025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"/>
              <a:cs typeface=""/>
            </a:endParaRPr>
          </a:p>
        </p:txBody>
      </p:sp>
      <p:sp>
        <p:nvSpPr>
          <p:cNvPr id="5" name="Organigramme : Connecteur 3"/>
          <p:cNvSpPr/>
          <p:nvPr/>
        </p:nvSpPr>
        <p:spPr>
          <a:xfrm>
            <a:off x="8806546" y="5560423"/>
            <a:ext cx="228600" cy="228600"/>
          </a:xfrm>
          <a:prstGeom prst="flowChartConnector">
            <a:avLst/>
          </a:prstGeom>
          <a:solidFill>
            <a:srgbClr val="B42025"/>
          </a:solidFill>
          <a:ln w="25400" cap="flat" cmpd="sng" algn="ctr">
            <a:solidFill>
              <a:srgbClr val="B42025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"/>
                <a:cs typeface=""/>
              </a:rPr>
              <a:t>D</a:t>
            </a:r>
            <a:endParaRPr kumimoji="0" lang="en-US" sz="180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"/>
              <a:cs typeface="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9263746" y="4417423"/>
            <a:ext cx="533400" cy="304800"/>
          </a:xfrm>
          <a:prstGeom prst="rect">
            <a:avLst/>
          </a:prstGeom>
          <a:solidFill>
            <a:srgbClr val="505450">
              <a:lumMod val="75000"/>
            </a:srgbClr>
          </a:solidFill>
          <a:ln w="25400" cap="flat" cmpd="sng" algn="ctr">
            <a:solidFill>
              <a:srgbClr val="B42025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400" b="0" i="0" u="none" strike="noStrike" kern="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"/>
                <a:cs typeface=""/>
              </a:rPr>
              <a:t>App</a:t>
            </a:r>
            <a:endParaRPr kumimoji="0" lang="en-US" sz="140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"/>
              <a:cs typeface=""/>
            </a:endParaRPr>
          </a:p>
        </p:txBody>
      </p:sp>
      <p:sp>
        <p:nvSpPr>
          <p:cNvPr id="7" name="Nuage 5"/>
          <p:cNvSpPr/>
          <p:nvPr/>
        </p:nvSpPr>
        <p:spPr>
          <a:xfrm>
            <a:off x="9263746" y="4950823"/>
            <a:ext cx="533400" cy="381000"/>
          </a:xfrm>
          <a:prstGeom prst="cloud">
            <a:avLst/>
          </a:prstGeom>
          <a:solidFill>
            <a:srgbClr val="505450">
              <a:lumMod val="75000"/>
            </a:srgbClr>
          </a:solidFill>
          <a:ln w="25400" cap="flat" cmpd="sng" algn="ctr">
            <a:solidFill>
              <a:srgbClr val="B42025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"/>
              <a:cs typeface=""/>
            </a:endParaRPr>
          </a:p>
        </p:txBody>
      </p:sp>
      <p:sp>
        <p:nvSpPr>
          <p:cNvPr id="8" name="Organigramme : Connecteur 6"/>
          <p:cNvSpPr/>
          <p:nvPr/>
        </p:nvSpPr>
        <p:spPr>
          <a:xfrm>
            <a:off x="9416146" y="5560423"/>
            <a:ext cx="228600" cy="228600"/>
          </a:xfrm>
          <a:prstGeom prst="flowChartConnector">
            <a:avLst/>
          </a:prstGeom>
          <a:solidFill>
            <a:srgbClr val="505450">
              <a:lumMod val="75000"/>
            </a:srgbClr>
          </a:solidFill>
          <a:ln w="25400" cap="flat" cmpd="sng" algn="ctr">
            <a:solidFill>
              <a:srgbClr val="B42025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"/>
                <a:cs typeface=""/>
              </a:rPr>
              <a:t>D</a:t>
            </a:r>
            <a:endParaRPr kumimoji="0" lang="en-US" sz="180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"/>
              <a:cs typeface="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7892146" y="4417423"/>
            <a:ext cx="609600" cy="304800"/>
          </a:xfrm>
          <a:prstGeom prst="rect">
            <a:avLst/>
          </a:prstGeom>
          <a:solidFill>
            <a:srgbClr val="005480">
              <a:lumMod val="50000"/>
            </a:srgbClr>
          </a:solidFill>
          <a:ln w="25400" cap="flat" cmpd="sng" algn="ctr">
            <a:solidFill>
              <a:srgbClr val="B42025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400" b="0" i="0" u="none" strike="noStrike" kern="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"/>
                <a:cs typeface=""/>
              </a:rPr>
              <a:t>App</a:t>
            </a:r>
            <a:endParaRPr kumimoji="0" lang="en-US" sz="140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"/>
              <a:cs typeface=""/>
            </a:endParaRPr>
          </a:p>
        </p:txBody>
      </p:sp>
      <p:sp>
        <p:nvSpPr>
          <p:cNvPr id="10" name="Nuage 8"/>
          <p:cNvSpPr/>
          <p:nvPr/>
        </p:nvSpPr>
        <p:spPr>
          <a:xfrm>
            <a:off x="8044546" y="4950823"/>
            <a:ext cx="533400" cy="381000"/>
          </a:xfrm>
          <a:prstGeom prst="cloud">
            <a:avLst/>
          </a:prstGeom>
          <a:solidFill>
            <a:srgbClr val="005480">
              <a:lumMod val="50000"/>
            </a:srgbClr>
          </a:solidFill>
          <a:ln w="25400" cap="flat" cmpd="sng" algn="ctr">
            <a:solidFill>
              <a:srgbClr val="B42025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"/>
              <a:cs typeface=""/>
            </a:endParaRPr>
          </a:p>
        </p:txBody>
      </p:sp>
      <p:sp>
        <p:nvSpPr>
          <p:cNvPr id="11" name="Organigramme : Connecteur 9"/>
          <p:cNvSpPr/>
          <p:nvPr/>
        </p:nvSpPr>
        <p:spPr>
          <a:xfrm>
            <a:off x="8196946" y="5560423"/>
            <a:ext cx="228600" cy="228600"/>
          </a:xfrm>
          <a:prstGeom prst="flowChartConnector">
            <a:avLst/>
          </a:prstGeom>
          <a:solidFill>
            <a:srgbClr val="005480">
              <a:lumMod val="50000"/>
            </a:srgbClr>
          </a:solidFill>
          <a:ln w="25400" cap="flat" cmpd="sng" algn="ctr">
            <a:solidFill>
              <a:srgbClr val="B42025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"/>
                <a:cs typeface=""/>
              </a:rPr>
              <a:t>D</a:t>
            </a:r>
            <a:endParaRPr kumimoji="0" lang="en-US" sz="180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"/>
              <a:cs typeface=""/>
            </a:endParaRPr>
          </a:p>
        </p:txBody>
      </p:sp>
      <p:sp>
        <p:nvSpPr>
          <p:cNvPr id="12" name="Organigramme : Connecteur 10"/>
          <p:cNvSpPr/>
          <p:nvPr/>
        </p:nvSpPr>
        <p:spPr>
          <a:xfrm>
            <a:off x="8349346" y="5712823"/>
            <a:ext cx="228600" cy="228600"/>
          </a:xfrm>
          <a:prstGeom prst="flowChartConnector">
            <a:avLst/>
          </a:prstGeom>
          <a:solidFill>
            <a:srgbClr val="005480">
              <a:lumMod val="50000"/>
            </a:srgbClr>
          </a:solidFill>
          <a:ln w="25400" cap="flat" cmpd="sng" algn="ctr">
            <a:solidFill>
              <a:srgbClr val="B42025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"/>
                <a:cs typeface=""/>
              </a:rPr>
              <a:t>D</a:t>
            </a:r>
            <a:endParaRPr kumimoji="0" lang="en-US" sz="180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"/>
              <a:cs typeface=""/>
            </a:endParaRPr>
          </a:p>
        </p:txBody>
      </p:sp>
      <p:sp>
        <p:nvSpPr>
          <p:cNvPr id="13" name="Organigramme : Connecteur 11"/>
          <p:cNvSpPr/>
          <p:nvPr/>
        </p:nvSpPr>
        <p:spPr>
          <a:xfrm>
            <a:off x="8501746" y="5865223"/>
            <a:ext cx="228600" cy="228600"/>
          </a:xfrm>
          <a:prstGeom prst="flowChartConnector">
            <a:avLst/>
          </a:prstGeom>
          <a:solidFill>
            <a:srgbClr val="005480">
              <a:lumMod val="50000"/>
            </a:srgbClr>
          </a:solidFill>
          <a:ln w="25400" cap="flat" cmpd="sng" algn="ctr">
            <a:solidFill>
              <a:srgbClr val="B42025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"/>
                <a:cs typeface=""/>
              </a:rPr>
              <a:t>D</a:t>
            </a:r>
            <a:endParaRPr kumimoji="0" lang="en-US" sz="180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"/>
              <a:cs typeface=""/>
            </a:endParaRPr>
          </a:p>
        </p:txBody>
      </p:sp>
      <p:sp>
        <p:nvSpPr>
          <p:cNvPr id="14" name="Organigramme : Connecteur 12"/>
          <p:cNvSpPr/>
          <p:nvPr/>
        </p:nvSpPr>
        <p:spPr>
          <a:xfrm>
            <a:off x="8958946" y="5712823"/>
            <a:ext cx="228600" cy="228600"/>
          </a:xfrm>
          <a:prstGeom prst="flowChartConnector">
            <a:avLst/>
          </a:prstGeom>
          <a:solidFill>
            <a:srgbClr val="B42025"/>
          </a:solidFill>
          <a:ln w="25400" cap="flat" cmpd="sng" algn="ctr">
            <a:solidFill>
              <a:srgbClr val="B42025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"/>
                <a:cs typeface=""/>
              </a:rPr>
              <a:t>D</a:t>
            </a:r>
            <a:endParaRPr kumimoji="0" lang="en-US" sz="180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"/>
              <a:cs typeface=""/>
            </a:endParaRPr>
          </a:p>
        </p:txBody>
      </p:sp>
      <p:sp>
        <p:nvSpPr>
          <p:cNvPr id="15" name="Organigramme : Connecteur 13"/>
          <p:cNvSpPr/>
          <p:nvPr/>
        </p:nvSpPr>
        <p:spPr>
          <a:xfrm>
            <a:off x="9111346" y="5865223"/>
            <a:ext cx="228600" cy="228600"/>
          </a:xfrm>
          <a:prstGeom prst="flowChartConnector">
            <a:avLst/>
          </a:prstGeom>
          <a:solidFill>
            <a:srgbClr val="B42025"/>
          </a:solidFill>
          <a:ln w="25400" cap="flat" cmpd="sng" algn="ctr">
            <a:solidFill>
              <a:srgbClr val="B42025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"/>
                <a:cs typeface=""/>
              </a:rPr>
              <a:t>D</a:t>
            </a:r>
            <a:endParaRPr kumimoji="0" lang="en-US" sz="180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"/>
              <a:cs typeface=""/>
            </a:endParaRPr>
          </a:p>
        </p:txBody>
      </p:sp>
      <p:sp>
        <p:nvSpPr>
          <p:cNvPr id="16" name="Organigramme : Connecteur 16"/>
          <p:cNvSpPr/>
          <p:nvPr/>
        </p:nvSpPr>
        <p:spPr>
          <a:xfrm>
            <a:off x="9568546" y="5712823"/>
            <a:ext cx="228600" cy="228600"/>
          </a:xfrm>
          <a:prstGeom prst="flowChartConnector">
            <a:avLst/>
          </a:prstGeom>
          <a:solidFill>
            <a:srgbClr val="505450">
              <a:lumMod val="75000"/>
            </a:srgbClr>
          </a:solidFill>
          <a:ln w="25400" cap="flat" cmpd="sng" algn="ctr">
            <a:solidFill>
              <a:srgbClr val="B42025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"/>
                <a:cs typeface=""/>
              </a:rPr>
              <a:t>D</a:t>
            </a:r>
            <a:endParaRPr kumimoji="0" lang="en-US" sz="180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"/>
              <a:cs typeface=""/>
            </a:endParaRPr>
          </a:p>
        </p:txBody>
      </p:sp>
      <p:sp>
        <p:nvSpPr>
          <p:cNvPr id="17" name="Organigramme : Connecteur 17"/>
          <p:cNvSpPr/>
          <p:nvPr/>
        </p:nvSpPr>
        <p:spPr>
          <a:xfrm>
            <a:off x="9720946" y="5865223"/>
            <a:ext cx="228600" cy="228600"/>
          </a:xfrm>
          <a:prstGeom prst="flowChartConnector">
            <a:avLst/>
          </a:prstGeom>
          <a:solidFill>
            <a:srgbClr val="505450">
              <a:lumMod val="75000"/>
            </a:srgbClr>
          </a:solidFill>
          <a:ln w="25400" cap="flat" cmpd="sng" algn="ctr">
            <a:solidFill>
              <a:srgbClr val="B42025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"/>
                <a:cs typeface=""/>
              </a:rPr>
              <a:t>D</a:t>
            </a:r>
            <a:endParaRPr kumimoji="0" lang="en-US" sz="180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"/>
              <a:cs typeface="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7663546" y="3884023"/>
            <a:ext cx="2496293" cy="2286000"/>
          </a:xfrm>
          <a:prstGeom prst="rect">
            <a:avLst/>
          </a:prstGeom>
          <a:noFill/>
          <a:ln w="25400" cap="flat" cmpd="sng" algn="ctr">
            <a:solidFill>
              <a:srgbClr val="B42025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"/>
              <a:cs typeface=""/>
            </a:endParaRPr>
          </a:p>
        </p:txBody>
      </p:sp>
      <p:sp>
        <p:nvSpPr>
          <p:cNvPr id="19" name="ZoneTexte 19"/>
          <p:cNvSpPr txBox="1"/>
          <p:nvPr/>
        </p:nvSpPr>
        <p:spPr>
          <a:xfrm>
            <a:off x="8275217" y="3880039"/>
            <a:ext cx="140762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fr-FR" sz="1400" dirty="0" err="1">
                <a:solidFill>
                  <a:srgbClr val="000000"/>
                </a:solidFill>
                <a:cs typeface="Arial" charset="0"/>
              </a:rPr>
              <a:t>Existing</a:t>
            </a:r>
            <a:r>
              <a:rPr lang="fr-FR" sz="1400" dirty="0">
                <a:solidFill>
                  <a:srgbClr val="000000"/>
                </a:solidFill>
                <a:cs typeface="Arial" charset="0"/>
              </a:rPr>
              <a:t>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fr-FR" sz="1400" dirty="0" err="1">
                <a:solidFill>
                  <a:srgbClr val="000000"/>
                </a:solidFill>
                <a:cs typeface="Arial" charset="0"/>
              </a:rPr>
              <a:t>deployments</a:t>
            </a:r>
            <a:endParaRPr lang="en-US" sz="1400" dirty="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20" name="ZoneTexte 36"/>
          <p:cNvSpPr txBox="1"/>
          <p:nvPr/>
        </p:nvSpPr>
        <p:spPr>
          <a:xfrm>
            <a:off x="7358746" y="4188823"/>
            <a:ext cx="68723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fr-FR" sz="1200" dirty="0">
                <a:solidFill>
                  <a:srgbClr val="000000"/>
                </a:solidFill>
                <a:cs typeface="Arial" charset="0"/>
              </a:rPr>
              <a:t>Adapter</a:t>
            </a:r>
            <a:endParaRPr lang="en-US" sz="1200" dirty="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21" name="Rectangle à coins arrondis 39"/>
          <p:cNvSpPr/>
          <p:nvPr/>
        </p:nvSpPr>
        <p:spPr>
          <a:xfrm>
            <a:off x="4985067" y="2669824"/>
            <a:ext cx="1279754" cy="793190"/>
          </a:xfrm>
          <a:prstGeom prst="roundRect">
            <a:avLst/>
          </a:prstGeom>
          <a:ln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"/>
                <a:cs typeface=""/>
              </a:rPr>
              <a:t>Semantics</a:t>
            </a:r>
            <a:endParaRPr kumimoji="0" lang="en-US" sz="180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"/>
              <a:cs typeface=""/>
            </a:endParaRPr>
          </a:p>
        </p:txBody>
      </p:sp>
      <p:grpSp>
        <p:nvGrpSpPr>
          <p:cNvPr id="31" name="Groupe 65"/>
          <p:cNvGrpSpPr/>
          <p:nvPr/>
        </p:nvGrpSpPr>
        <p:grpSpPr>
          <a:xfrm>
            <a:off x="347421" y="3740331"/>
            <a:ext cx="7544725" cy="2277292"/>
            <a:chOff x="-1220125" y="3971108"/>
            <a:chExt cx="7544725" cy="2277292"/>
          </a:xfrm>
        </p:grpSpPr>
        <p:cxnSp>
          <p:nvCxnSpPr>
            <p:cNvPr id="32" name="Connecteur droit 33"/>
            <p:cNvCxnSpPr/>
            <p:nvPr/>
          </p:nvCxnSpPr>
          <p:spPr>
            <a:xfrm>
              <a:off x="152400" y="5562600"/>
              <a:ext cx="5867400" cy="0"/>
            </a:xfrm>
            <a:prstGeom prst="line">
              <a:avLst/>
            </a:prstGeom>
            <a:noFill/>
            <a:ln w="9525" cap="flat" cmpd="sng" algn="ctr">
              <a:solidFill>
                <a:srgbClr val="B42025">
                  <a:shade val="95000"/>
                  <a:satMod val="105000"/>
                </a:srgbClr>
              </a:solidFill>
              <a:prstDash val="solid"/>
            </a:ln>
            <a:effectLst/>
          </p:spPr>
        </p:cxnSp>
        <p:grpSp>
          <p:nvGrpSpPr>
            <p:cNvPr id="33" name="Groupe 63"/>
            <p:cNvGrpSpPr/>
            <p:nvPr/>
          </p:nvGrpSpPr>
          <p:grpSpPr>
            <a:xfrm>
              <a:off x="-1220125" y="3971108"/>
              <a:ext cx="7544725" cy="2277292"/>
              <a:chOff x="-1220125" y="3971108"/>
              <a:chExt cx="7544725" cy="2277292"/>
            </a:xfrm>
          </p:grpSpPr>
          <p:sp>
            <p:nvSpPr>
              <p:cNvPr id="34" name="Rectangle 33"/>
              <p:cNvSpPr/>
              <p:nvPr/>
            </p:nvSpPr>
            <p:spPr>
              <a:xfrm>
                <a:off x="723157" y="3971108"/>
                <a:ext cx="5220443" cy="1439092"/>
              </a:xfrm>
              <a:prstGeom prst="rect">
                <a:avLst/>
              </a:prstGeom>
              <a:solidFill>
                <a:srgbClr val="005480">
                  <a:lumMod val="40000"/>
                  <a:lumOff val="60000"/>
                </a:srgbClr>
              </a:solidFill>
              <a:ln w="25400" cap="flat" cmpd="sng" algn="ctr">
                <a:noFill/>
                <a:prstDash val="solid"/>
              </a:ln>
              <a:effectLst/>
            </p:spPr>
            <p:txBody>
              <a:bodyPr rtlCol="0" anchor="t"/>
              <a:lstStyle/>
              <a:p>
                <a:pPr marL="0" marR="0" lvl="0" indent="0" algn="ctr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8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/>
                    <a:ea typeface=""/>
                    <a:cs typeface=""/>
                  </a:rPr>
                  <a:t>Smart city </a:t>
                </a:r>
                <a:r>
                  <a:rPr kumimoji="0" lang="fr-FR" sz="1800" b="0" i="0" u="none" strike="noStrike" kern="0" cap="none" spc="0" normalizeH="0" baseline="0" noProof="0" dirty="0" err="1" smtClean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/>
                    <a:ea typeface=""/>
                    <a:cs typeface=""/>
                  </a:rPr>
                  <a:t>frontend</a:t>
                </a:r>
                <a:endParaRPr kumimoji="0" lang="en-US" sz="1800" b="0" i="0" u="none" strike="noStrike" kern="0" cap="none" spc="0" normalizeH="0" baseline="0" noProof="0" dirty="0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"/>
                  <a:cs typeface=""/>
                </a:endParaRPr>
              </a:p>
            </p:txBody>
          </p:sp>
          <p:sp>
            <p:nvSpPr>
              <p:cNvPr id="36" name="Ellipse 24"/>
              <p:cNvSpPr/>
              <p:nvPr/>
            </p:nvSpPr>
            <p:spPr>
              <a:xfrm>
                <a:off x="4572000" y="5867400"/>
                <a:ext cx="1143000" cy="381000"/>
              </a:xfrm>
              <a:prstGeom prst="ellipse">
                <a:avLst/>
              </a:prstGeom>
              <a:solidFill>
                <a:srgbClr val="005480">
                  <a:lumMod val="40000"/>
                  <a:lumOff val="60000"/>
                </a:srgbClr>
              </a:solidFill>
              <a:ln w="25400" cap="flat" cmpd="sng" algn="ctr">
                <a:solidFill>
                  <a:srgbClr val="B42025">
                    <a:shade val="50000"/>
                  </a:srgbClr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400" b="0" i="0" u="none" strike="noStrike" kern="0" cap="none" spc="0" normalizeH="0" baseline="0" noProof="0" dirty="0" err="1" smtClean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/>
                    <a:ea typeface=""/>
                    <a:cs typeface=""/>
                  </a:rPr>
                  <a:t>Device</a:t>
                </a:r>
                <a:endParaRPr kumimoji="0" lang="en-US" sz="1800" b="0" i="0" u="none" strike="noStrike" kern="0" cap="none" spc="0" normalizeH="0" baseline="0" noProof="0" dirty="0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"/>
                  <a:cs typeface=""/>
                </a:endParaRPr>
              </a:p>
            </p:txBody>
          </p:sp>
          <p:sp>
            <p:nvSpPr>
              <p:cNvPr id="37" name="Ellipse 25"/>
              <p:cNvSpPr/>
              <p:nvPr/>
            </p:nvSpPr>
            <p:spPr>
              <a:xfrm>
                <a:off x="3200400" y="5867400"/>
                <a:ext cx="1143000" cy="381000"/>
              </a:xfrm>
              <a:prstGeom prst="ellipse">
                <a:avLst/>
              </a:prstGeom>
              <a:solidFill>
                <a:srgbClr val="005480">
                  <a:lumMod val="40000"/>
                  <a:lumOff val="60000"/>
                </a:srgbClr>
              </a:solidFill>
              <a:ln w="25400" cap="flat" cmpd="sng" algn="ctr">
                <a:solidFill>
                  <a:srgbClr val="B42025">
                    <a:shade val="50000"/>
                  </a:srgbClr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2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/>
                    <a:ea typeface=""/>
                    <a:cs typeface=""/>
                  </a:rPr>
                  <a:t>Gateway</a:t>
                </a:r>
                <a:endParaRPr kumimoji="0" lang="en-US" sz="1200" b="0" i="0" u="none" strike="noStrike" kern="0" cap="none" spc="0" normalizeH="0" baseline="0" noProof="0" dirty="0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"/>
                  <a:cs typeface=""/>
                </a:endParaRPr>
              </a:p>
            </p:txBody>
          </p:sp>
          <p:sp>
            <p:nvSpPr>
              <p:cNvPr id="38" name="Ellipse 26"/>
              <p:cNvSpPr/>
              <p:nvPr/>
            </p:nvSpPr>
            <p:spPr>
              <a:xfrm>
                <a:off x="1752600" y="5867400"/>
                <a:ext cx="1143000" cy="381000"/>
              </a:xfrm>
              <a:prstGeom prst="ellipse">
                <a:avLst/>
              </a:prstGeom>
              <a:solidFill>
                <a:srgbClr val="005480">
                  <a:lumMod val="40000"/>
                  <a:lumOff val="60000"/>
                </a:srgbClr>
              </a:solidFill>
              <a:ln w="25400" cap="flat" cmpd="sng" algn="ctr">
                <a:solidFill>
                  <a:srgbClr val="B42025">
                    <a:shade val="50000"/>
                  </a:srgbClr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2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/>
                    <a:ea typeface=""/>
                    <a:cs typeface=""/>
                  </a:rPr>
                  <a:t>Gateway</a:t>
                </a:r>
                <a:endParaRPr kumimoji="0" lang="en-US" sz="1200" b="0" i="0" u="none" strike="noStrike" kern="0" cap="none" spc="0" normalizeH="0" baseline="0" noProof="0" dirty="0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"/>
                  <a:cs typeface=""/>
                </a:endParaRPr>
              </a:p>
            </p:txBody>
          </p:sp>
          <p:sp>
            <p:nvSpPr>
              <p:cNvPr id="39" name="Double flèche horizontale 27"/>
              <p:cNvSpPr/>
              <p:nvPr/>
            </p:nvSpPr>
            <p:spPr>
              <a:xfrm>
                <a:off x="-244933" y="4027722"/>
                <a:ext cx="685800" cy="304800"/>
              </a:xfrm>
              <a:prstGeom prst="leftRightArrow">
                <a:avLst/>
              </a:prstGeom>
              <a:solidFill>
                <a:srgbClr val="B42025"/>
              </a:solidFill>
              <a:ln w="25400" cap="flat" cmpd="sng" algn="ctr">
                <a:solidFill>
                  <a:srgbClr val="B42025">
                    <a:shade val="50000"/>
                  </a:srgbClr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"/>
                  <a:cs typeface=""/>
                </a:endParaRPr>
              </a:p>
            </p:txBody>
          </p:sp>
          <p:sp>
            <p:nvSpPr>
              <p:cNvPr id="40" name="Double flèche horizontale 30"/>
              <p:cNvSpPr/>
              <p:nvPr/>
            </p:nvSpPr>
            <p:spPr>
              <a:xfrm>
                <a:off x="5867400" y="4648200"/>
                <a:ext cx="457200" cy="228600"/>
              </a:xfrm>
              <a:prstGeom prst="leftRightArrow">
                <a:avLst/>
              </a:prstGeom>
              <a:solidFill>
                <a:srgbClr val="B42025"/>
              </a:solidFill>
              <a:ln w="25400" cap="flat" cmpd="sng" algn="ctr">
                <a:solidFill>
                  <a:srgbClr val="B42025">
                    <a:shade val="50000"/>
                  </a:srgbClr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"/>
                  <a:cs typeface=""/>
                </a:endParaRPr>
              </a:p>
            </p:txBody>
          </p:sp>
          <p:sp>
            <p:nvSpPr>
              <p:cNvPr id="41" name="ZoneTexte 31"/>
              <p:cNvSpPr txBox="1"/>
              <p:nvPr/>
            </p:nvSpPr>
            <p:spPr>
              <a:xfrm>
                <a:off x="-1220125" y="5817527"/>
                <a:ext cx="1399742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8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cs typeface="Arial" charset="0"/>
                  </a:rPr>
                  <a:t>Field </a:t>
                </a:r>
                <a:r>
                  <a:rPr kumimoji="0" lang="fr-FR" sz="1800" b="0" i="0" u="none" strike="noStrike" kern="0" cap="none" spc="0" normalizeH="0" baseline="0" noProof="0" dirty="0" err="1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cs typeface="Arial" charset="0"/>
                  </a:rPr>
                  <a:t>domain</a:t>
                </a:r>
                <a:endParaRPr kumimoji="0" lang="en-US" sz="18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cs typeface="Arial" charset="0"/>
                </a:endParaRPr>
              </a:p>
            </p:txBody>
          </p:sp>
          <p:sp>
            <p:nvSpPr>
              <p:cNvPr id="42" name="ZoneTexte 34"/>
              <p:cNvSpPr txBox="1"/>
              <p:nvPr/>
            </p:nvSpPr>
            <p:spPr>
              <a:xfrm>
                <a:off x="-1152562" y="4741127"/>
                <a:ext cx="1276375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8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cs typeface="Arial" charset="0"/>
                  </a:rPr>
                  <a:t>Data center</a:t>
                </a:r>
                <a:endParaRPr kumimoji="0" lang="en-US" sz="18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cs typeface="Arial" charset="0"/>
                </a:endParaRPr>
              </a:p>
            </p:txBody>
          </p:sp>
          <p:sp>
            <p:nvSpPr>
              <p:cNvPr id="43" name="ZoneTexte 35"/>
              <p:cNvSpPr txBox="1"/>
              <p:nvPr/>
            </p:nvSpPr>
            <p:spPr>
              <a:xfrm>
                <a:off x="-397333" y="4256322"/>
                <a:ext cx="1016817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2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cs typeface="Arial" charset="0"/>
                  </a:rPr>
                  <a:t>I/F to </a:t>
                </a:r>
                <a:r>
                  <a:rPr kumimoji="0" lang="fr-FR" sz="1200" b="0" i="0" u="none" strike="noStrike" kern="0" cap="none" spc="0" normalizeH="0" baseline="0" noProof="0" dirty="0" err="1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cs typeface="Arial" charset="0"/>
                  </a:rPr>
                  <a:t>other</a:t>
                </a:r>
                <a:r>
                  <a:rPr kumimoji="0" lang="fr-FR" sz="12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cs typeface="Arial" charset="0"/>
                  </a:rPr>
                  <a:t> </a:t>
                </a:r>
              </a:p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200" b="0" i="0" u="none" strike="noStrike" kern="0" cap="none" spc="0" normalizeH="0" baseline="0" noProof="0" dirty="0" err="1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cs typeface="Arial" charset="0"/>
                  </a:rPr>
                  <a:t>IoT</a:t>
                </a:r>
                <a:r>
                  <a:rPr kumimoji="0" lang="fr-FR" sz="12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cs typeface="Arial" charset="0"/>
                  </a:rPr>
                  <a:t> </a:t>
                </a:r>
                <a:r>
                  <a:rPr kumimoji="0" lang="fr-FR" sz="1200" b="0" i="0" u="none" strike="noStrike" kern="0" cap="none" spc="0" normalizeH="0" baseline="0" noProof="0" dirty="0" err="1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cs typeface="Arial" charset="0"/>
                  </a:rPr>
                  <a:t>platforms</a:t>
                </a:r>
                <a:endParaRPr kumimoji="0" lang="en-US" sz="12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cs typeface="Arial" charset="0"/>
                </a:endParaRPr>
              </a:p>
            </p:txBody>
          </p:sp>
          <p:sp>
            <p:nvSpPr>
              <p:cNvPr id="44" name="Double flèche verticale 45"/>
              <p:cNvSpPr/>
              <p:nvPr/>
            </p:nvSpPr>
            <p:spPr>
              <a:xfrm>
                <a:off x="2209800" y="5334000"/>
                <a:ext cx="228600" cy="609600"/>
              </a:xfrm>
              <a:prstGeom prst="upDownArrow">
                <a:avLst/>
              </a:prstGeom>
              <a:solidFill>
                <a:srgbClr val="B42025"/>
              </a:solidFill>
              <a:ln w="25400" cap="flat" cmpd="sng" algn="ctr">
                <a:solidFill>
                  <a:srgbClr val="B42025">
                    <a:shade val="50000"/>
                  </a:srgbClr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"/>
                  <a:cs typeface=""/>
                </a:endParaRPr>
              </a:p>
            </p:txBody>
          </p:sp>
          <p:sp>
            <p:nvSpPr>
              <p:cNvPr id="45" name="Double flèche verticale 46"/>
              <p:cNvSpPr/>
              <p:nvPr/>
            </p:nvSpPr>
            <p:spPr>
              <a:xfrm>
                <a:off x="3657600" y="5324475"/>
                <a:ext cx="228600" cy="609600"/>
              </a:xfrm>
              <a:prstGeom prst="upDownArrow">
                <a:avLst/>
              </a:prstGeom>
              <a:solidFill>
                <a:srgbClr val="B42025"/>
              </a:solidFill>
              <a:ln w="25400" cap="flat" cmpd="sng" algn="ctr">
                <a:solidFill>
                  <a:srgbClr val="B42025">
                    <a:shade val="50000"/>
                  </a:srgbClr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"/>
                  <a:cs typeface=""/>
                </a:endParaRPr>
              </a:p>
            </p:txBody>
          </p:sp>
          <p:sp>
            <p:nvSpPr>
              <p:cNvPr id="46" name="Double flèche verticale 47"/>
              <p:cNvSpPr/>
              <p:nvPr/>
            </p:nvSpPr>
            <p:spPr>
              <a:xfrm>
                <a:off x="5029200" y="5334000"/>
                <a:ext cx="228600" cy="609600"/>
              </a:xfrm>
              <a:prstGeom prst="upDownArrow">
                <a:avLst/>
              </a:prstGeom>
              <a:solidFill>
                <a:srgbClr val="B42025"/>
              </a:solidFill>
              <a:ln w="25400" cap="flat" cmpd="sng" algn="ctr">
                <a:solidFill>
                  <a:srgbClr val="B42025">
                    <a:shade val="50000"/>
                  </a:srgbClr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"/>
                  <a:cs typeface=""/>
                </a:endParaRPr>
              </a:p>
            </p:txBody>
          </p:sp>
        </p:grpSp>
      </p:grpSp>
      <p:sp>
        <p:nvSpPr>
          <p:cNvPr id="53" name="ZoneTexte 68"/>
          <p:cNvSpPr txBox="1"/>
          <p:nvPr/>
        </p:nvSpPr>
        <p:spPr>
          <a:xfrm>
            <a:off x="10114268" y="3853462"/>
            <a:ext cx="120391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fr-FR" dirty="0" err="1">
                <a:solidFill>
                  <a:srgbClr val="000000"/>
                </a:solidFill>
                <a:cs typeface="Arial" charset="0"/>
              </a:rPr>
              <a:t>Other</a:t>
            </a:r>
            <a:r>
              <a:rPr lang="fr-FR" dirty="0">
                <a:solidFill>
                  <a:srgbClr val="000000"/>
                </a:solidFill>
                <a:cs typeface="Arial" charset="0"/>
              </a:rPr>
              <a:t> data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fr-FR" dirty="0">
                <a:solidFill>
                  <a:srgbClr val="000000"/>
                </a:solidFill>
                <a:cs typeface="Arial" charset="0"/>
              </a:rPr>
              <a:t>sources</a:t>
            </a:r>
            <a:endParaRPr lang="en-US" dirty="0">
              <a:solidFill>
                <a:srgbClr val="000000"/>
              </a:solidFill>
              <a:cs typeface="Arial" charset="0"/>
            </a:endParaRPr>
          </a:p>
        </p:txBody>
      </p:sp>
      <p:pic>
        <p:nvPicPr>
          <p:cNvPr id="54" name="Picture 7" descr="C:\Documents and Settings\mcauley\Local Settings\Temp\wz83a6\oneM2M\oneM2M-Logo.gif"/>
          <p:cNvPicPr>
            <a:picLocks noChangeAspect="1" noChangeArrowheads="1"/>
          </p:cNvPicPr>
          <p:nvPr/>
        </p:nvPicPr>
        <p:blipFill>
          <a:blip r:embed="rId2" cstate="print"/>
          <a:srcRect t="7465"/>
          <a:stretch>
            <a:fillRect/>
          </a:stretch>
        </p:blipFill>
        <p:spPr bwMode="auto">
          <a:xfrm>
            <a:off x="3167746" y="5408023"/>
            <a:ext cx="476250" cy="3008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5" name="Picture 7" descr="C:\Documents and Settings\mcauley\Local Settings\Temp\wz83a6\oneM2M\oneM2M-Logo.gif"/>
          <p:cNvPicPr>
            <a:picLocks noChangeAspect="1" noChangeArrowheads="1"/>
          </p:cNvPicPr>
          <p:nvPr/>
        </p:nvPicPr>
        <p:blipFill>
          <a:blip r:embed="rId2" cstate="print"/>
          <a:srcRect t="7465"/>
          <a:stretch>
            <a:fillRect/>
          </a:stretch>
        </p:blipFill>
        <p:spPr bwMode="auto">
          <a:xfrm>
            <a:off x="4615546" y="5408023"/>
            <a:ext cx="476250" cy="3008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6" name="图片 82" descr="3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672946" y="6017623"/>
            <a:ext cx="391256" cy="3583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7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291946" y="6093823"/>
            <a:ext cx="317039" cy="2202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8" name="Picture 7" descr="C:\Documents and Settings\mcauley\Local Settings\Temp\wz83a6\oneM2M\oneM2M-Logo.gif"/>
          <p:cNvPicPr>
            <a:picLocks noChangeAspect="1" noChangeArrowheads="1"/>
          </p:cNvPicPr>
          <p:nvPr/>
        </p:nvPicPr>
        <p:blipFill>
          <a:blip r:embed="rId2" cstate="print"/>
          <a:srcRect t="7465"/>
          <a:stretch>
            <a:fillRect/>
          </a:stretch>
        </p:blipFill>
        <p:spPr bwMode="auto">
          <a:xfrm>
            <a:off x="6063346" y="5331823"/>
            <a:ext cx="476250" cy="3008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9" name="Picture 4" descr="http://www.automatedhome.co.uk/wp-content/uploads/2013/12/allseen-alliance-logo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07087" y="6112873"/>
            <a:ext cx="680059" cy="1727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0" name="Picture 7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32648" y="6093823"/>
            <a:ext cx="568698" cy="1611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" name="Picture 11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2214" y="6093823"/>
            <a:ext cx="643885" cy="2276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2" name="ZoneTexte 92"/>
          <p:cNvSpPr txBox="1"/>
          <p:nvPr/>
        </p:nvSpPr>
        <p:spPr>
          <a:xfrm>
            <a:off x="4050314" y="6246223"/>
            <a:ext cx="71763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fr-FR" sz="1200" dirty="0">
                <a:solidFill>
                  <a:srgbClr val="000000"/>
                </a:solidFill>
                <a:cs typeface="Arial" charset="0"/>
              </a:rPr>
              <a:t>LWM2M</a:t>
            </a:r>
            <a:endParaRPr lang="en-US" sz="1200" dirty="0">
              <a:solidFill>
                <a:srgbClr val="000000"/>
              </a:solidFill>
              <a:cs typeface="Arial" charset="0"/>
            </a:endParaRPr>
          </a:p>
        </p:txBody>
      </p:sp>
      <p:pic>
        <p:nvPicPr>
          <p:cNvPr id="63" name="Picture 7" descr="C:\Documents and Settings\mcauley\Local Settings\Temp\wz83a6\oneM2M\oneM2M-Logo.gif"/>
          <p:cNvPicPr>
            <a:picLocks noChangeAspect="1" noChangeArrowheads="1"/>
          </p:cNvPicPr>
          <p:nvPr/>
        </p:nvPicPr>
        <p:blipFill>
          <a:blip r:embed="rId2" cstate="print"/>
          <a:srcRect t="7465"/>
          <a:stretch>
            <a:fillRect/>
          </a:stretch>
        </p:blipFill>
        <p:spPr bwMode="auto">
          <a:xfrm>
            <a:off x="3527341" y="3899438"/>
            <a:ext cx="476250" cy="3008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4" name="Picture 7" descr="C:\Documents and Settings\mcauley\Local Settings\Temp\wz83a6\oneM2M\oneM2M-Logo.gif"/>
          <p:cNvPicPr>
            <a:picLocks noChangeAspect="1" noChangeArrowheads="1"/>
          </p:cNvPicPr>
          <p:nvPr/>
        </p:nvPicPr>
        <p:blipFill>
          <a:blip r:embed="rId2" cstate="print"/>
          <a:srcRect t="7465"/>
          <a:stretch>
            <a:fillRect/>
          </a:stretch>
        </p:blipFill>
        <p:spPr bwMode="auto">
          <a:xfrm>
            <a:off x="1440496" y="3411480"/>
            <a:ext cx="476250" cy="3008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5" name="Picture 7" descr="C:\Documents and Settings\mcauley\Local Settings\Temp\wz83a6\oneM2M\oneM2M-Logo.gif"/>
          <p:cNvPicPr>
            <a:picLocks noChangeAspect="1" noChangeArrowheads="1"/>
          </p:cNvPicPr>
          <p:nvPr/>
        </p:nvPicPr>
        <p:blipFill>
          <a:blip r:embed="rId2" cstate="print"/>
          <a:srcRect t="7465"/>
          <a:stretch>
            <a:fillRect/>
          </a:stretch>
        </p:blipFill>
        <p:spPr bwMode="auto">
          <a:xfrm>
            <a:off x="2329546" y="1750423"/>
            <a:ext cx="476250" cy="3008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6" name="Picture 7" descr="C:\Documents and Settings\mcauley\Local Settings\Temp\wz83a6\oneM2M\oneM2M-Logo.gif"/>
          <p:cNvPicPr>
            <a:picLocks noChangeAspect="1" noChangeArrowheads="1"/>
          </p:cNvPicPr>
          <p:nvPr/>
        </p:nvPicPr>
        <p:blipFill>
          <a:blip r:embed="rId2" cstate="print"/>
          <a:srcRect t="7465"/>
          <a:stretch>
            <a:fillRect/>
          </a:stretch>
        </p:blipFill>
        <p:spPr bwMode="auto">
          <a:xfrm>
            <a:off x="5091601" y="1932083"/>
            <a:ext cx="476250" cy="3008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7" name="Picture 2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4891576" y="1693958"/>
            <a:ext cx="410655" cy="2248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8" name="Picture 2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9341272" y="1573968"/>
            <a:ext cx="438574" cy="379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76" name="Connecteur droit 40"/>
          <p:cNvCxnSpPr/>
          <p:nvPr/>
        </p:nvCxnSpPr>
        <p:spPr>
          <a:xfrm>
            <a:off x="1796146" y="1902823"/>
            <a:ext cx="8458200" cy="0"/>
          </a:xfrm>
          <a:prstGeom prst="line">
            <a:avLst/>
          </a:prstGeom>
          <a:noFill/>
          <a:ln w="9525" cap="flat" cmpd="sng" algn="ctr">
            <a:solidFill>
              <a:srgbClr val="B42025">
                <a:shade val="95000"/>
                <a:satMod val="105000"/>
              </a:srgbClr>
            </a:solidFill>
            <a:prstDash val="solid"/>
          </a:ln>
          <a:effectLst/>
        </p:spPr>
      </p:cxnSp>
      <p:sp>
        <p:nvSpPr>
          <p:cNvPr id="77" name="Ellipse 42"/>
          <p:cNvSpPr/>
          <p:nvPr/>
        </p:nvSpPr>
        <p:spPr>
          <a:xfrm>
            <a:off x="2862946" y="988423"/>
            <a:ext cx="1219200" cy="533400"/>
          </a:xfrm>
          <a:prstGeom prst="ellipse">
            <a:avLst/>
          </a:prstGeom>
          <a:gradFill rotWithShape="1">
            <a:gsLst>
              <a:gs pos="0">
                <a:srgbClr val="F6921E">
                  <a:tint val="50000"/>
                  <a:satMod val="300000"/>
                </a:srgbClr>
              </a:gs>
              <a:gs pos="35000">
                <a:srgbClr val="F6921E">
                  <a:tint val="37000"/>
                  <a:satMod val="300000"/>
                </a:srgbClr>
              </a:gs>
              <a:gs pos="100000">
                <a:srgbClr val="F6921E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F6921E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rtlCol="0"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"/>
                <a:cs typeface=""/>
              </a:rPr>
              <a:t>City </a:t>
            </a:r>
            <a:r>
              <a:rPr kumimoji="0" lang="fr-FR" sz="18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"/>
                <a:cs typeface=""/>
              </a:rPr>
              <a:t>Apps</a:t>
            </a:r>
            <a:endParaRPr kumimoji="0" lang="en-US" sz="18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ea typeface=""/>
              <a:cs typeface=""/>
            </a:endParaRPr>
          </a:p>
        </p:txBody>
      </p:sp>
      <p:sp>
        <p:nvSpPr>
          <p:cNvPr id="78" name="Ellipse 43"/>
          <p:cNvSpPr/>
          <p:nvPr/>
        </p:nvSpPr>
        <p:spPr>
          <a:xfrm>
            <a:off x="7258734" y="1016027"/>
            <a:ext cx="1905000" cy="533400"/>
          </a:xfrm>
          <a:prstGeom prst="ellipse">
            <a:avLst/>
          </a:prstGeom>
          <a:gradFill rotWithShape="1">
            <a:gsLst>
              <a:gs pos="0">
                <a:srgbClr val="F6921E">
                  <a:tint val="50000"/>
                  <a:satMod val="300000"/>
                </a:srgbClr>
              </a:gs>
              <a:gs pos="35000">
                <a:srgbClr val="F6921E">
                  <a:tint val="37000"/>
                  <a:satMod val="300000"/>
                </a:srgbClr>
              </a:gs>
              <a:gs pos="100000">
                <a:srgbClr val="F6921E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F6921E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rtlCol="0"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"/>
                <a:cs typeface=""/>
              </a:rPr>
              <a:t>3rd party </a:t>
            </a:r>
            <a:r>
              <a:rPr kumimoji="0" lang="fr-FR" sz="18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"/>
                <a:cs typeface=""/>
              </a:rPr>
              <a:t>apps</a:t>
            </a:r>
            <a:endParaRPr kumimoji="0" lang="en-US" sz="18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ea typeface=""/>
              <a:cs typeface=""/>
            </a:endParaRPr>
          </a:p>
        </p:txBody>
      </p:sp>
      <p:sp>
        <p:nvSpPr>
          <p:cNvPr id="79" name="Ellipse 44"/>
          <p:cNvSpPr/>
          <p:nvPr/>
        </p:nvSpPr>
        <p:spPr>
          <a:xfrm>
            <a:off x="4634401" y="1017683"/>
            <a:ext cx="1905000" cy="533400"/>
          </a:xfrm>
          <a:prstGeom prst="ellipse">
            <a:avLst/>
          </a:prstGeom>
          <a:gradFill rotWithShape="1">
            <a:gsLst>
              <a:gs pos="0">
                <a:srgbClr val="F6921E">
                  <a:tint val="50000"/>
                  <a:satMod val="300000"/>
                </a:srgbClr>
              </a:gs>
              <a:gs pos="35000">
                <a:srgbClr val="F6921E">
                  <a:tint val="37000"/>
                  <a:satMod val="300000"/>
                </a:srgbClr>
              </a:gs>
              <a:gs pos="100000">
                <a:srgbClr val="F6921E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F6921E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rtlCol="0"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"/>
                <a:cs typeface=""/>
              </a:rPr>
              <a:t>Analytics</a:t>
            </a:r>
            <a:r>
              <a:rPr kumimoji="0" lang="fr-FR" sz="1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"/>
                <a:cs typeface=""/>
              </a:rPr>
              <a:t> </a:t>
            </a:r>
            <a:r>
              <a:rPr kumimoji="0" lang="fr-FR" sz="18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"/>
                <a:cs typeface=""/>
              </a:rPr>
              <a:t>apps</a:t>
            </a:r>
            <a:endParaRPr kumimoji="0" lang="en-US" sz="18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ea typeface=""/>
              <a:cs typeface=""/>
            </a:endParaRPr>
          </a:p>
        </p:txBody>
      </p:sp>
      <p:sp>
        <p:nvSpPr>
          <p:cNvPr id="80" name="ZoneTexte 53"/>
          <p:cNvSpPr txBox="1"/>
          <p:nvPr/>
        </p:nvSpPr>
        <p:spPr>
          <a:xfrm>
            <a:off x="2758171" y="1580342"/>
            <a:ext cx="68897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 charset="0"/>
              </a:rPr>
              <a:t>REST </a:t>
            </a: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 charset="0"/>
              </a:rPr>
              <a:t>APIs</a:t>
            </a:r>
            <a:endParaRPr kumimoji="0" lang="en-US" sz="18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cs typeface="Arial" charset="0"/>
            </a:endParaRPr>
          </a:p>
        </p:txBody>
      </p:sp>
      <p:sp>
        <p:nvSpPr>
          <p:cNvPr id="81" name="ZoneTexte 54"/>
          <p:cNvSpPr txBox="1"/>
          <p:nvPr/>
        </p:nvSpPr>
        <p:spPr>
          <a:xfrm>
            <a:off x="5886081" y="1590552"/>
            <a:ext cx="115608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 charset="0"/>
              </a:rPr>
              <a:t>SPARQL or</a:t>
            </a: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 charset="0"/>
              </a:rPr>
              <a:t>REST APIs</a:t>
            </a:r>
            <a:endParaRPr kumimoji="0" lang="en-US" sz="18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cs typeface="Arial" charset="0"/>
            </a:endParaRPr>
          </a:p>
        </p:txBody>
      </p:sp>
      <p:sp>
        <p:nvSpPr>
          <p:cNvPr id="82" name="ZoneTexte 56"/>
          <p:cNvSpPr txBox="1"/>
          <p:nvPr/>
        </p:nvSpPr>
        <p:spPr>
          <a:xfrm>
            <a:off x="8567206" y="1588896"/>
            <a:ext cx="68897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 charset="0"/>
              </a:rPr>
              <a:t>REST </a:t>
            </a: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 charset="0"/>
              </a:rPr>
              <a:t>APIs</a:t>
            </a:r>
            <a:endParaRPr kumimoji="0" lang="en-US" sz="18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cs typeface="Arial" charset="0"/>
            </a:endParaRPr>
          </a:p>
        </p:txBody>
      </p:sp>
      <p:sp>
        <p:nvSpPr>
          <p:cNvPr id="83" name="Ellipse 57"/>
          <p:cNvSpPr/>
          <p:nvPr/>
        </p:nvSpPr>
        <p:spPr>
          <a:xfrm>
            <a:off x="7411134" y="1168427"/>
            <a:ext cx="1905000" cy="533400"/>
          </a:xfrm>
          <a:prstGeom prst="ellipse">
            <a:avLst/>
          </a:prstGeom>
          <a:gradFill rotWithShape="1">
            <a:gsLst>
              <a:gs pos="0">
                <a:srgbClr val="F6921E">
                  <a:tint val="50000"/>
                  <a:satMod val="300000"/>
                </a:srgbClr>
              </a:gs>
              <a:gs pos="35000">
                <a:srgbClr val="F6921E">
                  <a:tint val="37000"/>
                  <a:satMod val="300000"/>
                </a:srgbClr>
              </a:gs>
              <a:gs pos="100000">
                <a:srgbClr val="F6921E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F6921E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rtlCol="0"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"/>
                <a:cs typeface=""/>
              </a:rPr>
              <a:t>3rd party </a:t>
            </a:r>
            <a:r>
              <a:rPr kumimoji="0" lang="fr-FR" sz="18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"/>
                <a:cs typeface=""/>
              </a:rPr>
              <a:t>apps</a:t>
            </a:r>
            <a:endParaRPr kumimoji="0" lang="en-US" sz="18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ea typeface=""/>
              <a:cs typeface=""/>
            </a:endParaRPr>
          </a:p>
        </p:txBody>
      </p:sp>
      <p:sp>
        <p:nvSpPr>
          <p:cNvPr id="84" name="Ellipse 58"/>
          <p:cNvSpPr/>
          <p:nvPr/>
        </p:nvSpPr>
        <p:spPr>
          <a:xfrm>
            <a:off x="3015346" y="1140823"/>
            <a:ext cx="1219200" cy="533400"/>
          </a:xfrm>
          <a:prstGeom prst="ellipse">
            <a:avLst/>
          </a:prstGeom>
          <a:gradFill rotWithShape="1">
            <a:gsLst>
              <a:gs pos="0">
                <a:srgbClr val="F6921E">
                  <a:tint val="50000"/>
                  <a:satMod val="300000"/>
                </a:srgbClr>
              </a:gs>
              <a:gs pos="35000">
                <a:srgbClr val="F6921E">
                  <a:tint val="37000"/>
                  <a:satMod val="300000"/>
                </a:srgbClr>
              </a:gs>
              <a:gs pos="100000">
                <a:srgbClr val="F6921E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F6921E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rtlCol="0"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"/>
                <a:cs typeface=""/>
              </a:rPr>
              <a:t>City </a:t>
            </a:r>
            <a:r>
              <a:rPr kumimoji="0" lang="fr-FR" sz="18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"/>
                <a:cs typeface=""/>
              </a:rPr>
              <a:t>Apps</a:t>
            </a:r>
            <a:endParaRPr kumimoji="0" lang="en-US" sz="18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ea typeface=""/>
              <a:cs typeface=""/>
            </a:endParaRPr>
          </a:p>
        </p:txBody>
      </p:sp>
      <p:sp>
        <p:nvSpPr>
          <p:cNvPr id="85" name="Ellipse 59"/>
          <p:cNvSpPr/>
          <p:nvPr/>
        </p:nvSpPr>
        <p:spPr>
          <a:xfrm>
            <a:off x="4786801" y="1170083"/>
            <a:ext cx="1905000" cy="533400"/>
          </a:xfrm>
          <a:prstGeom prst="ellipse">
            <a:avLst/>
          </a:prstGeom>
          <a:gradFill rotWithShape="1">
            <a:gsLst>
              <a:gs pos="0">
                <a:srgbClr val="F6921E">
                  <a:tint val="50000"/>
                  <a:satMod val="300000"/>
                </a:srgbClr>
              </a:gs>
              <a:gs pos="35000">
                <a:srgbClr val="F6921E">
                  <a:tint val="37000"/>
                  <a:satMod val="300000"/>
                </a:srgbClr>
              </a:gs>
              <a:gs pos="100000">
                <a:srgbClr val="F6921E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F6921E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rtlCol="0"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"/>
                <a:cs typeface=""/>
              </a:rPr>
              <a:t>Analytics</a:t>
            </a:r>
            <a:r>
              <a:rPr kumimoji="0" lang="fr-FR" sz="1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"/>
                <a:cs typeface=""/>
              </a:rPr>
              <a:t> </a:t>
            </a:r>
            <a:r>
              <a:rPr kumimoji="0" lang="fr-FR" sz="18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"/>
                <a:cs typeface=""/>
              </a:rPr>
              <a:t>apps</a:t>
            </a:r>
            <a:endParaRPr kumimoji="0" lang="en-US" sz="18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ea typeface=""/>
              <a:cs typeface=""/>
            </a:endParaRPr>
          </a:p>
        </p:txBody>
      </p:sp>
      <p:sp>
        <p:nvSpPr>
          <p:cNvPr id="86" name="Ellipse 60"/>
          <p:cNvSpPr/>
          <p:nvPr/>
        </p:nvSpPr>
        <p:spPr>
          <a:xfrm>
            <a:off x="1567546" y="988423"/>
            <a:ext cx="1371600" cy="533400"/>
          </a:xfrm>
          <a:prstGeom prst="ellipse">
            <a:avLst/>
          </a:prstGeom>
          <a:gradFill rotWithShape="1">
            <a:gsLst>
              <a:gs pos="0">
                <a:srgbClr val="F6921E">
                  <a:tint val="50000"/>
                  <a:satMod val="300000"/>
                </a:srgbClr>
              </a:gs>
              <a:gs pos="35000">
                <a:srgbClr val="F6921E">
                  <a:tint val="37000"/>
                  <a:satMod val="300000"/>
                </a:srgbClr>
              </a:gs>
              <a:gs pos="100000">
                <a:srgbClr val="F6921E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F6921E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rtlCol="0"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2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"/>
                <a:cs typeface=""/>
              </a:rPr>
              <a:t>Dashboards</a:t>
            </a:r>
            <a:endParaRPr kumimoji="0" lang="en-US" sz="12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ea typeface=""/>
              <a:cs typeface=""/>
            </a:endParaRPr>
          </a:p>
        </p:txBody>
      </p:sp>
      <p:sp>
        <p:nvSpPr>
          <p:cNvPr id="87" name="Ellipse 61"/>
          <p:cNvSpPr/>
          <p:nvPr/>
        </p:nvSpPr>
        <p:spPr>
          <a:xfrm>
            <a:off x="1719946" y="1140823"/>
            <a:ext cx="1371600" cy="533400"/>
          </a:xfrm>
          <a:prstGeom prst="ellipse">
            <a:avLst/>
          </a:prstGeom>
          <a:gradFill rotWithShape="1">
            <a:gsLst>
              <a:gs pos="0">
                <a:srgbClr val="F6921E">
                  <a:tint val="50000"/>
                  <a:satMod val="300000"/>
                </a:srgbClr>
              </a:gs>
              <a:gs pos="35000">
                <a:srgbClr val="F6921E">
                  <a:tint val="37000"/>
                  <a:satMod val="300000"/>
                </a:srgbClr>
              </a:gs>
              <a:gs pos="100000">
                <a:srgbClr val="F6921E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F6921E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rtlCol="0"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2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"/>
                <a:cs typeface=""/>
              </a:rPr>
              <a:t>Dashboards</a:t>
            </a:r>
            <a:endParaRPr kumimoji="0" lang="en-US" sz="12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ea typeface=""/>
              <a:cs typeface=""/>
            </a:endParaRPr>
          </a:p>
        </p:txBody>
      </p:sp>
      <p:sp>
        <p:nvSpPr>
          <p:cNvPr id="88" name="Double flèche verticale 55"/>
          <p:cNvSpPr/>
          <p:nvPr/>
        </p:nvSpPr>
        <p:spPr>
          <a:xfrm>
            <a:off x="7486281" y="1685619"/>
            <a:ext cx="304800" cy="731561"/>
          </a:xfrm>
          <a:prstGeom prst="upDownArrow">
            <a:avLst/>
          </a:prstGeom>
          <a:gradFill rotWithShape="1">
            <a:gsLst>
              <a:gs pos="0">
                <a:srgbClr val="668C97">
                  <a:shade val="51000"/>
                  <a:satMod val="130000"/>
                </a:srgbClr>
              </a:gs>
              <a:gs pos="80000">
                <a:srgbClr val="668C97">
                  <a:shade val="93000"/>
                  <a:satMod val="130000"/>
                </a:srgbClr>
              </a:gs>
              <a:gs pos="100000">
                <a:srgbClr val="668C97">
                  <a:shade val="94000"/>
                  <a:satMod val="135000"/>
                </a:srgbClr>
              </a:gs>
            </a:gsLst>
            <a:lin ang="16200000" scaled="0"/>
          </a:gradFill>
          <a:ln>
            <a:noFill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txBody>
          <a:bodyPr rtlCol="0"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"/>
              <a:cs typeface=""/>
            </a:endParaRPr>
          </a:p>
        </p:txBody>
      </p:sp>
      <p:sp>
        <p:nvSpPr>
          <p:cNvPr id="90" name="Double flèche verticale 50"/>
          <p:cNvSpPr/>
          <p:nvPr/>
        </p:nvSpPr>
        <p:spPr>
          <a:xfrm>
            <a:off x="5610213" y="1746990"/>
            <a:ext cx="312818" cy="691974"/>
          </a:xfrm>
          <a:prstGeom prst="upDownArrow">
            <a:avLst/>
          </a:prstGeom>
          <a:gradFill rotWithShape="1">
            <a:gsLst>
              <a:gs pos="0">
                <a:srgbClr val="668C97">
                  <a:shade val="51000"/>
                  <a:satMod val="130000"/>
                </a:srgbClr>
              </a:gs>
              <a:gs pos="80000">
                <a:srgbClr val="668C97">
                  <a:shade val="93000"/>
                  <a:satMod val="130000"/>
                </a:srgbClr>
              </a:gs>
              <a:gs pos="100000">
                <a:srgbClr val="668C97">
                  <a:shade val="94000"/>
                  <a:satMod val="135000"/>
                </a:srgbClr>
              </a:gs>
            </a:gsLst>
            <a:lin ang="16200000" scaled="0"/>
          </a:gradFill>
          <a:ln>
            <a:noFill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txBody>
          <a:bodyPr rtlCol="0"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"/>
              <a:cs typeface=""/>
            </a:endParaRPr>
          </a:p>
        </p:txBody>
      </p:sp>
      <p:sp>
        <p:nvSpPr>
          <p:cNvPr id="75" name="ZoneTexte 99"/>
          <p:cNvSpPr txBox="1"/>
          <p:nvPr/>
        </p:nvSpPr>
        <p:spPr>
          <a:xfrm>
            <a:off x="383735" y="1181751"/>
            <a:ext cx="12222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 charset="0"/>
              </a:rPr>
              <a:t>Cloud </a:t>
            </a:r>
            <a:r>
              <a:rPr kumimoji="0" lang="fr-FR" sz="18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 charset="0"/>
              </a:rPr>
              <a:t>apps</a:t>
            </a:r>
            <a:endParaRPr kumimoji="0" lang="en-US" sz="18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cs typeface="Arial" charset="0"/>
            </a:endParaRPr>
          </a:p>
        </p:txBody>
      </p:sp>
      <p:pic>
        <p:nvPicPr>
          <p:cNvPr id="92" name="Picture 7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3396346" y="6055723"/>
            <a:ext cx="614363" cy="419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3" name="Picture 8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2581958" y="6071348"/>
            <a:ext cx="738188" cy="327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4" name="Picture 9"/>
          <p:cNvPicPr>
            <a:picLocks noChangeAspect="1" noChangeArrowheads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1796146" y="6170023"/>
            <a:ext cx="720869" cy="190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5" name="Rounded Rectangle 94"/>
          <p:cNvSpPr/>
          <p:nvPr/>
        </p:nvSpPr>
        <p:spPr>
          <a:xfrm>
            <a:off x="2457903" y="4301925"/>
            <a:ext cx="1318449" cy="533399"/>
          </a:xfrm>
          <a:prstGeom prst="roundRect">
            <a:avLst/>
          </a:prstGeom>
        </p:spPr>
        <p:style>
          <a:lnRef idx="1">
            <a:schemeClr val="accen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mtClean="0"/>
              <a:t>oneM2M from SP A</a:t>
            </a:r>
            <a:endParaRPr lang="en-US"/>
          </a:p>
        </p:txBody>
      </p:sp>
      <p:sp>
        <p:nvSpPr>
          <p:cNvPr id="96" name="Rounded Rectangle 95"/>
          <p:cNvSpPr/>
          <p:nvPr/>
        </p:nvSpPr>
        <p:spPr>
          <a:xfrm>
            <a:off x="3972014" y="4290878"/>
            <a:ext cx="1318449" cy="533399"/>
          </a:xfrm>
          <a:prstGeom prst="roundRect">
            <a:avLst/>
          </a:prstGeom>
        </p:spPr>
        <p:style>
          <a:lnRef idx="1">
            <a:schemeClr val="accen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oneM2M from SP B</a:t>
            </a:r>
            <a:endParaRPr lang="en-US" dirty="0"/>
          </a:p>
        </p:txBody>
      </p:sp>
      <p:sp>
        <p:nvSpPr>
          <p:cNvPr id="97" name="Rounded Rectangle 96"/>
          <p:cNvSpPr/>
          <p:nvPr/>
        </p:nvSpPr>
        <p:spPr>
          <a:xfrm>
            <a:off x="5495373" y="4290878"/>
            <a:ext cx="1598744" cy="533399"/>
          </a:xfrm>
          <a:prstGeom prst="roundRect">
            <a:avLst/>
          </a:prstGeom>
        </p:spPr>
        <p:style>
          <a:lnRef idx="1">
            <a:schemeClr val="accen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oneM2M-V2X from SP B</a:t>
            </a:r>
            <a:endParaRPr lang="en-US" dirty="0"/>
          </a:p>
        </p:txBody>
      </p:sp>
      <p:sp>
        <p:nvSpPr>
          <p:cNvPr id="98" name="Rectangle 97"/>
          <p:cNvSpPr/>
          <p:nvPr/>
        </p:nvSpPr>
        <p:spPr>
          <a:xfrm>
            <a:off x="3269309" y="2670672"/>
            <a:ext cx="1481400" cy="795858"/>
          </a:xfrm>
          <a:prstGeom prst="rect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"/>
                <a:cs typeface=""/>
              </a:rPr>
              <a:t>Smart city </a:t>
            </a:r>
            <a:r>
              <a:rPr kumimoji="0" lang="fr-FR" sz="1800" b="0" i="0" u="none" strike="noStrike" kern="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"/>
                <a:cs typeface=""/>
              </a:rPr>
              <a:t>backend</a:t>
            </a:r>
            <a:endParaRPr kumimoji="0" lang="en-US" sz="180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"/>
              <a:cs typeface=""/>
            </a:endParaRPr>
          </a:p>
        </p:txBody>
      </p:sp>
      <p:sp>
        <p:nvSpPr>
          <p:cNvPr id="99" name="Can 98"/>
          <p:cNvSpPr/>
          <p:nvPr/>
        </p:nvSpPr>
        <p:spPr>
          <a:xfrm>
            <a:off x="8038559" y="2693280"/>
            <a:ext cx="2054512" cy="767272"/>
          </a:xfrm>
          <a:prstGeom prst="can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mtClean="0"/>
              <a:t>Data Hub</a:t>
            </a:r>
            <a:endParaRPr lang="en-US"/>
          </a:p>
        </p:txBody>
      </p:sp>
      <p:sp>
        <p:nvSpPr>
          <p:cNvPr id="91" name="Rectangle à coins arrondis 39"/>
          <p:cNvSpPr/>
          <p:nvPr/>
        </p:nvSpPr>
        <p:spPr>
          <a:xfrm>
            <a:off x="6499179" y="2673581"/>
            <a:ext cx="1279754" cy="793190"/>
          </a:xfrm>
          <a:prstGeom prst="roundRect">
            <a:avLst/>
          </a:prstGeom>
          <a:ln/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"/>
                <a:cs typeface=""/>
              </a:rPr>
              <a:t>Context</a:t>
            </a:r>
            <a:endParaRPr kumimoji="0" lang="en-US" sz="180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"/>
              <a:cs typeface=""/>
            </a:endParaRPr>
          </a:p>
        </p:txBody>
      </p:sp>
      <p:sp>
        <p:nvSpPr>
          <p:cNvPr id="100" name="Double flèche verticale 48"/>
          <p:cNvSpPr/>
          <p:nvPr/>
        </p:nvSpPr>
        <p:spPr>
          <a:xfrm>
            <a:off x="2351767" y="2081314"/>
            <a:ext cx="330204" cy="1591560"/>
          </a:xfrm>
          <a:prstGeom prst="upDownArrow">
            <a:avLst/>
          </a:prstGeom>
          <a:gradFill rotWithShape="1">
            <a:gsLst>
              <a:gs pos="0">
                <a:srgbClr val="668C97">
                  <a:shade val="51000"/>
                  <a:satMod val="130000"/>
                </a:srgbClr>
              </a:gs>
              <a:gs pos="80000">
                <a:srgbClr val="668C97">
                  <a:shade val="93000"/>
                  <a:satMod val="130000"/>
                </a:srgbClr>
              </a:gs>
              <a:gs pos="100000">
                <a:srgbClr val="668C97">
                  <a:shade val="94000"/>
                  <a:satMod val="135000"/>
                </a:srgbClr>
              </a:gs>
            </a:gsLst>
            <a:lin ang="16200000" scaled="0"/>
          </a:gradFill>
          <a:ln>
            <a:noFill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txBody>
          <a:bodyPr rtlCol="0"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"/>
              <a:cs typeface=""/>
            </a:endParaRPr>
          </a:p>
        </p:txBody>
      </p:sp>
      <p:sp>
        <p:nvSpPr>
          <p:cNvPr id="101" name="Double flèche verticale 50"/>
          <p:cNvSpPr/>
          <p:nvPr/>
        </p:nvSpPr>
        <p:spPr>
          <a:xfrm>
            <a:off x="3512800" y="1749491"/>
            <a:ext cx="312818" cy="691974"/>
          </a:xfrm>
          <a:prstGeom prst="upDownArrow">
            <a:avLst/>
          </a:prstGeom>
          <a:gradFill rotWithShape="1">
            <a:gsLst>
              <a:gs pos="0">
                <a:srgbClr val="668C97">
                  <a:shade val="51000"/>
                  <a:satMod val="130000"/>
                </a:srgbClr>
              </a:gs>
              <a:gs pos="80000">
                <a:srgbClr val="668C97">
                  <a:shade val="93000"/>
                  <a:satMod val="130000"/>
                </a:srgbClr>
              </a:gs>
              <a:gs pos="100000">
                <a:srgbClr val="668C97">
                  <a:shade val="94000"/>
                  <a:satMod val="135000"/>
                </a:srgbClr>
              </a:gs>
            </a:gsLst>
            <a:lin ang="16200000" scaled="0"/>
          </a:gradFill>
          <a:ln>
            <a:noFill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txBody>
          <a:bodyPr rtlCol="0"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"/>
              <a:cs typeface=""/>
            </a:endParaRPr>
          </a:p>
        </p:txBody>
      </p:sp>
      <p:sp>
        <p:nvSpPr>
          <p:cNvPr id="102" name="Rectangle à coins arrondis 39"/>
          <p:cNvSpPr/>
          <p:nvPr/>
        </p:nvSpPr>
        <p:spPr>
          <a:xfrm>
            <a:off x="2906874" y="3447374"/>
            <a:ext cx="7347471" cy="360448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/>
                <a:ea typeface=""/>
                <a:cs typeface=""/>
              </a:rPr>
              <a:t>Common data model, </a:t>
            </a:r>
            <a:r>
              <a:rPr kumimoji="0" lang="fr-FR" sz="18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/>
                <a:ea typeface=""/>
                <a:cs typeface=""/>
              </a:rPr>
              <a:t>terminology</a:t>
            </a:r>
            <a:r>
              <a:rPr kumimoji="0" lang="fr-FR" sz="1800" b="0" i="0" u="none" strike="noStrike" kern="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/>
                <a:ea typeface=""/>
                <a:cs typeface=""/>
              </a:rPr>
              <a:t>, </a:t>
            </a:r>
            <a:r>
              <a:rPr kumimoji="0" lang="fr-FR" sz="18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/>
                <a:ea typeface=""/>
                <a:cs typeface=""/>
              </a:rPr>
              <a:t>ontology</a:t>
            </a:r>
            <a:endParaRPr kumimoji="0" lang="en-US" sz="1800" b="0" i="0" u="none" strike="noStrike" kern="0" cap="none" spc="0" normalizeH="0" baseline="0" noProof="0" dirty="0" smtClean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Calibri"/>
              <a:ea typeface=""/>
              <a:cs typeface="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7698323" y="1879858"/>
            <a:ext cx="95410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kern="0" dirty="0" smtClean="0">
                <a:solidFill>
                  <a:srgbClr val="000000"/>
                </a:solidFill>
                <a:cs typeface="Arial" charset="0"/>
              </a:rPr>
              <a:t>NGSI-LD</a:t>
            </a:r>
            <a:endParaRPr lang="en-US" dirty="0"/>
          </a:p>
        </p:txBody>
      </p:sp>
      <p:sp>
        <p:nvSpPr>
          <p:cNvPr id="23" name="Can 22"/>
          <p:cNvSpPr/>
          <p:nvPr/>
        </p:nvSpPr>
        <p:spPr>
          <a:xfrm>
            <a:off x="4786801" y="3113315"/>
            <a:ext cx="434715" cy="463799"/>
          </a:xfrm>
          <a:prstGeom prst="can">
            <a:avLst/>
          </a:prstGeom>
        </p:spPr>
        <p:style>
          <a:lnRef idx="1">
            <a:schemeClr val="accen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BC</a:t>
            </a:r>
            <a:endParaRPr lang="en-US" dirty="0"/>
          </a:p>
        </p:txBody>
      </p:sp>
      <p:sp>
        <p:nvSpPr>
          <p:cNvPr id="89" name="Can 88"/>
          <p:cNvSpPr/>
          <p:nvPr/>
        </p:nvSpPr>
        <p:spPr>
          <a:xfrm>
            <a:off x="2986266" y="3125403"/>
            <a:ext cx="434715" cy="463799"/>
          </a:xfrm>
          <a:prstGeom prst="can">
            <a:avLst/>
          </a:prstGeom>
        </p:spPr>
        <p:style>
          <a:lnRef idx="1">
            <a:schemeClr val="accen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BC</a:t>
            </a:r>
            <a:endParaRPr lang="en-US" dirty="0"/>
          </a:p>
        </p:txBody>
      </p:sp>
      <p:sp>
        <p:nvSpPr>
          <p:cNvPr id="103" name="Can 102"/>
          <p:cNvSpPr/>
          <p:nvPr/>
        </p:nvSpPr>
        <p:spPr>
          <a:xfrm>
            <a:off x="1864504" y="1523959"/>
            <a:ext cx="434715" cy="463799"/>
          </a:xfrm>
          <a:prstGeom prst="can">
            <a:avLst/>
          </a:prstGeom>
        </p:spPr>
        <p:style>
          <a:lnRef idx="1">
            <a:schemeClr val="accen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BC</a:t>
            </a:r>
            <a:endParaRPr lang="en-US" dirty="0"/>
          </a:p>
        </p:txBody>
      </p:sp>
      <p:sp>
        <p:nvSpPr>
          <p:cNvPr id="104" name="Can 103"/>
          <p:cNvSpPr/>
          <p:nvPr/>
        </p:nvSpPr>
        <p:spPr>
          <a:xfrm>
            <a:off x="5314736" y="1511467"/>
            <a:ext cx="434715" cy="463799"/>
          </a:xfrm>
          <a:prstGeom prst="can">
            <a:avLst/>
          </a:prstGeom>
        </p:spPr>
        <p:style>
          <a:lnRef idx="1">
            <a:schemeClr val="accen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BC</a:t>
            </a:r>
            <a:endParaRPr lang="en-US" dirty="0"/>
          </a:p>
        </p:txBody>
      </p:sp>
      <p:sp>
        <p:nvSpPr>
          <p:cNvPr id="105" name="Can 104"/>
          <p:cNvSpPr/>
          <p:nvPr/>
        </p:nvSpPr>
        <p:spPr>
          <a:xfrm>
            <a:off x="7728160" y="1511469"/>
            <a:ext cx="434715" cy="463799"/>
          </a:xfrm>
          <a:prstGeom prst="can">
            <a:avLst/>
          </a:prstGeom>
        </p:spPr>
        <p:style>
          <a:lnRef idx="1">
            <a:schemeClr val="accen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BC</a:t>
            </a:r>
            <a:endParaRPr lang="en-US" dirty="0"/>
          </a:p>
        </p:txBody>
      </p:sp>
      <p:sp>
        <p:nvSpPr>
          <p:cNvPr id="106" name="Can 105"/>
          <p:cNvSpPr/>
          <p:nvPr/>
        </p:nvSpPr>
        <p:spPr>
          <a:xfrm>
            <a:off x="4070556" y="5363939"/>
            <a:ext cx="434715" cy="463799"/>
          </a:xfrm>
          <a:prstGeom prst="can">
            <a:avLst/>
          </a:prstGeom>
        </p:spPr>
        <p:style>
          <a:lnRef idx="1">
            <a:schemeClr val="accen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BC</a:t>
            </a:r>
            <a:endParaRPr lang="en-US" dirty="0"/>
          </a:p>
        </p:txBody>
      </p:sp>
      <p:sp>
        <p:nvSpPr>
          <p:cNvPr id="107" name="Can 106"/>
          <p:cNvSpPr/>
          <p:nvPr/>
        </p:nvSpPr>
        <p:spPr>
          <a:xfrm>
            <a:off x="2076864" y="4794309"/>
            <a:ext cx="434715" cy="463799"/>
          </a:xfrm>
          <a:prstGeom prst="can">
            <a:avLst/>
          </a:prstGeom>
        </p:spPr>
        <p:style>
          <a:lnRef idx="1">
            <a:schemeClr val="accen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BC</a:t>
            </a:r>
            <a:endParaRPr lang="en-US" dirty="0"/>
          </a:p>
        </p:txBody>
      </p:sp>
      <p:sp>
        <p:nvSpPr>
          <p:cNvPr id="108" name="Can 107"/>
          <p:cNvSpPr/>
          <p:nvPr/>
        </p:nvSpPr>
        <p:spPr>
          <a:xfrm>
            <a:off x="6993645" y="5393917"/>
            <a:ext cx="434715" cy="463799"/>
          </a:xfrm>
          <a:prstGeom prst="can">
            <a:avLst/>
          </a:prstGeom>
        </p:spPr>
        <p:style>
          <a:lnRef idx="1">
            <a:schemeClr val="accen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BC</a:t>
            </a:r>
            <a:endParaRPr lang="en-US" dirty="0"/>
          </a:p>
        </p:txBody>
      </p:sp>
      <p:sp>
        <p:nvSpPr>
          <p:cNvPr id="109" name="Can 108"/>
          <p:cNvSpPr/>
          <p:nvPr/>
        </p:nvSpPr>
        <p:spPr>
          <a:xfrm>
            <a:off x="7563268" y="4734349"/>
            <a:ext cx="434715" cy="463799"/>
          </a:xfrm>
          <a:prstGeom prst="can">
            <a:avLst/>
          </a:prstGeom>
        </p:spPr>
        <p:style>
          <a:lnRef idx="1">
            <a:schemeClr val="accen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BC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19393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1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2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2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2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2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2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2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2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2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20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20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20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2000"/>
                                        <p:tgtEl>
                                          <p:spTgt spid="91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2000"/>
                                        <p:tgtEl>
                                          <p:spTgt spid="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2000"/>
                                        <p:tgtEl>
                                          <p:spTgt spid="102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2000"/>
                                        <p:tgtEl>
                                          <p:spTgt spid="1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build="allAtOnce" animBg="1"/>
      <p:bldP spid="62" grpId="0"/>
      <p:bldP spid="91" grpId="0" build="allAtOnce" animBg="1"/>
      <p:bldP spid="102" grpId="0" build="allAtOnce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4696" y="0"/>
            <a:ext cx="7850299" cy="692331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In Reality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8616046" y="4417423"/>
            <a:ext cx="533400" cy="304800"/>
          </a:xfrm>
          <a:prstGeom prst="rect">
            <a:avLst/>
          </a:prstGeom>
          <a:solidFill>
            <a:srgbClr val="B42025"/>
          </a:solidFill>
          <a:ln w="25400" cap="flat" cmpd="sng" algn="ctr">
            <a:solidFill>
              <a:srgbClr val="B42025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400" b="0" i="0" u="none" strike="noStrike" kern="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"/>
                <a:cs typeface=""/>
              </a:rPr>
              <a:t>App</a:t>
            </a:r>
            <a:endParaRPr kumimoji="0" lang="en-US" sz="140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"/>
              <a:cs typeface=""/>
            </a:endParaRPr>
          </a:p>
        </p:txBody>
      </p:sp>
      <p:sp>
        <p:nvSpPr>
          <p:cNvPr id="4" name="Nuage 2"/>
          <p:cNvSpPr/>
          <p:nvPr/>
        </p:nvSpPr>
        <p:spPr>
          <a:xfrm>
            <a:off x="8654146" y="4950823"/>
            <a:ext cx="533400" cy="381000"/>
          </a:xfrm>
          <a:prstGeom prst="cloud">
            <a:avLst/>
          </a:prstGeom>
          <a:solidFill>
            <a:srgbClr val="B42025"/>
          </a:solidFill>
          <a:ln w="25400" cap="flat" cmpd="sng" algn="ctr">
            <a:solidFill>
              <a:srgbClr val="B42025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"/>
              <a:cs typeface=""/>
            </a:endParaRPr>
          </a:p>
        </p:txBody>
      </p:sp>
      <p:sp>
        <p:nvSpPr>
          <p:cNvPr id="5" name="Organigramme : Connecteur 3"/>
          <p:cNvSpPr/>
          <p:nvPr/>
        </p:nvSpPr>
        <p:spPr>
          <a:xfrm>
            <a:off x="8806546" y="5560423"/>
            <a:ext cx="228600" cy="228600"/>
          </a:xfrm>
          <a:prstGeom prst="flowChartConnector">
            <a:avLst/>
          </a:prstGeom>
          <a:solidFill>
            <a:srgbClr val="B42025"/>
          </a:solidFill>
          <a:ln w="25400" cap="flat" cmpd="sng" algn="ctr">
            <a:solidFill>
              <a:srgbClr val="B42025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"/>
                <a:cs typeface=""/>
              </a:rPr>
              <a:t>D</a:t>
            </a:r>
            <a:endParaRPr kumimoji="0" lang="en-US" sz="180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"/>
              <a:cs typeface="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9263746" y="4417423"/>
            <a:ext cx="533400" cy="304800"/>
          </a:xfrm>
          <a:prstGeom prst="rect">
            <a:avLst/>
          </a:prstGeom>
          <a:solidFill>
            <a:srgbClr val="505450">
              <a:lumMod val="75000"/>
            </a:srgbClr>
          </a:solidFill>
          <a:ln w="25400" cap="flat" cmpd="sng" algn="ctr">
            <a:solidFill>
              <a:srgbClr val="B42025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400" b="0" i="0" u="none" strike="noStrike" kern="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"/>
                <a:cs typeface=""/>
              </a:rPr>
              <a:t>App</a:t>
            </a:r>
            <a:endParaRPr kumimoji="0" lang="en-US" sz="140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"/>
              <a:cs typeface=""/>
            </a:endParaRPr>
          </a:p>
        </p:txBody>
      </p:sp>
      <p:sp>
        <p:nvSpPr>
          <p:cNvPr id="7" name="Nuage 5"/>
          <p:cNvSpPr/>
          <p:nvPr/>
        </p:nvSpPr>
        <p:spPr>
          <a:xfrm>
            <a:off x="9263746" y="4950823"/>
            <a:ext cx="533400" cy="381000"/>
          </a:xfrm>
          <a:prstGeom prst="cloud">
            <a:avLst/>
          </a:prstGeom>
          <a:solidFill>
            <a:srgbClr val="505450">
              <a:lumMod val="75000"/>
            </a:srgbClr>
          </a:solidFill>
          <a:ln w="25400" cap="flat" cmpd="sng" algn="ctr">
            <a:solidFill>
              <a:srgbClr val="B42025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"/>
              <a:cs typeface=""/>
            </a:endParaRPr>
          </a:p>
        </p:txBody>
      </p:sp>
      <p:sp>
        <p:nvSpPr>
          <p:cNvPr id="8" name="Organigramme : Connecteur 6"/>
          <p:cNvSpPr/>
          <p:nvPr/>
        </p:nvSpPr>
        <p:spPr>
          <a:xfrm>
            <a:off x="9416146" y="5560423"/>
            <a:ext cx="228600" cy="228600"/>
          </a:xfrm>
          <a:prstGeom prst="flowChartConnector">
            <a:avLst/>
          </a:prstGeom>
          <a:solidFill>
            <a:srgbClr val="505450">
              <a:lumMod val="75000"/>
            </a:srgbClr>
          </a:solidFill>
          <a:ln w="25400" cap="flat" cmpd="sng" algn="ctr">
            <a:solidFill>
              <a:srgbClr val="B42025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"/>
                <a:cs typeface=""/>
              </a:rPr>
              <a:t>D</a:t>
            </a:r>
            <a:endParaRPr kumimoji="0" lang="en-US" sz="180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"/>
              <a:cs typeface="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7892146" y="4417423"/>
            <a:ext cx="609600" cy="304800"/>
          </a:xfrm>
          <a:prstGeom prst="rect">
            <a:avLst/>
          </a:prstGeom>
          <a:solidFill>
            <a:srgbClr val="005480">
              <a:lumMod val="50000"/>
            </a:srgbClr>
          </a:solidFill>
          <a:ln w="25400" cap="flat" cmpd="sng" algn="ctr">
            <a:solidFill>
              <a:srgbClr val="B42025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400" b="0" i="0" u="none" strike="noStrike" kern="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"/>
                <a:cs typeface=""/>
              </a:rPr>
              <a:t>App</a:t>
            </a:r>
            <a:endParaRPr kumimoji="0" lang="en-US" sz="140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"/>
              <a:cs typeface=""/>
            </a:endParaRPr>
          </a:p>
        </p:txBody>
      </p:sp>
      <p:sp>
        <p:nvSpPr>
          <p:cNvPr id="10" name="Nuage 8"/>
          <p:cNvSpPr/>
          <p:nvPr/>
        </p:nvSpPr>
        <p:spPr>
          <a:xfrm>
            <a:off x="8044546" y="4950823"/>
            <a:ext cx="533400" cy="381000"/>
          </a:xfrm>
          <a:prstGeom prst="cloud">
            <a:avLst/>
          </a:prstGeom>
          <a:solidFill>
            <a:srgbClr val="005480">
              <a:lumMod val="50000"/>
            </a:srgbClr>
          </a:solidFill>
          <a:ln w="25400" cap="flat" cmpd="sng" algn="ctr">
            <a:solidFill>
              <a:srgbClr val="B42025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"/>
              <a:cs typeface=""/>
            </a:endParaRPr>
          </a:p>
        </p:txBody>
      </p:sp>
      <p:sp>
        <p:nvSpPr>
          <p:cNvPr id="11" name="Organigramme : Connecteur 9"/>
          <p:cNvSpPr/>
          <p:nvPr/>
        </p:nvSpPr>
        <p:spPr>
          <a:xfrm>
            <a:off x="8196946" y="5560423"/>
            <a:ext cx="228600" cy="228600"/>
          </a:xfrm>
          <a:prstGeom prst="flowChartConnector">
            <a:avLst/>
          </a:prstGeom>
          <a:solidFill>
            <a:srgbClr val="005480">
              <a:lumMod val="50000"/>
            </a:srgbClr>
          </a:solidFill>
          <a:ln w="25400" cap="flat" cmpd="sng" algn="ctr">
            <a:solidFill>
              <a:srgbClr val="B42025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"/>
                <a:cs typeface=""/>
              </a:rPr>
              <a:t>D</a:t>
            </a:r>
            <a:endParaRPr kumimoji="0" lang="en-US" sz="180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"/>
              <a:cs typeface=""/>
            </a:endParaRPr>
          </a:p>
        </p:txBody>
      </p:sp>
      <p:sp>
        <p:nvSpPr>
          <p:cNvPr id="12" name="Organigramme : Connecteur 10"/>
          <p:cNvSpPr/>
          <p:nvPr/>
        </p:nvSpPr>
        <p:spPr>
          <a:xfrm>
            <a:off x="8349346" y="5712823"/>
            <a:ext cx="228600" cy="228600"/>
          </a:xfrm>
          <a:prstGeom prst="flowChartConnector">
            <a:avLst/>
          </a:prstGeom>
          <a:solidFill>
            <a:srgbClr val="005480">
              <a:lumMod val="50000"/>
            </a:srgbClr>
          </a:solidFill>
          <a:ln w="25400" cap="flat" cmpd="sng" algn="ctr">
            <a:solidFill>
              <a:srgbClr val="B42025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"/>
                <a:cs typeface=""/>
              </a:rPr>
              <a:t>D</a:t>
            </a:r>
            <a:endParaRPr kumimoji="0" lang="en-US" sz="180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"/>
              <a:cs typeface=""/>
            </a:endParaRPr>
          </a:p>
        </p:txBody>
      </p:sp>
      <p:sp>
        <p:nvSpPr>
          <p:cNvPr id="13" name="Organigramme : Connecteur 11"/>
          <p:cNvSpPr/>
          <p:nvPr/>
        </p:nvSpPr>
        <p:spPr>
          <a:xfrm>
            <a:off x="8501746" y="5865223"/>
            <a:ext cx="228600" cy="228600"/>
          </a:xfrm>
          <a:prstGeom prst="flowChartConnector">
            <a:avLst/>
          </a:prstGeom>
          <a:solidFill>
            <a:srgbClr val="005480">
              <a:lumMod val="50000"/>
            </a:srgbClr>
          </a:solidFill>
          <a:ln w="25400" cap="flat" cmpd="sng" algn="ctr">
            <a:solidFill>
              <a:srgbClr val="B42025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"/>
                <a:cs typeface=""/>
              </a:rPr>
              <a:t>D</a:t>
            </a:r>
            <a:endParaRPr kumimoji="0" lang="en-US" sz="180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"/>
              <a:cs typeface=""/>
            </a:endParaRPr>
          </a:p>
        </p:txBody>
      </p:sp>
      <p:sp>
        <p:nvSpPr>
          <p:cNvPr id="14" name="Organigramme : Connecteur 12"/>
          <p:cNvSpPr/>
          <p:nvPr/>
        </p:nvSpPr>
        <p:spPr>
          <a:xfrm>
            <a:off x="8958946" y="5712823"/>
            <a:ext cx="228600" cy="228600"/>
          </a:xfrm>
          <a:prstGeom prst="flowChartConnector">
            <a:avLst/>
          </a:prstGeom>
          <a:solidFill>
            <a:srgbClr val="B42025"/>
          </a:solidFill>
          <a:ln w="25400" cap="flat" cmpd="sng" algn="ctr">
            <a:solidFill>
              <a:srgbClr val="B42025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"/>
                <a:cs typeface=""/>
              </a:rPr>
              <a:t>D</a:t>
            </a:r>
            <a:endParaRPr kumimoji="0" lang="en-US" sz="180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"/>
              <a:cs typeface=""/>
            </a:endParaRPr>
          </a:p>
        </p:txBody>
      </p:sp>
      <p:sp>
        <p:nvSpPr>
          <p:cNvPr id="15" name="Organigramme : Connecteur 13"/>
          <p:cNvSpPr/>
          <p:nvPr/>
        </p:nvSpPr>
        <p:spPr>
          <a:xfrm>
            <a:off x="9111346" y="5865223"/>
            <a:ext cx="228600" cy="228600"/>
          </a:xfrm>
          <a:prstGeom prst="flowChartConnector">
            <a:avLst/>
          </a:prstGeom>
          <a:solidFill>
            <a:srgbClr val="B42025"/>
          </a:solidFill>
          <a:ln w="25400" cap="flat" cmpd="sng" algn="ctr">
            <a:solidFill>
              <a:srgbClr val="B42025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"/>
                <a:cs typeface=""/>
              </a:rPr>
              <a:t>D</a:t>
            </a:r>
            <a:endParaRPr kumimoji="0" lang="en-US" sz="180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"/>
              <a:cs typeface=""/>
            </a:endParaRPr>
          </a:p>
        </p:txBody>
      </p:sp>
      <p:sp>
        <p:nvSpPr>
          <p:cNvPr id="16" name="Organigramme : Connecteur 16"/>
          <p:cNvSpPr/>
          <p:nvPr/>
        </p:nvSpPr>
        <p:spPr>
          <a:xfrm>
            <a:off x="9568546" y="5712823"/>
            <a:ext cx="228600" cy="228600"/>
          </a:xfrm>
          <a:prstGeom prst="flowChartConnector">
            <a:avLst/>
          </a:prstGeom>
          <a:solidFill>
            <a:srgbClr val="505450">
              <a:lumMod val="75000"/>
            </a:srgbClr>
          </a:solidFill>
          <a:ln w="25400" cap="flat" cmpd="sng" algn="ctr">
            <a:solidFill>
              <a:srgbClr val="B42025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"/>
                <a:cs typeface=""/>
              </a:rPr>
              <a:t>D</a:t>
            </a:r>
            <a:endParaRPr kumimoji="0" lang="en-US" sz="180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"/>
              <a:cs typeface=""/>
            </a:endParaRPr>
          </a:p>
        </p:txBody>
      </p:sp>
      <p:sp>
        <p:nvSpPr>
          <p:cNvPr id="17" name="Organigramme : Connecteur 17"/>
          <p:cNvSpPr/>
          <p:nvPr/>
        </p:nvSpPr>
        <p:spPr>
          <a:xfrm>
            <a:off x="9720946" y="5865223"/>
            <a:ext cx="228600" cy="228600"/>
          </a:xfrm>
          <a:prstGeom prst="flowChartConnector">
            <a:avLst/>
          </a:prstGeom>
          <a:solidFill>
            <a:srgbClr val="505450">
              <a:lumMod val="75000"/>
            </a:srgbClr>
          </a:solidFill>
          <a:ln w="25400" cap="flat" cmpd="sng" algn="ctr">
            <a:solidFill>
              <a:srgbClr val="B42025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"/>
                <a:cs typeface=""/>
              </a:rPr>
              <a:t>D</a:t>
            </a:r>
            <a:endParaRPr kumimoji="0" lang="en-US" sz="180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"/>
              <a:cs typeface="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7663546" y="3884023"/>
            <a:ext cx="2743200" cy="2286000"/>
          </a:xfrm>
          <a:prstGeom prst="rect">
            <a:avLst/>
          </a:prstGeom>
          <a:noFill/>
          <a:ln w="25400" cap="flat" cmpd="sng" algn="ctr">
            <a:solidFill>
              <a:srgbClr val="B42025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"/>
              <a:cs typeface=""/>
            </a:endParaRPr>
          </a:p>
        </p:txBody>
      </p:sp>
      <p:sp>
        <p:nvSpPr>
          <p:cNvPr id="19" name="ZoneTexte 19"/>
          <p:cNvSpPr txBox="1"/>
          <p:nvPr/>
        </p:nvSpPr>
        <p:spPr>
          <a:xfrm>
            <a:off x="9339946" y="3884023"/>
            <a:ext cx="140762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fr-FR" sz="1400" dirty="0" err="1">
                <a:solidFill>
                  <a:srgbClr val="000000"/>
                </a:solidFill>
                <a:cs typeface="Arial" charset="0"/>
              </a:rPr>
              <a:t>Existing</a:t>
            </a:r>
            <a:r>
              <a:rPr lang="fr-FR" sz="1400" dirty="0">
                <a:solidFill>
                  <a:srgbClr val="000000"/>
                </a:solidFill>
                <a:cs typeface="Arial" charset="0"/>
              </a:rPr>
              <a:t>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fr-FR" sz="1400" dirty="0" err="1">
                <a:solidFill>
                  <a:srgbClr val="000000"/>
                </a:solidFill>
                <a:cs typeface="Arial" charset="0"/>
              </a:rPr>
              <a:t>deployments</a:t>
            </a:r>
            <a:endParaRPr lang="en-US" sz="1400" dirty="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20" name="ZoneTexte 36"/>
          <p:cNvSpPr txBox="1"/>
          <p:nvPr/>
        </p:nvSpPr>
        <p:spPr>
          <a:xfrm>
            <a:off x="7358746" y="4188823"/>
            <a:ext cx="68723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fr-FR" sz="1200" dirty="0">
                <a:solidFill>
                  <a:srgbClr val="000000"/>
                </a:solidFill>
                <a:cs typeface="Arial" charset="0"/>
              </a:rPr>
              <a:t>Adapter</a:t>
            </a:r>
            <a:endParaRPr lang="en-US" sz="1200" dirty="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21" name="Rectangle à coins arrondis 39"/>
          <p:cNvSpPr/>
          <p:nvPr/>
        </p:nvSpPr>
        <p:spPr>
          <a:xfrm>
            <a:off x="6172205" y="2864408"/>
            <a:ext cx="3091541" cy="793190"/>
          </a:xfrm>
          <a:prstGeom prst="roundRect">
            <a:avLst/>
          </a:prstGeom>
          <a:solidFill>
            <a:srgbClr val="716896"/>
          </a:solidFill>
          <a:ln w="25400" cap="flat" cmpd="sng" algn="ctr">
            <a:solidFill>
              <a:srgbClr val="716896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"/>
                <a:cs typeface=""/>
              </a:rPr>
              <a:t>Semantics</a:t>
            </a:r>
            <a:endParaRPr kumimoji="0" lang="en-US" sz="180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"/>
              <a:cs typeface=""/>
            </a:endParaRPr>
          </a:p>
        </p:txBody>
      </p:sp>
      <p:grpSp>
        <p:nvGrpSpPr>
          <p:cNvPr id="31" name="Groupe 65"/>
          <p:cNvGrpSpPr/>
          <p:nvPr/>
        </p:nvGrpSpPr>
        <p:grpSpPr>
          <a:xfrm>
            <a:off x="347421" y="3740331"/>
            <a:ext cx="7544725" cy="2277292"/>
            <a:chOff x="-1220125" y="3971108"/>
            <a:chExt cx="7544725" cy="2277292"/>
          </a:xfrm>
        </p:grpSpPr>
        <p:cxnSp>
          <p:nvCxnSpPr>
            <p:cNvPr id="32" name="Connecteur droit 33"/>
            <p:cNvCxnSpPr/>
            <p:nvPr/>
          </p:nvCxnSpPr>
          <p:spPr>
            <a:xfrm>
              <a:off x="152400" y="5562600"/>
              <a:ext cx="5867400" cy="0"/>
            </a:xfrm>
            <a:prstGeom prst="line">
              <a:avLst/>
            </a:prstGeom>
            <a:noFill/>
            <a:ln w="9525" cap="flat" cmpd="sng" algn="ctr">
              <a:solidFill>
                <a:srgbClr val="B42025">
                  <a:shade val="95000"/>
                  <a:satMod val="105000"/>
                </a:srgbClr>
              </a:solidFill>
              <a:prstDash val="solid"/>
            </a:ln>
            <a:effectLst/>
          </p:spPr>
        </p:cxnSp>
        <p:grpSp>
          <p:nvGrpSpPr>
            <p:cNvPr id="33" name="Groupe 63"/>
            <p:cNvGrpSpPr/>
            <p:nvPr/>
          </p:nvGrpSpPr>
          <p:grpSpPr>
            <a:xfrm>
              <a:off x="-1220125" y="3971108"/>
              <a:ext cx="7544725" cy="2277292"/>
              <a:chOff x="-1220125" y="3971108"/>
              <a:chExt cx="7544725" cy="2277292"/>
            </a:xfrm>
          </p:grpSpPr>
          <p:sp>
            <p:nvSpPr>
              <p:cNvPr id="34" name="Rectangle 33"/>
              <p:cNvSpPr/>
              <p:nvPr/>
            </p:nvSpPr>
            <p:spPr>
              <a:xfrm>
                <a:off x="723157" y="3971108"/>
                <a:ext cx="5220443" cy="1439092"/>
              </a:xfrm>
              <a:prstGeom prst="rect">
                <a:avLst/>
              </a:prstGeom>
              <a:solidFill>
                <a:srgbClr val="005480">
                  <a:lumMod val="40000"/>
                  <a:lumOff val="60000"/>
                </a:srgbClr>
              </a:solidFill>
              <a:ln w="25400" cap="flat" cmpd="sng" algn="ctr">
                <a:noFill/>
                <a:prstDash val="solid"/>
              </a:ln>
              <a:effectLst/>
            </p:spPr>
            <p:txBody>
              <a:bodyPr rtlCol="0" anchor="t"/>
              <a:lstStyle/>
              <a:p>
                <a:pPr marL="0" marR="0" lvl="0" indent="0" algn="ctr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8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/>
                    <a:ea typeface=""/>
                    <a:cs typeface=""/>
                  </a:rPr>
                  <a:t>Smart city </a:t>
                </a:r>
                <a:r>
                  <a:rPr kumimoji="0" lang="fr-FR" sz="1800" b="0" i="0" u="none" strike="noStrike" kern="0" cap="none" spc="0" normalizeH="0" baseline="0" noProof="0" dirty="0" err="1" smtClean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/>
                    <a:ea typeface=""/>
                    <a:cs typeface=""/>
                  </a:rPr>
                  <a:t>frontend</a:t>
                </a:r>
                <a:endParaRPr kumimoji="0" lang="en-US" sz="1800" b="0" i="0" u="none" strike="noStrike" kern="0" cap="none" spc="0" normalizeH="0" baseline="0" noProof="0" dirty="0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"/>
                  <a:cs typeface=""/>
                </a:endParaRPr>
              </a:p>
            </p:txBody>
          </p:sp>
          <p:sp>
            <p:nvSpPr>
              <p:cNvPr id="36" name="Ellipse 24"/>
              <p:cNvSpPr/>
              <p:nvPr/>
            </p:nvSpPr>
            <p:spPr>
              <a:xfrm>
                <a:off x="4572000" y="5867400"/>
                <a:ext cx="1143000" cy="381000"/>
              </a:xfrm>
              <a:prstGeom prst="ellipse">
                <a:avLst/>
              </a:prstGeom>
              <a:solidFill>
                <a:srgbClr val="005480">
                  <a:lumMod val="40000"/>
                  <a:lumOff val="60000"/>
                </a:srgbClr>
              </a:solidFill>
              <a:ln w="25400" cap="flat" cmpd="sng" algn="ctr">
                <a:solidFill>
                  <a:srgbClr val="B42025">
                    <a:shade val="50000"/>
                  </a:srgbClr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400" b="0" i="0" u="none" strike="noStrike" kern="0" cap="none" spc="0" normalizeH="0" baseline="0" noProof="0" dirty="0" err="1" smtClean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/>
                    <a:ea typeface=""/>
                    <a:cs typeface=""/>
                  </a:rPr>
                  <a:t>Device</a:t>
                </a:r>
                <a:endParaRPr kumimoji="0" lang="en-US" sz="1800" b="0" i="0" u="none" strike="noStrike" kern="0" cap="none" spc="0" normalizeH="0" baseline="0" noProof="0" dirty="0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"/>
                  <a:cs typeface=""/>
                </a:endParaRPr>
              </a:p>
            </p:txBody>
          </p:sp>
          <p:sp>
            <p:nvSpPr>
              <p:cNvPr id="37" name="Ellipse 25"/>
              <p:cNvSpPr/>
              <p:nvPr/>
            </p:nvSpPr>
            <p:spPr>
              <a:xfrm>
                <a:off x="3200400" y="5867400"/>
                <a:ext cx="1143000" cy="381000"/>
              </a:xfrm>
              <a:prstGeom prst="ellipse">
                <a:avLst/>
              </a:prstGeom>
              <a:solidFill>
                <a:srgbClr val="005480">
                  <a:lumMod val="40000"/>
                  <a:lumOff val="60000"/>
                </a:srgbClr>
              </a:solidFill>
              <a:ln w="25400" cap="flat" cmpd="sng" algn="ctr">
                <a:solidFill>
                  <a:srgbClr val="B42025">
                    <a:shade val="50000"/>
                  </a:srgbClr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2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/>
                    <a:ea typeface=""/>
                    <a:cs typeface=""/>
                  </a:rPr>
                  <a:t>Gateway</a:t>
                </a:r>
                <a:endParaRPr kumimoji="0" lang="en-US" sz="1200" b="0" i="0" u="none" strike="noStrike" kern="0" cap="none" spc="0" normalizeH="0" baseline="0" noProof="0" dirty="0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"/>
                  <a:cs typeface=""/>
                </a:endParaRPr>
              </a:p>
            </p:txBody>
          </p:sp>
          <p:sp>
            <p:nvSpPr>
              <p:cNvPr id="38" name="Ellipse 26"/>
              <p:cNvSpPr/>
              <p:nvPr/>
            </p:nvSpPr>
            <p:spPr>
              <a:xfrm>
                <a:off x="1752600" y="5867400"/>
                <a:ext cx="1143000" cy="381000"/>
              </a:xfrm>
              <a:prstGeom prst="ellipse">
                <a:avLst/>
              </a:prstGeom>
              <a:solidFill>
                <a:srgbClr val="005480">
                  <a:lumMod val="40000"/>
                  <a:lumOff val="60000"/>
                </a:srgbClr>
              </a:solidFill>
              <a:ln w="25400" cap="flat" cmpd="sng" algn="ctr">
                <a:solidFill>
                  <a:srgbClr val="B42025">
                    <a:shade val="50000"/>
                  </a:srgbClr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2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/>
                    <a:ea typeface=""/>
                    <a:cs typeface=""/>
                  </a:rPr>
                  <a:t>Gateway</a:t>
                </a:r>
                <a:endParaRPr kumimoji="0" lang="en-US" sz="1200" b="0" i="0" u="none" strike="noStrike" kern="0" cap="none" spc="0" normalizeH="0" baseline="0" noProof="0" dirty="0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"/>
                  <a:cs typeface=""/>
                </a:endParaRPr>
              </a:p>
            </p:txBody>
          </p:sp>
          <p:sp>
            <p:nvSpPr>
              <p:cNvPr id="39" name="Double flèche horizontale 27"/>
              <p:cNvSpPr/>
              <p:nvPr/>
            </p:nvSpPr>
            <p:spPr>
              <a:xfrm>
                <a:off x="-244933" y="4027722"/>
                <a:ext cx="685800" cy="304800"/>
              </a:xfrm>
              <a:prstGeom prst="leftRightArrow">
                <a:avLst/>
              </a:prstGeom>
              <a:solidFill>
                <a:srgbClr val="B42025"/>
              </a:solidFill>
              <a:ln w="25400" cap="flat" cmpd="sng" algn="ctr">
                <a:solidFill>
                  <a:srgbClr val="B42025">
                    <a:shade val="50000"/>
                  </a:srgbClr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"/>
                  <a:cs typeface=""/>
                </a:endParaRPr>
              </a:p>
            </p:txBody>
          </p:sp>
          <p:sp>
            <p:nvSpPr>
              <p:cNvPr id="40" name="Double flèche horizontale 30"/>
              <p:cNvSpPr/>
              <p:nvPr/>
            </p:nvSpPr>
            <p:spPr>
              <a:xfrm>
                <a:off x="5867400" y="4648200"/>
                <a:ext cx="457200" cy="228600"/>
              </a:xfrm>
              <a:prstGeom prst="leftRightArrow">
                <a:avLst/>
              </a:prstGeom>
              <a:solidFill>
                <a:srgbClr val="B42025"/>
              </a:solidFill>
              <a:ln w="25400" cap="flat" cmpd="sng" algn="ctr">
                <a:solidFill>
                  <a:srgbClr val="B42025">
                    <a:shade val="50000"/>
                  </a:srgbClr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"/>
                  <a:cs typeface=""/>
                </a:endParaRPr>
              </a:p>
            </p:txBody>
          </p:sp>
          <p:sp>
            <p:nvSpPr>
              <p:cNvPr id="41" name="ZoneTexte 31"/>
              <p:cNvSpPr txBox="1"/>
              <p:nvPr/>
            </p:nvSpPr>
            <p:spPr>
              <a:xfrm>
                <a:off x="-1220125" y="5817527"/>
                <a:ext cx="1399742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8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cs typeface="Arial" charset="0"/>
                  </a:rPr>
                  <a:t>Field </a:t>
                </a:r>
                <a:r>
                  <a:rPr kumimoji="0" lang="fr-FR" sz="1800" b="0" i="0" u="none" strike="noStrike" kern="0" cap="none" spc="0" normalizeH="0" baseline="0" noProof="0" dirty="0" err="1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cs typeface="Arial" charset="0"/>
                  </a:rPr>
                  <a:t>domain</a:t>
                </a:r>
                <a:endParaRPr kumimoji="0" lang="en-US" sz="18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cs typeface="Arial" charset="0"/>
                </a:endParaRPr>
              </a:p>
            </p:txBody>
          </p:sp>
          <p:sp>
            <p:nvSpPr>
              <p:cNvPr id="42" name="ZoneTexte 34"/>
              <p:cNvSpPr txBox="1"/>
              <p:nvPr/>
            </p:nvSpPr>
            <p:spPr>
              <a:xfrm>
                <a:off x="-1152562" y="4741127"/>
                <a:ext cx="1276375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8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cs typeface="Arial" charset="0"/>
                  </a:rPr>
                  <a:t>Data center</a:t>
                </a:r>
                <a:endParaRPr kumimoji="0" lang="en-US" sz="18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cs typeface="Arial" charset="0"/>
                </a:endParaRPr>
              </a:p>
            </p:txBody>
          </p:sp>
          <p:sp>
            <p:nvSpPr>
              <p:cNvPr id="43" name="ZoneTexte 35"/>
              <p:cNvSpPr txBox="1"/>
              <p:nvPr/>
            </p:nvSpPr>
            <p:spPr>
              <a:xfrm>
                <a:off x="-397333" y="4256322"/>
                <a:ext cx="1016817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2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cs typeface="Arial" charset="0"/>
                  </a:rPr>
                  <a:t>I/F to </a:t>
                </a:r>
                <a:r>
                  <a:rPr kumimoji="0" lang="fr-FR" sz="1200" b="0" i="0" u="none" strike="noStrike" kern="0" cap="none" spc="0" normalizeH="0" baseline="0" noProof="0" dirty="0" err="1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cs typeface="Arial" charset="0"/>
                  </a:rPr>
                  <a:t>other</a:t>
                </a:r>
                <a:r>
                  <a:rPr kumimoji="0" lang="fr-FR" sz="12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cs typeface="Arial" charset="0"/>
                  </a:rPr>
                  <a:t> </a:t>
                </a:r>
              </a:p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200" b="0" i="0" u="none" strike="noStrike" kern="0" cap="none" spc="0" normalizeH="0" baseline="0" noProof="0" dirty="0" err="1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cs typeface="Arial" charset="0"/>
                  </a:rPr>
                  <a:t>IoT</a:t>
                </a:r>
                <a:r>
                  <a:rPr kumimoji="0" lang="fr-FR" sz="12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cs typeface="Arial" charset="0"/>
                  </a:rPr>
                  <a:t> </a:t>
                </a:r>
                <a:r>
                  <a:rPr kumimoji="0" lang="fr-FR" sz="1200" b="0" i="0" u="none" strike="noStrike" kern="0" cap="none" spc="0" normalizeH="0" baseline="0" noProof="0" dirty="0" err="1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cs typeface="Arial" charset="0"/>
                  </a:rPr>
                  <a:t>platforms</a:t>
                </a:r>
                <a:endParaRPr kumimoji="0" lang="en-US" sz="12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cs typeface="Arial" charset="0"/>
                </a:endParaRPr>
              </a:p>
            </p:txBody>
          </p:sp>
          <p:sp>
            <p:nvSpPr>
              <p:cNvPr id="44" name="Double flèche verticale 45"/>
              <p:cNvSpPr/>
              <p:nvPr/>
            </p:nvSpPr>
            <p:spPr>
              <a:xfrm>
                <a:off x="2209800" y="5334000"/>
                <a:ext cx="228600" cy="609600"/>
              </a:xfrm>
              <a:prstGeom prst="upDownArrow">
                <a:avLst/>
              </a:prstGeom>
              <a:solidFill>
                <a:srgbClr val="B42025"/>
              </a:solidFill>
              <a:ln w="25400" cap="flat" cmpd="sng" algn="ctr">
                <a:solidFill>
                  <a:srgbClr val="B42025">
                    <a:shade val="50000"/>
                  </a:srgbClr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"/>
                  <a:cs typeface=""/>
                </a:endParaRPr>
              </a:p>
            </p:txBody>
          </p:sp>
          <p:sp>
            <p:nvSpPr>
              <p:cNvPr id="45" name="Double flèche verticale 46"/>
              <p:cNvSpPr/>
              <p:nvPr/>
            </p:nvSpPr>
            <p:spPr>
              <a:xfrm>
                <a:off x="3657600" y="5324475"/>
                <a:ext cx="228600" cy="609600"/>
              </a:xfrm>
              <a:prstGeom prst="upDownArrow">
                <a:avLst/>
              </a:prstGeom>
              <a:solidFill>
                <a:srgbClr val="B42025"/>
              </a:solidFill>
              <a:ln w="25400" cap="flat" cmpd="sng" algn="ctr">
                <a:solidFill>
                  <a:srgbClr val="B42025">
                    <a:shade val="50000"/>
                  </a:srgbClr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"/>
                  <a:cs typeface=""/>
                </a:endParaRPr>
              </a:p>
            </p:txBody>
          </p:sp>
          <p:sp>
            <p:nvSpPr>
              <p:cNvPr id="46" name="Double flèche verticale 47"/>
              <p:cNvSpPr/>
              <p:nvPr/>
            </p:nvSpPr>
            <p:spPr>
              <a:xfrm>
                <a:off x="5029200" y="5334000"/>
                <a:ext cx="228600" cy="609600"/>
              </a:xfrm>
              <a:prstGeom prst="upDownArrow">
                <a:avLst/>
              </a:prstGeom>
              <a:solidFill>
                <a:srgbClr val="B42025"/>
              </a:solidFill>
              <a:ln w="25400" cap="flat" cmpd="sng" algn="ctr">
                <a:solidFill>
                  <a:srgbClr val="B42025">
                    <a:shade val="50000"/>
                  </a:srgbClr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"/>
                  <a:cs typeface=""/>
                </a:endParaRPr>
              </a:p>
            </p:txBody>
          </p:sp>
        </p:grpSp>
      </p:grpSp>
      <p:sp>
        <p:nvSpPr>
          <p:cNvPr id="53" name="ZoneTexte 68"/>
          <p:cNvSpPr txBox="1"/>
          <p:nvPr/>
        </p:nvSpPr>
        <p:spPr>
          <a:xfrm>
            <a:off x="9559021" y="3179173"/>
            <a:ext cx="1981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fr-FR" dirty="0" err="1">
                <a:solidFill>
                  <a:srgbClr val="000000"/>
                </a:solidFill>
                <a:cs typeface="Arial" charset="0"/>
              </a:rPr>
              <a:t>Other</a:t>
            </a:r>
            <a:r>
              <a:rPr lang="fr-FR" dirty="0">
                <a:solidFill>
                  <a:srgbClr val="000000"/>
                </a:solidFill>
                <a:cs typeface="Arial" charset="0"/>
              </a:rPr>
              <a:t> data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fr-FR" dirty="0">
                <a:solidFill>
                  <a:srgbClr val="000000"/>
                </a:solidFill>
                <a:cs typeface="Arial" charset="0"/>
              </a:rPr>
              <a:t>sources</a:t>
            </a:r>
            <a:endParaRPr lang="en-US" dirty="0">
              <a:solidFill>
                <a:srgbClr val="000000"/>
              </a:solidFill>
              <a:cs typeface="Arial" charset="0"/>
            </a:endParaRPr>
          </a:p>
        </p:txBody>
      </p:sp>
      <p:pic>
        <p:nvPicPr>
          <p:cNvPr id="54" name="Picture 7" descr="C:\Documents and Settings\mcauley\Local Settings\Temp\wz83a6\oneM2M\oneM2M-Logo.gif"/>
          <p:cNvPicPr>
            <a:picLocks noChangeAspect="1" noChangeArrowheads="1"/>
          </p:cNvPicPr>
          <p:nvPr/>
        </p:nvPicPr>
        <p:blipFill>
          <a:blip r:embed="rId2" cstate="print"/>
          <a:srcRect t="7465"/>
          <a:stretch>
            <a:fillRect/>
          </a:stretch>
        </p:blipFill>
        <p:spPr bwMode="auto">
          <a:xfrm>
            <a:off x="3167746" y="5408023"/>
            <a:ext cx="476250" cy="3008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5" name="Picture 7" descr="C:\Documents and Settings\mcauley\Local Settings\Temp\wz83a6\oneM2M\oneM2M-Logo.gif"/>
          <p:cNvPicPr>
            <a:picLocks noChangeAspect="1" noChangeArrowheads="1"/>
          </p:cNvPicPr>
          <p:nvPr/>
        </p:nvPicPr>
        <p:blipFill>
          <a:blip r:embed="rId2" cstate="print"/>
          <a:srcRect t="7465"/>
          <a:stretch>
            <a:fillRect/>
          </a:stretch>
        </p:blipFill>
        <p:spPr bwMode="auto">
          <a:xfrm>
            <a:off x="4615546" y="5408023"/>
            <a:ext cx="476250" cy="3008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6" name="图片 82" descr="3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672946" y="6017623"/>
            <a:ext cx="391256" cy="3583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7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291946" y="6093823"/>
            <a:ext cx="317039" cy="2202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8" name="Picture 7" descr="C:\Documents and Settings\mcauley\Local Settings\Temp\wz83a6\oneM2M\oneM2M-Logo.gif"/>
          <p:cNvPicPr>
            <a:picLocks noChangeAspect="1" noChangeArrowheads="1"/>
          </p:cNvPicPr>
          <p:nvPr/>
        </p:nvPicPr>
        <p:blipFill>
          <a:blip r:embed="rId2" cstate="print"/>
          <a:srcRect t="7465"/>
          <a:stretch>
            <a:fillRect/>
          </a:stretch>
        </p:blipFill>
        <p:spPr bwMode="auto">
          <a:xfrm>
            <a:off x="6063346" y="5331823"/>
            <a:ext cx="476250" cy="3008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9" name="Picture 4" descr="http://www.automatedhome.co.uk/wp-content/uploads/2013/12/allseen-alliance-logo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07087" y="6112873"/>
            <a:ext cx="680059" cy="1727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0" name="Picture 7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32648" y="6093823"/>
            <a:ext cx="568698" cy="1611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" name="Picture 11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2214" y="6093823"/>
            <a:ext cx="643885" cy="2276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2" name="ZoneTexte 92"/>
          <p:cNvSpPr txBox="1"/>
          <p:nvPr/>
        </p:nvSpPr>
        <p:spPr>
          <a:xfrm>
            <a:off x="4050314" y="6246223"/>
            <a:ext cx="71763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fr-FR" sz="1200" dirty="0">
                <a:solidFill>
                  <a:srgbClr val="000000"/>
                </a:solidFill>
                <a:cs typeface="Arial" charset="0"/>
              </a:rPr>
              <a:t>LWM2M</a:t>
            </a:r>
            <a:endParaRPr lang="en-US" sz="1200" dirty="0">
              <a:solidFill>
                <a:srgbClr val="000000"/>
              </a:solidFill>
              <a:cs typeface="Arial" charset="0"/>
            </a:endParaRPr>
          </a:p>
        </p:txBody>
      </p:sp>
      <p:pic>
        <p:nvPicPr>
          <p:cNvPr id="63" name="Picture 7" descr="C:\Documents and Settings\mcauley\Local Settings\Temp\wz83a6\oneM2M\oneM2M-Logo.gif"/>
          <p:cNvPicPr>
            <a:picLocks noChangeAspect="1" noChangeArrowheads="1"/>
          </p:cNvPicPr>
          <p:nvPr/>
        </p:nvPicPr>
        <p:blipFill>
          <a:blip r:embed="rId2" cstate="print"/>
          <a:srcRect t="7465"/>
          <a:stretch>
            <a:fillRect/>
          </a:stretch>
        </p:blipFill>
        <p:spPr bwMode="auto">
          <a:xfrm>
            <a:off x="3527341" y="3899438"/>
            <a:ext cx="476250" cy="3008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4" name="Picture 7" descr="C:\Documents and Settings\mcauley\Local Settings\Temp\wz83a6\oneM2M\oneM2M-Logo.gif"/>
          <p:cNvPicPr>
            <a:picLocks noChangeAspect="1" noChangeArrowheads="1"/>
          </p:cNvPicPr>
          <p:nvPr/>
        </p:nvPicPr>
        <p:blipFill>
          <a:blip r:embed="rId2" cstate="print"/>
          <a:srcRect t="7465"/>
          <a:stretch>
            <a:fillRect/>
          </a:stretch>
        </p:blipFill>
        <p:spPr bwMode="auto">
          <a:xfrm>
            <a:off x="1440496" y="3411480"/>
            <a:ext cx="476250" cy="3008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5" name="Picture 7" descr="C:\Documents and Settings\mcauley\Local Settings\Temp\wz83a6\oneM2M\oneM2M-Logo.gif"/>
          <p:cNvPicPr>
            <a:picLocks noChangeAspect="1" noChangeArrowheads="1"/>
          </p:cNvPicPr>
          <p:nvPr/>
        </p:nvPicPr>
        <p:blipFill>
          <a:blip r:embed="rId2" cstate="print"/>
          <a:srcRect t="7465"/>
          <a:stretch>
            <a:fillRect/>
          </a:stretch>
        </p:blipFill>
        <p:spPr bwMode="auto">
          <a:xfrm>
            <a:off x="2329546" y="1750423"/>
            <a:ext cx="476250" cy="3008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6" name="Picture 7" descr="C:\Documents and Settings\mcauley\Local Settings\Temp\wz83a6\oneM2M\oneM2M-Logo.gif"/>
          <p:cNvPicPr>
            <a:picLocks noChangeAspect="1" noChangeArrowheads="1"/>
          </p:cNvPicPr>
          <p:nvPr/>
        </p:nvPicPr>
        <p:blipFill>
          <a:blip r:embed="rId2" cstate="print"/>
          <a:srcRect t="7465"/>
          <a:stretch>
            <a:fillRect/>
          </a:stretch>
        </p:blipFill>
        <p:spPr bwMode="auto">
          <a:xfrm>
            <a:off x="7815946" y="1902823"/>
            <a:ext cx="476250" cy="3008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7" name="Picture 2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7615921" y="1664698"/>
            <a:ext cx="410655" cy="2248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8" name="Picture 2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4539346" y="1674223"/>
            <a:ext cx="438574" cy="371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73" name="Groupe 100"/>
          <p:cNvGrpSpPr/>
          <p:nvPr/>
        </p:nvGrpSpPr>
        <p:grpSpPr>
          <a:xfrm>
            <a:off x="383735" y="988423"/>
            <a:ext cx="9870611" cy="1295400"/>
            <a:chOff x="-1183811" y="1066800"/>
            <a:chExt cx="9870611" cy="1295400"/>
          </a:xfrm>
        </p:grpSpPr>
        <p:grpSp>
          <p:nvGrpSpPr>
            <p:cNvPr id="74" name="Groupe 66"/>
            <p:cNvGrpSpPr/>
            <p:nvPr/>
          </p:nvGrpSpPr>
          <p:grpSpPr>
            <a:xfrm>
              <a:off x="0" y="1066800"/>
              <a:ext cx="8686800" cy="1295400"/>
              <a:chOff x="0" y="1066800"/>
              <a:chExt cx="8686800" cy="1295400"/>
            </a:xfrm>
          </p:grpSpPr>
          <p:cxnSp>
            <p:nvCxnSpPr>
              <p:cNvPr id="76" name="Connecteur droit 40"/>
              <p:cNvCxnSpPr/>
              <p:nvPr/>
            </p:nvCxnSpPr>
            <p:spPr>
              <a:xfrm>
                <a:off x="228600" y="1981200"/>
                <a:ext cx="8458200" cy="0"/>
              </a:xfrm>
              <a:prstGeom prst="line">
                <a:avLst/>
              </a:prstGeom>
              <a:noFill/>
              <a:ln w="9525" cap="flat" cmpd="sng" algn="ctr">
                <a:solidFill>
                  <a:srgbClr val="B42025">
                    <a:shade val="95000"/>
                    <a:satMod val="105000"/>
                  </a:srgbClr>
                </a:solidFill>
                <a:prstDash val="solid"/>
              </a:ln>
              <a:effectLst/>
            </p:spPr>
          </p:cxnSp>
          <p:sp>
            <p:nvSpPr>
              <p:cNvPr id="77" name="Ellipse 42"/>
              <p:cNvSpPr/>
              <p:nvPr/>
            </p:nvSpPr>
            <p:spPr>
              <a:xfrm>
                <a:off x="1295400" y="1066800"/>
                <a:ext cx="1219200" cy="533400"/>
              </a:xfrm>
              <a:prstGeom prst="ellipse">
                <a:avLst/>
              </a:prstGeom>
              <a:gradFill rotWithShape="1">
                <a:gsLst>
                  <a:gs pos="0">
                    <a:srgbClr val="F6921E">
                      <a:tint val="50000"/>
                      <a:satMod val="300000"/>
                    </a:srgbClr>
                  </a:gs>
                  <a:gs pos="35000">
                    <a:srgbClr val="F6921E">
                      <a:tint val="37000"/>
                      <a:satMod val="300000"/>
                    </a:srgbClr>
                  </a:gs>
                  <a:gs pos="100000">
                    <a:srgbClr val="F6921E">
                      <a:tint val="15000"/>
                      <a:satMod val="350000"/>
                    </a:srgbClr>
                  </a:gs>
                </a:gsLst>
                <a:lin ang="16200000" scaled="1"/>
              </a:gradFill>
              <a:ln w="9525" cap="flat" cmpd="sng" algn="ctr">
                <a:solidFill>
                  <a:srgbClr val="F6921E">
                    <a:shade val="95000"/>
                    <a:satMod val="105000"/>
                  </a:srgbClr>
                </a:solidFill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p:spPr>
            <p:txBody>
              <a:bodyPr rtlCol="0" anchor="ctr"/>
              <a:lstStyle/>
              <a:p>
                <a:pPr marL="0" marR="0" lvl="0" indent="0" algn="ctr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8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alibri"/>
                    <a:ea typeface=""/>
                    <a:cs typeface=""/>
                  </a:rPr>
                  <a:t>City </a:t>
                </a:r>
                <a:r>
                  <a:rPr kumimoji="0" lang="fr-FR" sz="1800" b="0" i="0" u="none" strike="noStrike" kern="0" cap="none" spc="0" normalizeH="0" baseline="0" noProof="0" dirty="0" err="1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alibri"/>
                    <a:ea typeface=""/>
                    <a:cs typeface=""/>
                  </a:rPr>
                  <a:t>Apps</a:t>
                </a:r>
                <a:endParaRPr kumimoji="0" lang="en-US" sz="18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/>
                  <a:ea typeface=""/>
                  <a:cs typeface=""/>
                </a:endParaRPr>
              </a:p>
            </p:txBody>
          </p:sp>
          <p:sp>
            <p:nvSpPr>
              <p:cNvPr id="78" name="Ellipse 43"/>
              <p:cNvSpPr/>
              <p:nvPr/>
            </p:nvSpPr>
            <p:spPr>
              <a:xfrm>
                <a:off x="3152775" y="1066800"/>
                <a:ext cx="1905000" cy="533400"/>
              </a:xfrm>
              <a:prstGeom prst="ellipse">
                <a:avLst/>
              </a:prstGeom>
              <a:gradFill rotWithShape="1">
                <a:gsLst>
                  <a:gs pos="0">
                    <a:srgbClr val="F6921E">
                      <a:tint val="50000"/>
                      <a:satMod val="300000"/>
                    </a:srgbClr>
                  </a:gs>
                  <a:gs pos="35000">
                    <a:srgbClr val="F6921E">
                      <a:tint val="37000"/>
                      <a:satMod val="300000"/>
                    </a:srgbClr>
                  </a:gs>
                  <a:gs pos="100000">
                    <a:srgbClr val="F6921E">
                      <a:tint val="15000"/>
                      <a:satMod val="350000"/>
                    </a:srgbClr>
                  </a:gs>
                </a:gsLst>
                <a:lin ang="16200000" scaled="1"/>
              </a:gradFill>
              <a:ln w="9525" cap="flat" cmpd="sng" algn="ctr">
                <a:solidFill>
                  <a:srgbClr val="F6921E">
                    <a:shade val="95000"/>
                    <a:satMod val="105000"/>
                  </a:srgbClr>
                </a:solidFill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p:spPr>
            <p:txBody>
              <a:bodyPr rtlCol="0" anchor="ctr"/>
              <a:lstStyle/>
              <a:p>
                <a:pPr marL="0" marR="0" lvl="0" indent="0" algn="ctr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8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alibri"/>
                    <a:ea typeface=""/>
                    <a:cs typeface=""/>
                  </a:rPr>
                  <a:t>3rd party </a:t>
                </a:r>
                <a:r>
                  <a:rPr kumimoji="0" lang="fr-FR" sz="1800" b="0" i="0" u="none" strike="noStrike" kern="0" cap="none" spc="0" normalizeH="0" baseline="0" noProof="0" dirty="0" err="1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alibri"/>
                    <a:ea typeface=""/>
                    <a:cs typeface=""/>
                  </a:rPr>
                  <a:t>apps</a:t>
                </a:r>
                <a:endParaRPr kumimoji="0" lang="en-US" sz="18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/>
                  <a:ea typeface=""/>
                  <a:cs typeface=""/>
                </a:endParaRPr>
              </a:p>
            </p:txBody>
          </p:sp>
          <p:sp>
            <p:nvSpPr>
              <p:cNvPr id="79" name="Ellipse 44"/>
              <p:cNvSpPr/>
              <p:nvPr/>
            </p:nvSpPr>
            <p:spPr>
              <a:xfrm>
                <a:off x="5791200" y="1066800"/>
                <a:ext cx="1905000" cy="533400"/>
              </a:xfrm>
              <a:prstGeom prst="ellipse">
                <a:avLst/>
              </a:prstGeom>
              <a:gradFill rotWithShape="1">
                <a:gsLst>
                  <a:gs pos="0">
                    <a:srgbClr val="F6921E">
                      <a:tint val="50000"/>
                      <a:satMod val="300000"/>
                    </a:srgbClr>
                  </a:gs>
                  <a:gs pos="35000">
                    <a:srgbClr val="F6921E">
                      <a:tint val="37000"/>
                      <a:satMod val="300000"/>
                    </a:srgbClr>
                  </a:gs>
                  <a:gs pos="100000">
                    <a:srgbClr val="F6921E">
                      <a:tint val="15000"/>
                      <a:satMod val="350000"/>
                    </a:srgbClr>
                  </a:gs>
                </a:gsLst>
                <a:lin ang="16200000" scaled="1"/>
              </a:gradFill>
              <a:ln w="9525" cap="flat" cmpd="sng" algn="ctr">
                <a:solidFill>
                  <a:srgbClr val="F6921E">
                    <a:shade val="95000"/>
                    <a:satMod val="105000"/>
                  </a:srgbClr>
                </a:solidFill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p:spPr>
            <p:txBody>
              <a:bodyPr rtlCol="0" anchor="ctr"/>
              <a:lstStyle/>
              <a:p>
                <a:pPr marL="0" marR="0" lvl="0" indent="0" algn="ctr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800" b="0" i="0" u="none" strike="noStrike" kern="0" cap="none" spc="0" normalizeH="0" baseline="0" noProof="0" dirty="0" err="1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alibri"/>
                    <a:ea typeface=""/>
                    <a:cs typeface=""/>
                  </a:rPr>
                  <a:t>Analytics</a:t>
                </a:r>
                <a:r>
                  <a:rPr kumimoji="0" lang="fr-FR" sz="18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alibri"/>
                    <a:ea typeface=""/>
                    <a:cs typeface=""/>
                  </a:rPr>
                  <a:t> </a:t>
                </a:r>
                <a:r>
                  <a:rPr kumimoji="0" lang="fr-FR" sz="1800" b="0" i="0" u="none" strike="noStrike" kern="0" cap="none" spc="0" normalizeH="0" baseline="0" noProof="0" dirty="0" err="1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alibri"/>
                    <a:ea typeface=""/>
                    <a:cs typeface=""/>
                  </a:rPr>
                  <a:t>apps</a:t>
                </a:r>
                <a:endParaRPr kumimoji="0" lang="en-US" sz="18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/>
                  <a:ea typeface=""/>
                  <a:cs typeface=""/>
                </a:endParaRPr>
              </a:p>
            </p:txBody>
          </p:sp>
          <p:sp>
            <p:nvSpPr>
              <p:cNvPr id="80" name="ZoneTexte 53"/>
              <p:cNvSpPr txBox="1"/>
              <p:nvPr/>
            </p:nvSpPr>
            <p:spPr>
              <a:xfrm>
                <a:off x="1190625" y="1658719"/>
                <a:ext cx="688971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8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cs typeface="Arial" charset="0"/>
                  </a:rPr>
                  <a:t>REST </a:t>
                </a:r>
              </a:p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8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cs typeface="Arial" charset="0"/>
                  </a:rPr>
                  <a:t>APIs</a:t>
                </a:r>
                <a:endParaRPr kumimoji="0" lang="en-US" sz="18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cs typeface="Arial" charset="0"/>
                </a:endParaRPr>
              </a:p>
            </p:txBody>
          </p:sp>
          <p:sp>
            <p:nvSpPr>
              <p:cNvPr id="81" name="ZoneTexte 54"/>
              <p:cNvSpPr txBox="1"/>
              <p:nvPr/>
            </p:nvSpPr>
            <p:spPr>
              <a:xfrm>
                <a:off x="7162800" y="1639669"/>
                <a:ext cx="1156086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800" b="0" i="0" u="none" strike="noStrike" kern="0" cap="none" spc="0" normalizeH="0" baseline="0" noProof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cs typeface="Arial" charset="0"/>
                  </a:rPr>
                  <a:t>SPARQL </a:t>
                </a:r>
                <a:r>
                  <a:rPr kumimoji="0" lang="fr-FR" sz="18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cs typeface="Arial" charset="0"/>
                  </a:rPr>
                  <a:t>or</a:t>
                </a:r>
              </a:p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8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cs typeface="Arial" charset="0"/>
                  </a:rPr>
                  <a:t>REST APIs</a:t>
                </a:r>
                <a:endParaRPr kumimoji="0" lang="en-US" sz="18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cs typeface="Arial" charset="0"/>
                </a:endParaRPr>
              </a:p>
            </p:txBody>
          </p:sp>
          <p:sp>
            <p:nvSpPr>
              <p:cNvPr id="82" name="ZoneTexte 56"/>
              <p:cNvSpPr txBox="1"/>
              <p:nvPr/>
            </p:nvSpPr>
            <p:spPr>
              <a:xfrm>
                <a:off x="3362325" y="1666875"/>
                <a:ext cx="688971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8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cs typeface="Arial" charset="0"/>
                  </a:rPr>
                  <a:t>REST </a:t>
                </a:r>
              </a:p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8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cs typeface="Arial" charset="0"/>
                  </a:rPr>
                  <a:t>APIs</a:t>
                </a:r>
                <a:endParaRPr kumimoji="0" lang="en-US" sz="18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cs typeface="Arial" charset="0"/>
                </a:endParaRPr>
              </a:p>
            </p:txBody>
          </p:sp>
          <p:sp>
            <p:nvSpPr>
              <p:cNvPr id="83" name="Ellipse 57"/>
              <p:cNvSpPr/>
              <p:nvPr/>
            </p:nvSpPr>
            <p:spPr>
              <a:xfrm>
                <a:off x="3305175" y="1219200"/>
                <a:ext cx="1905000" cy="533400"/>
              </a:xfrm>
              <a:prstGeom prst="ellipse">
                <a:avLst/>
              </a:prstGeom>
              <a:gradFill rotWithShape="1">
                <a:gsLst>
                  <a:gs pos="0">
                    <a:srgbClr val="F6921E">
                      <a:tint val="50000"/>
                      <a:satMod val="300000"/>
                    </a:srgbClr>
                  </a:gs>
                  <a:gs pos="35000">
                    <a:srgbClr val="F6921E">
                      <a:tint val="37000"/>
                      <a:satMod val="300000"/>
                    </a:srgbClr>
                  </a:gs>
                  <a:gs pos="100000">
                    <a:srgbClr val="F6921E">
                      <a:tint val="15000"/>
                      <a:satMod val="350000"/>
                    </a:srgbClr>
                  </a:gs>
                </a:gsLst>
                <a:lin ang="16200000" scaled="1"/>
              </a:gradFill>
              <a:ln w="9525" cap="flat" cmpd="sng" algn="ctr">
                <a:solidFill>
                  <a:srgbClr val="F6921E">
                    <a:shade val="95000"/>
                    <a:satMod val="105000"/>
                  </a:srgbClr>
                </a:solidFill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p:spPr>
            <p:txBody>
              <a:bodyPr rtlCol="0" anchor="ctr"/>
              <a:lstStyle/>
              <a:p>
                <a:pPr marL="0" marR="0" lvl="0" indent="0" algn="ctr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8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alibri"/>
                    <a:ea typeface=""/>
                    <a:cs typeface=""/>
                  </a:rPr>
                  <a:t>3rd party </a:t>
                </a:r>
                <a:r>
                  <a:rPr kumimoji="0" lang="fr-FR" sz="1800" b="0" i="0" u="none" strike="noStrike" kern="0" cap="none" spc="0" normalizeH="0" baseline="0" noProof="0" dirty="0" err="1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alibri"/>
                    <a:ea typeface=""/>
                    <a:cs typeface=""/>
                  </a:rPr>
                  <a:t>apps</a:t>
                </a:r>
                <a:endParaRPr kumimoji="0" lang="en-US" sz="18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/>
                  <a:ea typeface=""/>
                  <a:cs typeface=""/>
                </a:endParaRPr>
              </a:p>
            </p:txBody>
          </p:sp>
          <p:sp>
            <p:nvSpPr>
              <p:cNvPr id="84" name="Ellipse 58"/>
              <p:cNvSpPr/>
              <p:nvPr/>
            </p:nvSpPr>
            <p:spPr>
              <a:xfrm>
                <a:off x="1447800" y="1219200"/>
                <a:ext cx="1219200" cy="533400"/>
              </a:xfrm>
              <a:prstGeom prst="ellipse">
                <a:avLst/>
              </a:prstGeom>
              <a:gradFill rotWithShape="1">
                <a:gsLst>
                  <a:gs pos="0">
                    <a:srgbClr val="F6921E">
                      <a:tint val="50000"/>
                      <a:satMod val="300000"/>
                    </a:srgbClr>
                  </a:gs>
                  <a:gs pos="35000">
                    <a:srgbClr val="F6921E">
                      <a:tint val="37000"/>
                      <a:satMod val="300000"/>
                    </a:srgbClr>
                  </a:gs>
                  <a:gs pos="100000">
                    <a:srgbClr val="F6921E">
                      <a:tint val="15000"/>
                      <a:satMod val="350000"/>
                    </a:srgbClr>
                  </a:gs>
                </a:gsLst>
                <a:lin ang="16200000" scaled="1"/>
              </a:gradFill>
              <a:ln w="9525" cap="flat" cmpd="sng" algn="ctr">
                <a:solidFill>
                  <a:srgbClr val="F6921E">
                    <a:shade val="95000"/>
                    <a:satMod val="105000"/>
                  </a:srgbClr>
                </a:solidFill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p:spPr>
            <p:txBody>
              <a:bodyPr rtlCol="0" anchor="ctr"/>
              <a:lstStyle/>
              <a:p>
                <a:pPr marL="0" marR="0" lvl="0" indent="0" algn="ctr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8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alibri"/>
                    <a:ea typeface=""/>
                    <a:cs typeface=""/>
                  </a:rPr>
                  <a:t>City </a:t>
                </a:r>
                <a:r>
                  <a:rPr kumimoji="0" lang="fr-FR" sz="1800" b="0" i="0" u="none" strike="noStrike" kern="0" cap="none" spc="0" normalizeH="0" baseline="0" noProof="0" dirty="0" err="1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alibri"/>
                    <a:ea typeface=""/>
                    <a:cs typeface=""/>
                  </a:rPr>
                  <a:t>Apps</a:t>
                </a:r>
                <a:endParaRPr kumimoji="0" lang="en-US" sz="18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/>
                  <a:ea typeface=""/>
                  <a:cs typeface=""/>
                </a:endParaRPr>
              </a:p>
            </p:txBody>
          </p:sp>
          <p:sp>
            <p:nvSpPr>
              <p:cNvPr id="85" name="Ellipse 59"/>
              <p:cNvSpPr/>
              <p:nvPr/>
            </p:nvSpPr>
            <p:spPr>
              <a:xfrm>
                <a:off x="5943600" y="1219200"/>
                <a:ext cx="1905000" cy="533400"/>
              </a:xfrm>
              <a:prstGeom prst="ellipse">
                <a:avLst/>
              </a:prstGeom>
              <a:gradFill rotWithShape="1">
                <a:gsLst>
                  <a:gs pos="0">
                    <a:srgbClr val="F6921E">
                      <a:tint val="50000"/>
                      <a:satMod val="300000"/>
                    </a:srgbClr>
                  </a:gs>
                  <a:gs pos="35000">
                    <a:srgbClr val="F6921E">
                      <a:tint val="37000"/>
                      <a:satMod val="300000"/>
                    </a:srgbClr>
                  </a:gs>
                  <a:gs pos="100000">
                    <a:srgbClr val="F6921E">
                      <a:tint val="15000"/>
                      <a:satMod val="350000"/>
                    </a:srgbClr>
                  </a:gs>
                </a:gsLst>
                <a:lin ang="16200000" scaled="1"/>
              </a:gradFill>
              <a:ln w="9525" cap="flat" cmpd="sng" algn="ctr">
                <a:solidFill>
                  <a:srgbClr val="F6921E">
                    <a:shade val="95000"/>
                    <a:satMod val="105000"/>
                  </a:srgbClr>
                </a:solidFill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p:spPr>
            <p:txBody>
              <a:bodyPr rtlCol="0" anchor="ctr"/>
              <a:lstStyle/>
              <a:p>
                <a:pPr marL="0" marR="0" lvl="0" indent="0" algn="ctr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800" b="0" i="0" u="none" strike="noStrike" kern="0" cap="none" spc="0" normalizeH="0" baseline="0" noProof="0" dirty="0" err="1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alibri"/>
                    <a:ea typeface=""/>
                    <a:cs typeface=""/>
                  </a:rPr>
                  <a:t>Analytics</a:t>
                </a:r>
                <a:r>
                  <a:rPr kumimoji="0" lang="fr-FR" sz="18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alibri"/>
                    <a:ea typeface=""/>
                    <a:cs typeface=""/>
                  </a:rPr>
                  <a:t> </a:t>
                </a:r>
                <a:r>
                  <a:rPr kumimoji="0" lang="fr-FR" sz="1800" b="0" i="0" u="none" strike="noStrike" kern="0" cap="none" spc="0" normalizeH="0" baseline="0" noProof="0" dirty="0" err="1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alibri"/>
                    <a:ea typeface=""/>
                    <a:cs typeface=""/>
                  </a:rPr>
                  <a:t>apps</a:t>
                </a:r>
                <a:endParaRPr kumimoji="0" lang="en-US" sz="18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/>
                  <a:ea typeface=""/>
                  <a:cs typeface=""/>
                </a:endParaRPr>
              </a:p>
            </p:txBody>
          </p:sp>
          <p:sp>
            <p:nvSpPr>
              <p:cNvPr id="86" name="Ellipse 60"/>
              <p:cNvSpPr/>
              <p:nvPr/>
            </p:nvSpPr>
            <p:spPr>
              <a:xfrm>
                <a:off x="0" y="1066800"/>
                <a:ext cx="1371600" cy="533400"/>
              </a:xfrm>
              <a:prstGeom prst="ellipse">
                <a:avLst/>
              </a:prstGeom>
              <a:gradFill rotWithShape="1">
                <a:gsLst>
                  <a:gs pos="0">
                    <a:srgbClr val="F6921E">
                      <a:tint val="50000"/>
                      <a:satMod val="300000"/>
                    </a:srgbClr>
                  </a:gs>
                  <a:gs pos="35000">
                    <a:srgbClr val="F6921E">
                      <a:tint val="37000"/>
                      <a:satMod val="300000"/>
                    </a:srgbClr>
                  </a:gs>
                  <a:gs pos="100000">
                    <a:srgbClr val="F6921E">
                      <a:tint val="15000"/>
                      <a:satMod val="350000"/>
                    </a:srgbClr>
                  </a:gs>
                </a:gsLst>
                <a:lin ang="16200000" scaled="1"/>
              </a:gradFill>
              <a:ln w="9525" cap="flat" cmpd="sng" algn="ctr">
                <a:solidFill>
                  <a:srgbClr val="F6921E">
                    <a:shade val="95000"/>
                    <a:satMod val="105000"/>
                  </a:srgbClr>
                </a:solidFill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p:spPr>
            <p:txBody>
              <a:bodyPr rtlCol="0" anchor="ctr"/>
              <a:lstStyle/>
              <a:p>
                <a:pPr marL="0" marR="0" lvl="0" indent="0" algn="ctr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200" b="0" i="0" u="none" strike="noStrike" kern="0" cap="none" spc="0" normalizeH="0" baseline="0" noProof="0" dirty="0" err="1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alibri"/>
                    <a:ea typeface=""/>
                    <a:cs typeface=""/>
                  </a:rPr>
                  <a:t>Dashboards</a:t>
                </a:r>
                <a:endParaRPr kumimoji="0" lang="en-US" sz="12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/>
                  <a:ea typeface=""/>
                  <a:cs typeface=""/>
                </a:endParaRPr>
              </a:p>
            </p:txBody>
          </p:sp>
          <p:sp>
            <p:nvSpPr>
              <p:cNvPr id="87" name="Ellipse 61"/>
              <p:cNvSpPr/>
              <p:nvPr/>
            </p:nvSpPr>
            <p:spPr>
              <a:xfrm>
                <a:off x="152400" y="1219200"/>
                <a:ext cx="1371600" cy="533400"/>
              </a:xfrm>
              <a:prstGeom prst="ellipse">
                <a:avLst/>
              </a:prstGeom>
              <a:gradFill rotWithShape="1">
                <a:gsLst>
                  <a:gs pos="0">
                    <a:srgbClr val="F6921E">
                      <a:tint val="50000"/>
                      <a:satMod val="300000"/>
                    </a:srgbClr>
                  </a:gs>
                  <a:gs pos="35000">
                    <a:srgbClr val="F6921E">
                      <a:tint val="37000"/>
                      <a:satMod val="300000"/>
                    </a:srgbClr>
                  </a:gs>
                  <a:gs pos="100000">
                    <a:srgbClr val="F6921E">
                      <a:tint val="15000"/>
                      <a:satMod val="350000"/>
                    </a:srgbClr>
                  </a:gs>
                </a:gsLst>
                <a:lin ang="16200000" scaled="1"/>
              </a:gradFill>
              <a:ln w="9525" cap="flat" cmpd="sng" algn="ctr">
                <a:solidFill>
                  <a:srgbClr val="F6921E">
                    <a:shade val="95000"/>
                    <a:satMod val="105000"/>
                  </a:srgbClr>
                </a:solidFill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p:spPr>
            <p:txBody>
              <a:bodyPr rtlCol="0" anchor="ctr"/>
              <a:lstStyle/>
              <a:p>
                <a:pPr marL="0" marR="0" lvl="0" indent="0" algn="ctr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200" b="0" i="0" u="none" strike="noStrike" kern="0" cap="none" spc="0" normalizeH="0" baseline="0" noProof="0" dirty="0" err="1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alibri"/>
                    <a:ea typeface=""/>
                    <a:cs typeface=""/>
                  </a:rPr>
                  <a:t>Dashboards</a:t>
                </a:r>
                <a:endParaRPr kumimoji="0" lang="en-US" sz="12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/>
                  <a:ea typeface=""/>
                  <a:cs typeface=""/>
                </a:endParaRPr>
              </a:p>
            </p:txBody>
          </p:sp>
          <p:sp>
            <p:nvSpPr>
              <p:cNvPr id="88" name="Double flèche verticale 55"/>
              <p:cNvSpPr/>
              <p:nvPr/>
            </p:nvSpPr>
            <p:spPr>
              <a:xfrm>
                <a:off x="3962400" y="1676400"/>
                <a:ext cx="304800" cy="685800"/>
              </a:xfrm>
              <a:prstGeom prst="upDownArrow">
                <a:avLst/>
              </a:prstGeom>
              <a:gradFill rotWithShape="1">
                <a:gsLst>
                  <a:gs pos="0">
                    <a:srgbClr val="668C97">
                      <a:shade val="51000"/>
                      <a:satMod val="130000"/>
                    </a:srgbClr>
                  </a:gs>
                  <a:gs pos="80000">
                    <a:srgbClr val="668C97">
                      <a:shade val="93000"/>
                      <a:satMod val="130000"/>
                    </a:srgbClr>
                  </a:gs>
                  <a:gs pos="100000">
                    <a:srgbClr val="668C97">
                      <a:shade val="94000"/>
                      <a:satMod val="135000"/>
                    </a:srgb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p:spPr>
            <p:txBody>
              <a:bodyPr rtlCol="0" anchor="ctr"/>
              <a:lstStyle/>
              <a:p>
                <a:pPr marL="0" marR="0" lvl="0" indent="0" algn="ctr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"/>
                  <a:cs typeface=""/>
                </a:endParaRPr>
              </a:p>
            </p:txBody>
          </p:sp>
          <p:sp>
            <p:nvSpPr>
              <p:cNvPr id="89" name="Double flèche verticale 48"/>
              <p:cNvSpPr/>
              <p:nvPr/>
            </p:nvSpPr>
            <p:spPr>
              <a:xfrm>
                <a:off x="1828800" y="1676400"/>
                <a:ext cx="304800" cy="685800"/>
              </a:xfrm>
              <a:prstGeom prst="upDownArrow">
                <a:avLst/>
              </a:prstGeom>
              <a:gradFill rotWithShape="1">
                <a:gsLst>
                  <a:gs pos="0">
                    <a:srgbClr val="668C97">
                      <a:shade val="51000"/>
                      <a:satMod val="130000"/>
                    </a:srgbClr>
                  </a:gs>
                  <a:gs pos="80000">
                    <a:srgbClr val="668C97">
                      <a:shade val="93000"/>
                      <a:satMod val="130000"/>
                    </a:srgbClr>
                  </a:gs>
                  <a:gs pos="100000">
                    <a:srgbClr val="668C97">
                      <a:shade val="94000"/>
                      <a:satMod val="135000"/>
                    </a:srgb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p:spPr>
            <p:txBody>
              <a:bodyPr rtlCol="0" anchor="ctr"/>
              <a:lstStyle/>
              <a:p>
                <a:pPr marL="0" marR="0" lvl="0" indent="0" algn="ctr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"/>
                  <a:cs typeface=""/>
                </a:endParaRPr>
              </a:p>
            </p:txBody>
          </p:sp>
          <p:sp>
            <p:nvSpPr>
              <p:cNvPr id="90" name="Double flèche verticale 50"/>
              <p:cNvSpPr/>
              <p:nvPr/>
            </p:nvSpPr>
            <p:spPr>
              <a:xfrm>
                <a:off x="6781800" y="1676400"/>
                <a:ext cx="304800" cy="685800"/>
              </a:xfrm>
              <a:prstGeom prst="upDownArrow">
                <a:avLst/>
              </a:prstGeom>
              <a:gradFill rotWithShape="1">
                <a:gsLst>
                  <a:gs pos="0">
                    <a:srgbClr val="668C97">
                      <a:shade val="51000"/>
                      <a:satMod val="130000"/>
                    </a:srgbClr>
                  </a:gs>
                  <a:gs pos="80000">
                    <a:srgbClr val="668C97">
                      <a:shade val="93000"/>
                      <a:satMod val="130000"/>
                    </a:srgbClr>
                  </a:gs>
                  <a:gs pos="100000">
                    <a:srgbClr val="668C97">
                      <a:shade val="94000"/>
                      <a:satMod val="135000"/>
                    </a:srgb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p:spPr>
            <p:txBody>
              <a:bodyPr rtlCol="0" anchor="ctr"/>
              <a:lstStyle/>
              <a:p>
                <a:pPr marL="0" marR="0" lvl="0" indent="0" algn="ctr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"/>
                  <a:cs typeface=""/>
                </a:endParaRPr>
              </a:p>
            </p:txBody>
          </p:sp>
        </p:grpSp>
        <p:sp>
          <p:nvSpPr>
            <p:cNvPr id="75" name="ZoneTexte 99"/>
            <p:cNvSpPr txBox="1"/>
            <p:nvPr/>
          </p:nvSpPr>
          <p:spPr>
            <a:xfrm>
              <a:off x="-1183811" y="1260128"/>
              <a:ext cx="122225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sz="18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cs typeface="Arial" charset="0"/>
                </a:rPr>
                <a:t>Cloud </a:t>
              </a:r>
              <a:r>
                <a:rPr kumimoji="0" lang="fr-FR" sz="1800" b="0" i="0" u="none" strike="noStrike" kern="0" cap="none" spc="0" normalizeH="0" baseline="0" noProof="0" dirty="0" err="1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cs typeface="Arial" charset="0"/>
                </a:rPr>
                <a:t>apps</a:t>
              </a:r>
              <a:endPara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 charset="0"/>
              </a:endParaRPr>
            </a:p>
          </p:txBody>
        </p:sp>
      </p:grpSp>
      <p:pic>
        <p:nvPicPr>
          <p:cNvPr id="92" name="Picture 7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3396346" y="6055723"/>
            <a:ext cx="614363" cy="419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3" name="Picture 8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2581958" y="6071348"/>
            <a:ext cx="738188" cy="327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4" name="Picture 9"/>
          <p:cNvPicPr>
            <a:picLocks noChangeAspect="1" noChangeArrowheads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1796146" y="6170023"/>
            <a:ext cx="720869" cy="190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5" name="Rounded Rectangle 94"/>
          <p:cNvSpPr/>
          <p:nvPr/>
        </p:nvSpPr>
        <p:spPr>
          <a:xfrm>
            <a:off x="2457903" y="4301925"/>
            <a:ext cx="1318449" cy="533399"/>
          </a:xfrm>
          <a:prstGeom prst="roundRect">
            <a:avLst/>
          </a:prstGeom>
        </p:spPr>
        <p:style>
          <a:lnRef idx="1">
            <a:schemeClr val="accen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mtClean="0"/>
              <a:t>oneM2M from SP A</a:t>
            </a:r>
            <a:endParaRPr lang="en-US"/>
          </a:p>
        </p:txBody>
      </p:sp>
      <p:sp>
        <p:nvSpPr>
          <p:cNvPr id="96" name="Rounded Rectangle 95"/>
          <p:cNvSpPr/>
          <p:nvPr/>
        </p:nvSpPr>
        <p:spPr>
          <a:xfrm>
            <a:off x="3972014" y="4290878"/>
            <a:ext cx="1318449" cy="533399"/>
          </a:xfrm>
          <a:prstGeom prst="roundRect">
            <a:avLst/>
          </a:prstGeom>
        </p:spPr>
        <p:style>
          <a:lnRef idx="1">
            <a:schemeClr val="accen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oneM2M from SP B</a:t>
            </a:r>
            <a:endParaRPr lang="en-US" dirty="0"/>
          </a:p>
        </p:txBody>
      </p:sp>
      <p:sp>
        <p:nvSpPr>
          <p:cNvPr id="97" name="Rounded Rectangle 96"/>
          <p:cNvSpPr/>
          <p:nvPr/>
        </p:nvSpPr>
        <p:spPr>
          <a:xfrm>
            <a:off x="5495373" y="4290878"/>
            <a:ext cx="1598744" cy="533399"/>
          </a:xfrm>
          <a:prstGeom prst="roundRect">
            <a:avLst/>
          </a:prstGeom>
        </p:spPr>
        <p:style>
          <a:lnRef idx="1">
            <a:schemeClr val="accen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oneM2M-V2X from SP B</a:t>
            </a:r>
            <a:endParaRPr lang="en-US" dirty="0"/>
          </a:p>
        </p:txBody>
      </p:sp>
      <p:sp>
        <p:nvSpPr>
          <p:cNvPr id="98" name="Rectangle 97"/>
          <p:cNvSpPr/>
          <p:nvPr/>
        </p:nvSpPr>
        <p:spPr>
          <a:xfrm>
            <a:off x="3331038" y="2845411"/>
            <a:ext cx="2457026" cy="795858"/>
          </a:xfrm>
          <a:prstGeom prst="rect">
            <a:avLst/>
          </a:prstGeom>
          <a:solidFill>
            <a:srgbClr val="005480">
              <a:lumMod val="75000"/>
            </a:srgb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"/>
                <a:cs typeface=""/>
              </a:rPr>
              <a:t>Smart city </a:t>
            </a:r>
            <a:r>
              <a:rPr kumimoji="0" lang="fr-FR" sz="1800" b="0" i="0" u="none" strike="noStrike" kern="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"/>
                <a:cs typeface=""/>
              </a:rPr>
              <a:t>backend</a:t>
            </a:r>
            <a:endParaRPr kumimoji="0" lang="en-US" sz="180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"/>
              <a:cs typeface=""/>
            </a:endParaRPr>
          </a:p>
        </p:txBody>
      </p:sp>
      <p:sp>
        <p:nvSpPr>
          <p:cNvPr id="99" name="Can 98"/>
          <p:cNvSpPr/>
          <p:nvPr/>
        </p:nvSpPr>
        <p:spPr>
          <a:xfrm>
            <a:off x="4767946" y="2252510"/>
            <a:ext cx="3733800" cy="535698"/>
          </a:xfrm>
          <a:prstGeom prst="can">
            <a:avLst/>
          </a:prstGeom>
        </p:spPr>
        <p:style>
          <a:lnRef idx="1">
            <a:schemeClr val="accen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mtClean="0"/>
              <a:t>Data Hub</a:t>
            </a:r>
            <a:endParaRPr lang="en-US"/>
          </a:p>
        </p:txBody>
      </p:sp>
      <p:sp>
        <p:nvSpPr>
          <p:cNvPr id="23" name="Rectangle 22"/>
          <p:cNvSpPr/>
          <p:nvPr/>
        </p:nvSpPr>
        <p:spPr>
          <a:xfrm>
            <a:off x="0" y="844730"/>
            <a:ext cx="12192000" cy="5678491"/>
          </a:xfrm>
          <a:prstGeom prst="rect">
            <a:avLst/>
          </a:prstGeom>
          <a:solidFill>
            <a:schemeClr val="bg1">
              <a:alpha val="85000"/>
            </a:schemeClr>
          </a:solidFill>
          <a:ln>
            <a:noFill/>
          </a:ln>
        </p:spPr>
        <p:style>
          <a:lnRef idx="1">
            <a:schemeClr val="accen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0" name="Round Diagonal Corner Rectangle 99"/>
          <p:cNvSpPr/>
          <p:nvPr/>
        </p:nvSpPr>
        <p:spPr>
          <a:xfrm>
            <a:off x="441243" y="2845080"/>
            <a:ext cx="9965503" cy="706411"/>
          </a:xfrm>
          <a:prstGeom prst="round2DiagRect">
            <a:avLst/>
          </a:prstGeom>
        </p:spPr>
        <p:style>
          <a:lnRef idx="1">
            <a:schemeClr val="accen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How to find IN-CSE? (e.g., Registry for IN-CSE)</a:t>
            </a:r>
            <a:endParaRPr lang="en-US" sz="2000" dirty="0"/>
          </a:p>
        </p:txBody>
      </p:sp>
      <p:sp>
        <p:nvSpPr>
          <p:cNvPr id="103" name="Round Diagonal Corner Rectangle 102"/>
          <p:cNvSpPr/>
          <p:nvPr/>
        </p:nvSpPr>
        <p:spPr>
          <a:xfrm>
            <a:off x="447032" y="1241937"/>
            <a:ext cx="9713752" cy="701381"/>
          </a:xfrm>
          <a:prstGeom prst="round2DiagRect">
            <a:avLst/>
          </a:prstGeom>
        </p:spPr>
        <p:style>
          <a:lnRef idx="1">
            <a:schemeClr val="accen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Common Data Model, Terminology and Ontology for selected service </a:t>
            </a:r>
          </a:p>
          <a:p>
            <a:pPr algn="ctr"/>
            <a:r>
              <a:rPr lang="en-US" sz="2400" dirty="0" smtClean="0"/>
              <a:t>(e.g., V2X, Smart Building)</a:t>
            </a:r>
            <a:endParaRPr lang="en-US" sz="2400" dirty="0"/>
          </a:p>
        </p:txBody>
      </p:sp>
      <p:sp>
        <p:nvSpPr>
          <p:cNvPr id="104" name="Round Diagonal Corner Rectangle 103"/>
          <p:cNvSpPr/>
          <p:nvPr/>
        </p:nvSpPr>
        <p:spPr>
          <a:xfrm>
            <a:off x="447589" y="2038941"/>
            <a:ext cx="9713195" cy="701381"/>
          </a:xfrm>
          <a:prstGeom prst="round2DiagRect">
            <a:avLst/>
          </a:prstGeom>
        </p:spPr>
        <p:style>
          <a:lnRef idx="1">
            <a:schemeClr val="accen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S</a:t>
            </a:r>
            <a:r>
              <a:rPr lang="en-US" sz="2400" dirty="0" smtClean="0"/>
              <a:t>emantic &amp; context-aware support (e.g., </a:t>
            </a:r>
            <a:r>
              <a:rPr lang="en-US" sz="2400" smtClean="0"/>
              <a:t>NGSI-LD)</a:t>
            </a:r>
            <a:endParaRPr lang="en-US" sz="2400" dirty="0" smtClean="0"/>
          </a:p>
        </p:txBody>
      </p:sp>
      <p:sp>
        <p:nvSpPr>
          <p:cNvPr id="105" name="Round Diagonal Corner Rectangle 104"/>
          <p:cNvSpPr/>
          <p:nvPr/>
        </p:nvSpPr>
        <p:spPr>
          <a:xfrm>
            <a:off x="9917490" y="1241937"/>
            <a:ext cx="1407138" cy="701381"/>
          </a:xfrm>
          <a:prstGeom prst="round2Diag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smtClean="0"/>
              <a:t>REQ &amp; MAS</a:t>
            </a:r>
            <a:endParaRPr lang="en-US" sz="2400" dirty="0"/>
          </a:p>
        </p:txBody>
      </p:sp>
      <p:sp>
        <p:nvSpPr>
          <p:cNvPr id="106" name="Round Diagonal Corner Rectangle 105"/>
          <p:cNvSpPr/>
          <p:nvPr/>
        </p:nvSpPr>
        <p:spPr>
          <a:xfrm>
            <a:off x="9917490" y="2038940"/>
            <a:ext cx="1407138" cy="701381"/>
          </a:xfrm>
          <a:prstGeom prst="round2Diag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ARC &amp; MAS</a:t>
            </a:r>
            <a:endParaRPr lang="en-US" sz="2400" dirty="0"/>
          </a:p>
        </p:txBody>
      </p:sp>
      <p:sp>
        <p:nvSpPr>
          <p:cNvPr id="107" name="Round Diagonal Corner Rectangle 106"/>
          <p:cNvSpPr/>
          <p:nvPr/>
        </p:nvSpPr>
        <p:spPr>
          <a:xfrm>
            <a:off x="9917490" y="2851937"/>
            <a:ext cx="1407138" cy="701381"/>
          </a:xfrm>
          <a:prstGeom prst="round2Diag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ARC</a:t>
            </a:r>
            <a:endParaRPr lang="en-US" sz="2400" dirty="0"/>
          </a:p>
        </p:txBody>
      </p:sp>
      <p:sp>
        <p:nvSpPr>
          <p:cNvPr id="108" name="Round Diagonal Corner Rectangle 107"/>
          <p:cNvSpPr/>
          <p:nvPr/>
        </p:nvSpPr>
        <p:spPr>
          <a:xfrm>
            <a:off x="435446" y="3656679"/>
            <a:ext cx="9965503" cy="706411"/>
          </a:xfrm>
          <a:prstGeom prst="round2DiagRect">
            <a:avLst/>
          </a:prstGeom>
        </p:spPr>
        <p:style>
          <a:lnRef idx="1">
            <a:schemeClr val="accen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Supporting </a:t>
            </a:r>
            <a:r>
              <a:rPr lang="en-US" sz="2000" dirty="0" err="1" smtClean="0"/>
              <a:t>IoT</a:t>
            </a:r>
            <a:r>
              <a:rPr lang="en-US" sz="2000" dirty="0" smtClean="0"/>
              <a:t> Platforms Local Breakout (e.g., </a:t>
            </a:r>
            <a:r>
              <a:rPr lang="en-US" sz="2000" dirty="0" err="1" smtClean="0"/>
              <a:t>Mcc</a:t>
            </a:r>
            <a:r>
              <a:rPr lang="en-US" sz="2000" dirty="0" smtClean="0"/>
              <a:t>’)</a:t>
            </a:r>
            <a:endParaRPr lang="en-US" sz="2000" dirty="0"/>
          </a:p>
        </p:txBody>
      </p:sp>
      <p:sp>
        <p:nvSpPr>
          <p:cNvPr id="109" name="Round Diagonal Corner Rectangle 108"/>
          <p:cNvSpPr/>
          <p:nvPr/>
        </p:nvSpPr>
        <p:spPr>
          <a:xfrm>
            <a:off x="9911693" y="3663536"/>
            <a:ext cx="1407138" cy="701381"/>
          </a:xfrm>
          <a:prstGeom prst="round2Diag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ARC</a:t>
            </a:r>
            <a:endParaRPr lang="en-US" sz="2400" dirty="0"/>
          </a:p>
        </p:txBody>
      </p:sp>
      <p:sp>
        <p:nvSpPr>
          <p:cNvPr id="110" name="Round Diagonal Corner Rectangle 109"/>
          <p:cNvSpPr/>
          <p:nvPr/>
        </p:nvSpPr>
        <p:spPr>
          <a:xfrm>
            <a:off x="439362" y="4483479"/>
            <a:ext cx="9965503" cy="706411"/>
          </a:xfrm>
          <a:prstGeom prst="round2DiagRect">
            <a:avLst/>
          </a:prstGeom>
        </p:spPr>
        <p:style>
          <a:lnRef idx="1">
            <a:schemeClr val="accen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Smart City Profiles &amp; Certification Program Support</a:t>
            </a:r>
            <a:endParaRPr lang="en-US" sz="2000" dirty="0"/>
          </a:p>
        </p:txBody>
      </p:sp>
      <p:sp>
        <p:nvSpPr>
          <p:cNvPr id="111" name="Round Diagonal Corner Rectangle 110"/>
          <p:cNvSpPr/>
          <p:nvPr/>
        </p:nvSpPr>
        <p:spPr>
          <a:xfrm>
            <a:off x="9915609" y="4468279"/>
            <a:ext cx="1407138" cy="717562"/>
          </a:xfrm>
          <a:prstGeom prst="round2Diag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TST</a:t>
            </a:r>
            <a:endParaRPr lang="en-US" sz="2400" dirty="0"/>
          </a:p>
        </p:txBody>
      </p:sp>
      <p:sp>
        <p:nvSpPr>
          <p:cNvPr id="91" name="Round Diagonal Corner Rectangle 90"/>
          <p:cNvSpPr/>
          <p:nvPr/>
        </p:nvSpPr>
        <p:spPr>
          <a:xfrm>
            <a:off x="441862" y="5310435"/>
            <a:ext cx="9965503" cy="706411"/>
          </a:xfrm>
          <a:prstGeom prst="round2DiagRect">
            <a:avLst/>
          </a:prstGeom>
        </p:spPr>
        <p:style>
          <a:lnRef idx="1">
            <a:schemeClr val="accen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Supporting multiple databases (e.g., </a:t>
            </a:r>
            <a:r>
              <a:rPr lang="en-US" sz="2000" dirty="0" err="1" smtClean="0"/>
              <a:t>blockchain</a:t>
            </a:r>
            <a:r>
              <a:rPr lang="en-US" sz="2000" dirty="0" smtClean="0"/>
              <a:t>, relational DB)</a:t>
            </a:r>
            <a:endParaRPr lang="en-US" sz="2000" dirty="0"/>
          </a:p>
        </p:txBody>
      </p:sp>
      <p:sp>
        <p:nvSpPr>
          <p:cNvPr id="101" name="Round Diagonal Corner Rectangle 100"/>
          <p:cNvSpPr/>
          <p:nvPr/>
        </p:nvSpPr>
        <p:spPr>
          <a:xfrm>
            <a:off x="9918109" y="5295235"/>
            <a:ext cx="1407138" cy="717562"/>
          </a:xfrm>
          <a:prstGeom prst="round2Diag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REQ &amp; ARC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6090226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1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2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2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2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2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2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2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2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2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2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2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2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20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20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20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build="allAtOnce" animBg="1"/>
      <p:bldP spid="6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제목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ko-KR" dirty="0" smtClean="0">
                <a:uFillTx/>
              </a:rPr>
              <a:t>Thank you!</a:t>
            </a:r>
            <a:endParaRPr lang="ko-KR" altLang="en-US">
              <a:uFillTx/>
            </a:endParaRPr>
          </a:p>
        </p:txBody>
      </p:sp>
      <p:sp>
        <p:nvSpPr>
          <p:cNvPr id="6" name="부제목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ko-KR" altLang="en-US">
              <a:uFillTx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ne2m">
      <a:dk1>
        <a:srgbClr val="545054"/>
      </a:dk1>
      <a:lt1>
        <a:srgbClr val="FFFFFF"/>
      </a:lt1>
      <a:dk2>
        <a:srgbClr val="000000"/>
      </a:dk2>
      <a:lt2>
        <a:srgbClr val="E7E6E6"/>
      </a:lt2>
      <a:accent1>
        <a:srgbClr val="C00000"/>
      </a:accent1>
      <a:accent2>
        <a:srgbClr val="545054"/>
      </a:accent2>
      <a:accent3>
        <a:srgbClr val="A5A5A5"/>
      </a:accent3>
      <a:accent4>
        <a:srgbClr val="F6921E"/>
      </a:accent4>
      <a:accent5>
        <a:srgbClr val="716896"/>
      </a:accent5>
      <a:accent6>
        <a:srgbClr val="005480"/>
      </a:accent6>
      <a:hlink>
        <a:srgbClr val="668C97"/>
      </a:hlink>
      <a:folHlink>
        <a:srgbClr val="44546A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1">
          <a:schemeClr val="accent1"/>
        </a:fillRef>
        <a:effectRef idx="1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1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/>
      <a:bodyPr/>
      <a:lstStyle/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533</TotalTime>
  <Words>494</Words>
  <Application>Microsoft Macintosh PowerPoint</Application>
  <PresentationFormat>Widescreen</PresentationFormat>
  <Paragraphs>200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4" baseType="lpstr">
      <vt:lpstr>Calibri</vt:lpstr>
      <vt:lpstr>MS PGothic</vt:lpstr>
      <vt:lpstr>Myriad Pro</vt:lpstr>
      <vt:lpstr>Myriad Pro Light</vt:lpstr>
      <vt:lpstr>SimSun</vt:lpstr>
      <vt:lpstr>맑은 고딕</vt:lpstr>
      <vt:lpstr>Arial</vt:lpstr>
      <vt:lpstr>Office Theme</vt:lpstr>
      <vt:lpstr>Scope of Smart City Standards Work</vt:lpstr>
      <vt:lpstr>Smart City (Key Findings)</vt:lpstr>
      <vt:lpstr>A possible smart city blue-print</vt:lpstr>
      <vt:lpstr>In Reality</vt:lpstr>
      <vt:lpstr>In Reality</vt:lpstr>
      <vt:lpstr>Thank you!</vt:lpstr>
    </vt:vector>
  </TitlesOfParts>
  <Company>iconectiv</Company>
  <LinksUpToDate>false</LinksUpToDate>
  <SharedDoc>false</SharedDoc>
  <HyperlinksChanged>false</HyperlinksChanged>
  <AppVersion>15.0024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Swedlund, Nils</dc:creator>
  <cp:lastModifiedBy>JaeSeung Song</cp:lastModifiedBy>
  <cp:revision>57</cp:revision>
  <dcterms:created xsi:type="dcterms:W3CDTF">2017-09-21T15:46:31Z</dcterms:created>
  <dcterms:modified xsi:type="dcterms:W3CDTF">2018-09-16T12:36:38Z</dcterms:modified>
</cp:coreProperties>
</file>