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0" r:id="rId3"/>
    <p:sldId id="274" r:id="rId4"/>
    <p:sldId id="275" r:id="rId5"/>
    <p:sldId id="27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5" autoAdjust="0"/>
    <p:restoredTop sz="76786" autoAdjust="0"/>
  </p:normalViewPr>
  <p:slideViewPr>
    <p:cSldViewPr snapToGrid="0">
      <p:cViewPr varScale="1">
        <p:scale>
          <a:sx n="75" d="100"/>
          <a:sy n="75" d="100"/>
        </p:scale>
        <p:origin x="2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3E050-52CF-4042-A813-7C436506D4F1}" type="datetimeFigureOut">
              <a:rPr kumimoji="1" lang="ko-KR" altLang="en-US" smtClean="0"/>
              <a:t>2018. 9. 13.</a:t>
            </a:fld>
            <a:endParaRPr kumimoji="1"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041E9-2AF1-3B44-9F2A-91AA1018E4EA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3737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041E9-2AF1-3B44-9F2A-91AA1018E4EA}" type="slidenum">
              <a:rPr kumimoji="1" lang="ko-KR" altLang="en-US" smtClean="0"/>
              <a:t>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597833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041E9-2AF1-3B44-9F2A-91AA1018E4EA}" type="slidenum">
              <a:rPr kumimoji="1" lang="ko-KR" altLang="en-US" smtClean="0"/>
              <a:t>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61584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041E9-2AF1-3B44-9F2A-91AA1018E4EA}" type="slidenum">
              <a:rPr kumimoji="1" lang="ko-KR" altLang="en-US" smtClean="0"/>
              <a:t>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52973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2017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2"/>
            <a:ext cx="11296184" cy="2784619"/>
          </a:xfrm>
        </p:spPr>
        <p:txBody>
          <a:bodyPr/>
          <a:lstStyle/>
          <a:p>
            <a:r>
              <a:rPr lang="en-US" altLang="ko-KR" dirty="0"/>
              <a:t>TP-2018-0234 </a:t>
            </a:r>
            <a:br>
              <a:rPr lang="en-US" altLang="ko-KR" dirty="0"/>
            </a:br>
            <a:r>
              <a:rPr lang="en-US" altLang="ko-KR" dirty="0"/>
              <a:t>Update of WI-0070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TaeHyun KIM (</a:t>
            </a:r>
            <a:r>
              <a:rPr lang="en-US" altLang="ko-KR" dirty="0" err="1"/>
              <a:t>SyncTechno</a:t>
            </a:r>
            <a:r>
              <a:rPr lang="en-US" altLang="ko-KR" dirty="0"/>
              <a:t> Inc.) / Sept. 2018 TP#37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1753850" y="6492875"/>
            <a:ext cx="438150" cy="365125"/>
          </a:xfrm>
        </p:spPr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5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696" y="0"/>
            <a:ext cx="10249484" cy="1173570"/>
          </a:xfrm>
        </p:spPr>
        <p:txBody>
          <a:bodyPr>
            <a:normAutofit fontScale="90000"/>
          </a:bodyPr>
          <a:lstStyle/>
          <a:p>
            <a:r>
              <a:rPr kumimoji="1" lang="en-US" altLang="ko-KR" dirty="0"/>
              <a:t>WI-0070 Disaster Alert Service Enabler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2</a:t>
            </a:fld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7741BD0-9FE3-6340-92E8-9ABFB7F81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768" y="1493919"/>
            <a:ext cx="11046464" cy="1329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" altLang="ko-KR" dirty="0">
                <a:solidFill>
                  <a:srgbClr val="C00000"/>
                </a:solidFill>
              </a:rPr>
              <a:t>WI-0070, Disaster Alert Service Enabler, started to develop mechanism of helping authorities provide warning for the public safety by </a:t>
            </a:r>
            <a:r>
              <a:rPr kumimoji="1" lang="en" altLang="ko-KR" b="1" u="sng" dirty="0">
                <a:solidFill>
                  <a:srgbClr val="C00000"/>
                </a:solidFill>
              </a:rPr>
              <a:t>making things understand warning notification </a:t>
            </a:r>
            <a:r>
              <a:rPr kumimoji="1" lang="en" altLang="ko-KR" dirty="0">
                <a:solidFill>
                  <a:srgbClr val="C00000"/>
                </a:solidFill>
              </a:rPr>
              <a:t>from authorities.</a:t>
            </a:r>
          </a:p>
        </p:txBody>
      </p:sp>
      <p:sp>
        <p:nvSpPr>
          <p:cNvPr id="8" name="모서리가 둥근 직사각형 7">
            <a:extLst>
              <a:ext uri="{FF2B5EF4-FFF2-40B4-BE49-F238E27FC236}">
                <a16:creationId xmlns:a16="http://schemas.microsoft.com/office/drawing/2014/main" id="{812B7B06-AD23-9E48-976C-6DCB7DF70C15}"/>
              </a:ext>
            </a:extLst>
          </p:cNvPr>
          <p:cNvSpPr/>
          <p:nvPr/>
        </p:nvSpPr>
        <p:spPr>
          <a:xfrm>
            <a:off x="7998487" y="2970683"/>
            <a:ext cx="3235569" cy="3398214"/>
          </a:xfrm>
          <a:prstGeom prst="roundRect">
            <a:avLst>
              <a:gd name="adj" fmla="val 797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Targeted receiver</a:t>
            </a:r>
            <a:endParaRPr kumimoji="1" lang="ko-KR" altLang="en-US" dirty="0">
              <a:solidFill>
                <a:schemeClr val="accent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CA5009AA-D0CB-044E-9CCD-5665974CAA6E}"/>
              </a:ext>
            </a:extLst>
          </p:cNvPr>
          <p:cNvSpPr/>
          <p:nvPr/>
        </p:nvSpPr>
        <p:spPr>
          <a:xfrm>
            <a:off x="940607" y="3699068"/>
            <a:ext cx="2094186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Authority</a:t>
            </a:r>
            <a:endParaRPr kumimoji="1" lang="ko-KR" altLang="en-US" dirty="0">
              <a:solidFill>
                <a:schemeClr val="accent1"/>
              </a:solidFill>
            </a:endParaRPr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4007F623-3CBD-7747-82F9-824D29E7A18F}"/>
              </a:ext>
            </a:extLst>
          </p:cNvPr>
          <p:cNvCxnSpPr>
            <a:cxnSpLocks/>
            <a:stCxn id="9" idx="6"/>
            <a:endCxn id="11" idx="2"/>
          </p:cNvCxnSpPr>
          <p:nvPr/>
        </p:nvCxnSpPr>
        <p:spPr>
          <a:xfrm>
            <a:off x="3034793" y="4156268"/>
            <a:ext cx="56838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타원 10">
            <a:extLst>
              <a:ext uri="{FF2B5EF4-FFF2-40B4-BE49-F238E27FC236}">
                <a16:creationId xmlns:a16="http://schemas.microsoft.com/office/drawing/2014/main" id="{5EFA0926-AB17-5645-A4AB-1BF716580100}"/>
              </a:ext>
            </a:extLst>
          </p:cNvPr>
          <p:cNvSpPr/>
          <p:nvPr/>
        </p:nvSpPr>
        <p:spPr>
          <a:xfrm>
            <a:off x="8718667" y="3699068"/>
            <a:ext cx="2094186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Human</a:t>
            </a:r>
            <a:endParaRPr kumimoji="1" lang="ko-KR" altLang="en-US" dirty="0">
              <a:solidFill>
                <a:schemeClr val="accent1"/>
              </a:solidFill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5C991367-AD62-3F42-A32B-2A2A16B05CF1}"/>
              </a:ext>
            </a:extLst>
          </p:cNvPr>
          <p:cNvSpPr/>
          <p:nvPr/>
        </p:nvSpPr>
        <p:spPr>
          <a:xfrm>
            <a:off x="8718667" y="5016064"/>
            <a:ext cx="209418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/>
              <a:t>Things</a:t>
            </a:r>
            <a:endParaRPr kumimoji="1" lang="ko-KR" altLang="en-US" dirty="0"/>
          </a:p>
        </p:txBody>
      </p:sp>
      <p:cxnSp>
        <p:nvCxnSpPr>
          <p:cNvPr id="13" name="직선 화살표 연결선 23">
            <a:extLst>
              <a:ext uri="{FF2B5EF4-FFF2-40B4-BE49-F238E27FC236}">
                <a16:creationId xmlns:a16="http://schemas.microsoft.com/office/drawing/2014/main" id="{13C5B7EE-DEDE-274F-A5CD-69842C37496A}"/>
              </a:ext>
            </a:extLst>
          </p:cNvPr>
          <p:cNvCxnSpPr>
            <a:cxnSpLocks/>
            <a:stCxn id="9" idx="6"/>
            <a:endCxn id="12" idx="2"/>
          </p:cNvCxnSpPr>
          <p:nvPr/>
        </p:nvCxnSpPr>
        <p:spPr>
          <a:xfrm>
            <a:off x="3034793" y="4156268"/>
            <a:ext cx="5683874" cy="1316996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8E754A7-BA1E-E840-B150-56F8A16E9C0C}"/>
              </a:ext>
            </a:extLst>
          </p:cNvPr>
          <p:cNvSpPr txBox="1"/>
          <p:nvPr/>
        </p:nvSpPr>
        <p:spPr>
          <a:xfrm>
            <a:off x="793820" y="4701321"/>
            <a:ext cx="2803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Natural disaster warning</a:t>
            </a:r>
            <a:endParaRPr lang="en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sz="1600" dirty="0"/>
              <a:t>Man-made disaster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sz="1600" dirty="0"/>
              <a:t>Other emergency warning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FA56C-C944-8F42-B3A2-1E09B73B4A32}"/>
              </a:ext>
            </a:extLst>
          </p:cNvPr>
          <p:cNvSpPr txBox="1"/>
          <p:nvPr/>
        </p:nvSpPr>
        <p:spPr>
          <a:xfrm>
            <a:off x="4501662" y="3786935"/>
            <a:ext cx="2475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solidFill>
                  <a:schemeClr val="accent1"/>
                </a:solidFill>
              </a:rPr>
              <a:t>Public Warning Message</a:t>
            </a:r>
            <a:endParaRPr kumimoji="1" lang="ko-KR" altLang="en-US" dirty="0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098505-7B00-1548-8DCC-B095611A6DC7}"/>
              </a:ext>
            </a:extLst>
          </p:cNvPr>
          <p:cNvSpPr txBox="1"/>
          <p:nvPr/>
        </p:nvSpPr>
        <p:spPr>
          <a:xfrm>
            <a:off x="6417585" y="4183681"/>
            <a:ext cx="1398973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solidFill>
                  <a:schemeClr val="accent1"/>
                </a:solidFill>
              </a:rPr>
              <a:t>Human readable</a:t>
            </a:r>
            <a:endParaRPr kumimoji="1" lang="ko-KR" altLang="en-US" sz="1400" dirty="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DF9FA9-D9DC-B144-BC3A-2A8E293276DD}"/>
              </a:ext>
            </a:extLst>
          </p:cNvPr>
          <p:cNvSpPr txBox="1"/>
          <p:nvPr/>
        </p:nvSpPr>
        <p:spPr>
          <a:xfrm>
            <a:off x="6417585" y="5518259"/>
            <a:ext cx="20304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solidFill>
                  <a:schemeClr val="accent1"/>
                </a:solidFill>
              </a:rPr>
              <a:t>Machine Understandable</a:t>
            </a:r>
            <a:endParaRPr kumimoji="1" lang="ko-KR" alt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291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ko-KR" dirty="0"/>
              <a:t>Scope of public warning service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97628" y="6492875"/>
            <a:ext cx="494371" cy="365125"/>
          </a:xfrm>
        </p:spPr>
        <p:txBody>
          <a:bodyPr/>
          <a:lstStyle/>
          <a:p>
            <a:fld id="{CF81B550-7CF2-4283-9092-C0AEF1549117}" type="slidenum">
              <a:rPr lang="en-US" smtClean="0"/>
              <a:t>3</a:t>
            </a:fld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7741BD0-9FE3-6340-92E8-9ABFB7F81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873" y="1493919"/>
            <a:ext cx="10834254" cy="1329668"/>
          </a:xfrm>
        </p:spPr>
        <p:txBody>
          <a:bodyPr/>
          <a:lstStyle/>
          <a:p>
            <a:pPr marL="0" indent="0">
              <a:buNone/>
            </a:pPr>
            <a:r>
              <a:rPr kumimoji="1" lang="en" altLang="ko-KR" dirty="0">
                <a:solidFill>
                  <a:srgbClr val="C00000"/>
                </a:solidFill>
              </a:rPr>
              <a:t>Public warning service deals with Natural disaster warning, man-made disaster warning and other warning.</a:t>
            </a:r>
          </a:p>
        </p:txBody>
      </p:sp>
      <p:sp>
        <p:nvSpPr>
          <p:cNvPr id="18" name="모서리가 둥근 직사각형 17">
            <a:extLst>
              <a:ext uri="{FF2B5EF4-FFF2-40B4-BE49-F238E27FC236}">
                <a16:creationId xmlns:a16="http://schemas.microsoft.com/office/drawing/2014/main" id="{BE245922-4E9A-6B45-B57A-C12703F48670}"/>
              </a:ext>
            </a:extLst>
          </p:cNvPr>
          <p:cNvSpPr/>
          <p:nvPr/>
        </p:nvSpPr>
        <p:spPr>
          <a:xfrm>
            <a:off x="1508790" y="4135708"/>
            <a:ext cx="2896810" cy="1966625"/>
          </a:xfrm>
          <a:prstGeom prst="roundRect">
            <a:avLst>
              <a:gd name="adj" fmla="val 56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Blizzard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Coastal Flood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Earthquake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dirty="0">
                <a:solidFill>
                  <a:schemeClr val="tx1"/>
                </a:solidFill>
              </a:rPr>
              <a:t>Tsunami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dirty="0">
                <a:solidFill>
                  <a:schemeClr val="tx1"/>
                </a:solidFill>
              </a:rPr>
              <a:t>Volcano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dirty="0">
                <a:solidFill>
                  <a:schemeClr val="tx1"/>
                </a:solidFill>
              </a:rPr>
              <a:t>Winter Storm Warning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5523EA4-C90E-D94C-9AEA-CB23133D6878}"/>
              </a:ext>
            </a:extLst>
          </p:cNvPr>
          <p:cNvSpPr/>
          <p:nvPr/>
        </p:nvSpPr>
        <p:spPr>
          <a:xfrm>
            <a:off x="1391196" y="2993681"/>
            <a:ext cx="3132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Natural disaster warning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22AC1B1-DAC0-6C48-917F-998A8F5702CE}"/>
              </a:ext>
            </a:extLst>
          </p:cNvPr>
          <p:cNvSpPr/>
          <p:nvPr/>
        </p:nvSpPr>
        <p:spPr>
          <a:xfrm>
            <a:off x="4530000" y="2993681"/>
            <a:ext cx="3132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Man-made disaster warning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73B6A44-CB44-C243-8945-9696F283FDA6}"/>
              </a:ext>
            </a:extLst>
          </p:cNvPr>
          <p:cNvSpPr/>
          <p:nvPr/>
        </p:nvSpPr>
        <p:spPr>
          <a:xfrm>
            <a:off x="7668804" y="2993681"/>
            <a:ext cx="3132000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Other warning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D590050-0722-554B-8B05-EB33340E89EA}"/>
              </a:ext>
            </a:extLst>
          </p:cNvPr>
          <p:cNvSpPr/>
          <p:nvPr/>
        </p:nvSpPr>
        <p:spPr>
          <a:xfrm>
            <a:off x="1391196" y="2452274"/>
            <a:ext cx="9409608" cy="5400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accent1"/>
                </a:solidFill>
              </a:rPr>
              <a:t>Public warning service</a:t>
            </a:r>
          </a:p>
        </p:txBody>
      </p:sp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id="{9ACEFA04-5E7D-3B4F-81B2-7FE63CC98D08}"/>
              </a:ext>
            </a:extLst>
          </p:cNvPr>
          <p:cNvSpPr/>
          <p:nvPr/>
        </p:nvSpPr>
        <p:spPr>
          <a:xfrm>
            <a:off x="4640793" y="4135708"/>
            <a:ext cx="2896806" cy="1966625"/>
          </a:xfrm>
          <a:prstGeom prst="roundRect">
            <a:avLst>
              <a:gd name="adj" fmla="val 56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Fire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dirty="0">
                <a:solidFill>
                  <a:schemeClr val="tx1"/>
                </a:solidFill>
              </a:rPr>
              <a:t>Hazardous Materials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ko-KR" dirty="0">
                <a:solidFill>
                  <a:schemeClr val="tx1"/>
                </a:solidFill>
              </a:rPr>
              <a:t>Nuclear Power Plant Warning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89155065-EA0E-7943-A841-3E8ED9B9A368}"/>
              </a:ext>
            </a:extLst>
          </p:cNvPr>
          <p:cNvSpPr/>
          <p:nvPr/>
        </p:nvSpPr>
        <p:spPr>
          <a:xfrm>
            <a:off x="7772792" y="4135708"/>
            <a:ext cx="2896810" cy="1966625"/>
          </a:xfrm>
          <a:prstGeom prst="roundRect">
            <a:avLst>
              <a:gd name="adj" fmla="val 56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Child Abduction Emergency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Law Enforcement Warning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Civil Emergency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</a:rPr>
              <a:t>Other threats to life, property and safety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2AD1C160-B900-344E-B7EF-3162FD3ED53D}"/>
              </a:ext>
            </a:extLst>
          </p:cNvPr>
          <p:cNvSpPr/>
          <p:nvPr/>
        </p:nvSpPr>
        <p:spPr>
          <a:xfrm>
            <a:off x="1391196" y="3533681"/>
            <a:ext cx="3132000" cy="29591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ko-KR" dirty="0">
              <a:solidFill>
                <a:schemeClr val="accent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576A62BC-49C2-3F47-9D41-B49B8156757F}"/>
              </a:ext>
            </a:extLst>
          </p:cNvPr>
          <p:cNvSpPr/>
          <p:nvPr/>
        </p:nvSpPr>
        <p:spPr>
          <a:xfrm>
            <a:off x="4530000" y="3533681"/>
            <a:ext cx="3132000" cy="29591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ko-KR" dirty="0">
              <a:solidFill>
                <a:schemeClr val="accent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9DE8F03-FF8C-9243-A371-1618E40B61F4}"/>
              </a:ext>
            </a:extLst>
          </p:cNvPr>
          <p:cNvSpPr/>
          <p:nvPr/>
        </p:nvSpPr>
        <p:spPr>
          <a:xfrm>
            <a:off x="7668804" y="3533681"/>
            <a:ext cx="3132000" cy="29591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ko-KR" dirty="0">
              <a:solidFill>
                <a:schemeClr val="accent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A63A4-C864-FE43-89B0-0920496C7846}"/>
              </a:ext>
            </a:extLst>
          </p:cNvPr>
          <p:cNvSpPr txBox="1"/>
          <p:nvPr/>
        </p:nvSpPr>
        <p:spPr>
          <a:xfrm>
            <a:off x="1508790" y="3616145"/>
            <a:ext cx="1066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/>
              <a:t>Examples</a:t>
            </a:r>
            <a:endParaRPr kumimoji="1"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04CFA8-39E7-A043-8FB9-A5A0CD30DCDE}"/>
              </a:ext>
            </a:extLst>
          </p:cNvPr>
          <p:cNvSpPr txBox="1"/>
          <p:nvPr/>
        </p:nvSpPr>
        <p:spPr>
          <a:xfrm>
            <a:off x="4640791" y="3616145"/>
            <a:ext cx="106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dirty="0"/>
              <a:t>Examples</a:t>
            </a:r>
            <a:endParaRPr kumimoji="1" lang="ko-KR" alt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7C8CC4-87F6-B048-97EB-DDB64A7DC042}"/>
              </a:ext>
            </a:extLst>
          </p:cNvPr>
          <p:cNvSpPr txBox="1"/>
          <p:nvPr/>
        </p:nvSpPr>
        <p:spPr>
          <a:xfrm>
            <a:off x="7772792" y="3597276"/>
            <a:ext cx="106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dirty="0"/>
              <a:t>Examples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90978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696" y="0"/>
            <a:ext cx="9779122" cy="1173570"/>
          </a:xfrm>
        </p:spPr>
        <p:txBody>
          <a:bodyPr>
            <a:normAutofit fontScale="90000"/>
          </a:bodyPr>
          <a:lstStyle/>
          <a:p>
            <a:r>
              <a:rPr kumimoji="1" lang="en-US" altLang="ko-KR" dirty="0"/>
              <a:t>WI-0070 Disaster Alert Service Enabler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4</a:t>
            </a:fld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7741BD0-9FE3-6340-92E8-9ABFB7F81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548" y="1493919"/>
            <a:ext cx="10942904" cy="1329668"/>
          </a:xfrm>
        </p:spPr>
        <p:txBody>
          <a:bodyPr/>
          <a:lstStyle/>
          <a:p>
            <a:pPr marL="0" indent="0">
              <a:buNone/>
            </a:pPr>
            <a:r>
              <a:rPr kumimoji="1" lang="en" altLang="ko-KR" dirty="0">
                <a:solidFill>
                  <a:srgbClr val="C00000"/>
                </a:solidFill>
              </a:rPr>
              <a:t>This document intends to revise the title of WI-0070 for the clarification on the scope of WI-0070.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E58CEF3-C62D-7241-A0A9-16664F11D087}"/>
              </a:ext>
            </a:extLst>
          </p:cNvPr>
          <p:cNvSpPr/>
          <p:nvPr/>
        </p:nvSpPr>
        <p:spPr>
          <a:xfrm>
            <a:off x="1377208" y="3324374"/>
            <a:ext cx="93732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4400" dirty="0">
                <a:solidFill>
                  <a:schemeClr val="accent1"/>
                </a:solidFill>
              </a:rPr>
              <a:t>WI-0070 Public Warning Service Enabler</a:t>
            </a:r>
            <a:endParaRPr kumimoji="1" lang="ko-KR" altLang="en-US" sz="4400" dirty="0">
              <a:solidFill>
                <a:schemeClr val="accent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264D994-D3A0-FD4F-B0F9-F708568AD8DC}"/>
              </a:ext>
            </a:extLst>
          </p:cNvPr>
          <p:cNvSpPr/>
          <p:nvPr/>
        </p:nvSpPr>
        <p:spPr>
          <a:xfrm>
            <a:off x="1377700" y="4798127"/>
            <a:ext cx="5838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2400" dirty="0"/>
              <a:t>WI-0070 Disaster Alert Service Enabler(DASE)</a:t>
            </a:r>
            <a:endParaRPr kumimoji="1" lang="ko-KR" alt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A1CB1E-E316-314D-A523-83CD48BC1C1C}"/>
              </a:ext>
            </a:extLst>
          </p:cNvPr>
          <p:cNvSpPr txBox="1"/>
          <p:nvPr/>
        </p:nvSpPr>
        <p:spPr>
          <a:xfrm>
            <a:off x="1377208" y="4446805"/>
            <a:ext cx="719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>
                <a:solidFill>
                  <a:schemeClr val="accent1"/>
                </a:solidFill>
              </a:defRPr>
            </a:lvl1pPr>
          </a:lstStyle>
          <a:p>
            <a:r>
              <a:rPr lang="en-US" altLang="ko-KR" dirty="0"/>
              <a:t>AS-IS: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627868-33AD-BD4F-9764-DFC32992BEB6}"/>
              </a:ext>
            </a:extLst>
          </p:cNvPr>
          <p:cNvSpPr txBox="1"/>
          <p:nvPr/>
        </p:nvSpPr>
        <p:spPr>
          <a:xfrm>
            <a:off x="1377208" y="2995119"/>
            <a:ext cx="812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>
                <a:solidFill>
                  <a:schemeClr val="accent1"/>
                </a:solidFill>
              </a:defRPr>
            </a:lvl1pPr>
          </a:lstStyle>
          <a:p>
            <a:r>
              <a:rPr lang="en-US" altLang="ko-KR" dirty="0"/>
              <a:t>TO-BE: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6447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CR for WI-0070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141401"/>
              </p:ext>
            </p:extLst>
          </p:nvPr>
        </p:nvGraphicFramePr>
        <p:xfrm>
          <a:off x="907710" y="2500397"/>
          <a:ext cx="10468655" cy="2162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093">
                  <a:extLst>
                    <a:ext uri="{9D8B030D-6E8A-4147-A177-3AD203B41FA5}">
                      <a16:colId xmlns:a16="http://schemas.microsoft.com/office/drawing/2014/main" val="1390179469"/>
                    </a:ext>
                  </a:extLst>
                </a:gridCol>
                <a:gridCol w="3679270">
                  <a:extLst>
                    <a:ext uri="{9D8B030D-6E8A-4147-A177-3AD203B41FA5}">
                      <a16:colId xmlns:a16="http://schemas.microsoft.com/office/drawing/2014/main" val="2381817673"/>
                    </a:ext>
                  </a:extLst>
                </a:gridCol>
                <a:gridCol w="3158836">
                  <a:extLst>
                    <a:ext uri="{9D8B030D-6E8A-4147-A177-3AD203B41FA5}">
                      <a16:colId xmlns:a16="http://schemas.microsoft.com/office/drawing/2014/main" val="1218439416"/>
                    </a:ext>
                  </a:extLst>
                </a:gridCol>
                <a:gridCol w="2509456">
                  <a:extLst>
                    <a:ext uri="{9D8B030D-6E8A-4147-A177-3AD203B41FA5}">
                      <a16:colId xmlns:a16="http://schemas.microsoft.com/office/drawing/2014/main" val="3381110339"/>
                    </a:ext>
                  </a:extLst>
                </a:gridCol>
              </a:tblGrid>
              <a:tr h="45571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Doc ID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Title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Impacts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/>
                        <a:t>Related contribution</a:t>
                      </a:r>
                      <a:endParaRPr lang="ko-KR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8937526"/>
                  </a:ext>
                </a:extLst>
              </a:tr>
              <a:tr h="4557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/>
                        <a:t>WI-0070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/>
                        <a:t>Disaster Alert Service Enabler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/>
                        <a:t>Need to update the title and be aligned with proposed changes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TP-2018-0234</a:t>
                      </a:r>
                      <a:endParaRPr lang="ko-KR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908632"/>
                  </a:ext>
                </a:extLst>
              </a:tr>
              <a:tr h="65102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/>
                        <a:t>TR-0046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/>
                        <a:t>Study on Disaster Alert Service Enabler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/>
                        <a:t>Need to be aligned with proposed changes</a:t>
                      </a:r>
                      <a:endParaRPr lang="ko-KR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MAS-2018-0121</a:t>
                      </a:r>
                      <a:endParaRPr lang="ko-KR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465256"/>
                  </a:ext>
                </a:extLst>
              </a:tr>
            </a:tbl>
          </a:graphicData>
        </a:graphic>
      </p:graphicFrame>
      <p:sp>
        <p:nvSpPr>
          <p:cNvPr id="4" name="내용 개체 틀 4">
            <a:extLst>
              <a:ext uri="{FF2B5EF4-FFF2-40B4-BE49-F238E27FC236}">
                <a16:creationId xmlns:a16="http://schemas.microsoft.com/office/drawing/2014/main" id="{A83382BE-297E-D245-B957-03382C99DF07}"/>
              </a:ext>
            </a:extLst>
          </p:cNvPr>
          <p:cNvSpPr txBox="1">
            <a:spLocks/>
          </p:cNvSpPr>
          <p:nvPr/>
        </p:nvSpPr>
        <p:spPr>
          <a:xfrm>
            <a:off x="907711" y="1493919"/>
            <a:ext cx="10376579" cy="1329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" altLang="ko-KR" dirty="0">
                <a:solidFill>
                  <a:srgbClr val="C00000"/>
                </a:solidFill>
              </a:rPr>
              <a:t>In case the proposed changes are agreed, followings are expected to be done:</a:t>
            </a:r>
          </a:p>
        </p:txBody>
      </p:sp>
    </p:spTree>
    <p:extLst>
      <p:ext uri="{BB962C8B-B14F-4D97-AF65-F5344CB8AC3E}">
        <p14:creationId xmlns:p14="http://schemas.microsoft.com/office/powerpoint/2010/main" val="4206693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247</Words>
  <Application>Microsoft Office PowerPoint</Application>
  <PresentationFormat>와이드스크린</PresentationFormat>
  <Paragraphs>63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Myriad Pro</vt:lpstr>
      <vt:lpstr>Myriad Pro Light</vt:lpstr>
      <vt:lpstr>맑은 고딕</vt:lpstr>
      <vt:lpstr>Arial</vt:lpstr>
      <vt:lpstr>Calibri</vt:lpstr>
      <vt:lpstr>Office Theme</vt:lpstr>
      <vt:lpstr>TP-2018-0234  Update of WI-0070</vt:lpstr>
      <vt:lpstr>WI-0070 Disaster Alert Service Enabler</vt:lpstr>
      <vt:lpstr>Scope of public warning service</vt:lpstr>
      <vt:lpstr>WI-0070 Disaster Alert Service Enabler</vt:lpstr>
      <vt:lpstr>CR for WI-0070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KIM TaeHyun</cp:lastModifiedBy>
  <cp:revision>36</cp:revision>
  <dcterms:created xsi:type="dcterms:W3CDTF">2017-09-21T15:46:31Z</dcterms:created>
  <dcterms:modified xsi:type="dcterms:W3CDTF">2018-09-13T11:27:11Z</dcterms:modified>
</cp:coreProperties>
</file>