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7" r:id="rId4"/>
    <p:sldId id="276" r:id="rId5"/>
    <p:sldId id="278"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31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8" autoAdjust="0"/>
    <p:restoredTop sz="94660"/>
  </p:normalViewPr>
  <p:slideViewPr>
    <p:cSldViewPr snapToGrid="0">
      <p:cViewPr varScale="1">
        <p:scale>
          <a:sx n="79" d="100"/>
          <a:sy n="79" d="100"/>
        </p:scale>
        <p:origin x="82" y="259"/>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4285397"/>
            <a:ext cx="12192000" cy="2572603"/>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smtClean="0"/>
              <a:t>Click to edit Master title style</a:t>
            </a:r>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019675"/>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148782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5341434"/>
            <a:ext cx="12192000" cy="1516566"/>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smtClean="0"/>
              <a:t>Click to edit Master title style</a:t>
            </a:r>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847556"/>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4094554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9780" y="1233866"/>
            <a:ext cx="11296184" cy="2387600"/>
          </a:xfrm>
        </p:spPr>
        <p:txBody>
          <a:bodyPr anchor="b">
            <a:normAutofit/>
          </a:bodyPr>
          <a:lstStyle>
            <a:lvl1pPr algn="l">
              <a:defRPr sz="4800">
                <a:solidFill>
                  <a:schemeClr val="tx1"/>
                </a:solidFill>
              </a:defRPr>
            </a:lvl1pPr>
          </a:lstStyle>
          <a:p>
            <a:r>
              <a:rPr lang="en-US" dirty="0" smtClean="0"/>
              <a:t>Click to edit Master title style</a:t>
            </a:r>
            <a:endParaRPr lang="en-US" dirty="0"/>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01444" y="305687"/>
            <a:ext cx="2722432" cy="1856358"/>
          </a:xfrm>
          <a:prstGeom prst="rect">
            <a:avLst/>
          </a:prstGeom>
        </p:spPr>
      </p:pic>
      <p:sp>
        <p:nvSpPr>
          <p:cNvPr id="3" name="Subtitle 2"/>
          <p:cNvSpPr>
            <a:spLocks noGrp="1"/>
          </p:cNvSpPr>
          <p:nvPr>
            <p:ph type="subTitle" idx="1"/>
          </p:nvPr>
        </p:nvSpPr>
        <p:spPr>
          <a:xfrm>
            <a:off x="659780" y="3837899"/>
            <a:ext cx="9144000" cy="1655762"/>
          </a:xfrm>
        </p:spPr>
        <p:txBody>
          <a:bodyPr/>
          <a:lstStyle>
            <a:lvl1pPr marL="0" indent="0" algn="l">
              <a:buNone/>
              <a:defRPr sz="2400">
                <a:solidFill>
                  <a:schemeClr val="tx1">
                    <a:lumMod val="50000"/>
                    <a:lumOff val="50000"/>
                  </a:schemeClr>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07940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9/19/2018</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10276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9/19/2018</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1601451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9/19/2018</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893867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9/19/2018</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961219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9/19/2018</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001594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4071596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4696" y="0"/>
            <a:ext cx="7850299" cy="117357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334696" y="1493919"/>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11697628" y="6492875"/>
            <a:ext cx="49437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F5A94-8458-4F17-AD3C-1A083E20221D}" type="slidenum">
              <a:rPr lang="en-US" smtClean="0"/>
              <a:t>‹#›</a:t>
            </a:fld>
            <a:endParaRPr lang="en-US"/>
          </a:p>
        </p:txBody>
      </p:sp>
      <p:sp>
        <p:nvSpPr>
          <p:cNvPr id="7" name="Rectangle 6"/>
          <p:cNvSpPr/>
          <p:nvPr userDrawn="1"/>
        </p:nvSpPr>
        <p:spPr>
          <a:xfrm>
            <a:off x="0" y="1155282"/>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0748241" y="105845"/>
            <a:ext cx="1325890" cy="904091"/>
          </a:xfrm>
          <a:prstGeom prst="rect">
            <a:avLst/>
          </a:prstGeom>
        </p:spPr>
      </p:pic>
      <p:sp>
        <p:nvSpPr>
          <p:cNvPr id="9" name="Rectangle 8"/>
          <p:cNvSpPr/>
          <p:nvPr userDrawn="1"/>
        </p:nvSpPr>
        <p:spPr>
          <a:xfrm>
            <a:off x="0" y="6497638"/>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5592496" y="6592129"/>
            <a:ext cx="1007007" cy="369332"/>
          </a:xfrm>
          <a:prstGeom prst="rect">
            <a:avLst/>
          </a:prstGeom>
          <a:noFill/>
        </p:spPr>
        <p:txBody>
          <a:bodyPr wrap="none" rtlCol="0">
            <a:spAutoFit/>
          </a:bodyPr>
          <a:lstStyle/>
          <a:p>
            <a:r>
              <a:rPr lang="en-US" sz="900" dirty="0" smtClean="0">
                <a:solidFill>
                  <a:schemeClr val="bg1">
                    <a:lumMod val="75000"/>
                  </a:schemeClr>
                </a:solidFill>
                <a:latin typeface="Myriad Pro Light" panose="020B0603030403020204" pitchFamily="34" charset="0"/>
              </a:rPr>
              <a:t>© 2017 oneM2M</a:t>
            </a:r>
          </a:p>
          <a:p>
            <a:endParaRPr lang="en-US" sz="900" dirty="0">
              <a:solidFill>
                <a:schemeClr val="bg1">
                  <a:lumMod val="50000"/>
                </a:schemeClr>
              </a:solidFill>
              <a:latin typeface="Myriad Pro Light" panose="020B0603030403020204" pitchFamily="34" charset="0"/>
            </a:endParaRPr>
          </a:p>
        </p:txBody>
      </p:sp>
    </p:spTree>
    <p:extLst>
      <p:ext uri="{BB962C8B-B14F-4D97-AF65-F5344CB8AC3E}">
        <p14:creationId xmlns:p14="http://schemas.microsoft.com/office/powerpoint/2010/main" val="43189451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Lst>
  <p:txStyles>
    <p:titleStyle>
      <a:lvl1pPr algn="l" defTabSz="914400" rtl="0" eaLnBrk="1" latinLnBrk="0" hangingPunct="1">
        <a:lnSpc>
          <a:spcPct val="90000"/>
        </a:lnSpc>
        <a:spcBef>
          <a:spcPct val="0"/>
        </a:spcBef>
        <a:buNone/>
        <a:defRPr sz="4400" b="1" kern="1200">
          <a:solidFill>
            <a:srgbClr val="C63133"/>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Clr>
          <a:srgbClr val="C00000"/>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C0000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C00000"/>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cid:6BF449195A2BD046B3C2231903B10E47@adrail.ch" TargetMode="External"/><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mj-lt"/>
              </a:rPr>
              <a:t>Socialization of </a:t>
            </a:r>
            <a:br>
              <a:rPr lang="en-US" dirty="0" smtClean="0">
                <a:latin typeface="+mj-lt"/>
              </a:rPr>
            </a:br>
            <a:r>
              <a:rPr lang="en-US" dirty="0" smtClean="0">
                <a:latin typeface="+mj-lt"/>
              </a:rPr>
              <a:t>Railway Domain Enablement</a:t>
            </a:r>
            <a:endParaRPr lang="en-US" dirty="0">
              <a:latin typeface="+mj-lt"/>
            </a:endParaRPr>
          </a:p>
        </p:txBody>
      </p:sp>
      <p:sp>
        <p:nvSpPr>
          <p:cNvPr id="3" name="Subtitle 2"/>
          <p:cNvSpPr>
            <a:spLocks noGrp="1"/>
          </p:cNvSpPr>
          <p:nvPr>
            <p:ph type="subTitle" idx="1"/>
          </p:nvPr>
        </p:nvSpPr>
        <p:spPr/>
        <p:txBody>
          <a:bodyPr/>
          <a:lstStyle/>
          <a:p>
            <a:r>
              <a:rPr lang="en-US" dirty="0" smtClean="0"/>
              <a:t>Andrew Min-gyu Han, Hansung University</a:t>
            </a:r>
          </a:p>
          <a:p>
            <a:r>
              <a:rPr lang="en-US" dirty="0" smtClean="0"/>
              <a:t>2018-09-19</a:t>
            </a:r>
            <a:endParaRPr lang="en-US" dirty="0"/>
          </a:p>
        </p:txBody>
      </p:sp>
      <p:sp>
        <p:nvSpPr>
          <p:cNvPr id="5" name="Textfeld 4"/>
          <p:cNvSpPr txBox="1"/>
          <p:nvPr/>
        </p:nvSpPr>
        <p:spPr>
          <a:xfrm>
            <a:off x="94523" y="182841"/>
            <a:ext cx="5611088" cy="369332"/>
          </a:xfrm>
          <a:prstGeom prst="rect">
            <a:avLst/>
          </a:prstGeom>
          <a:noFill/>
        </p:spPr>
        <p:txBody>
          <a:bodyPr wrap="none" rtlCol="0">
            <a:spAutoFit/>
          </a:bodyPr>
          <a:lstStyle/>
          <a:p>
            <a:r>
              <a:rPr lang="en-US" dirty="0" smtClean="0"/>
              <a:t>TP-2018-0xxx-Socialize_WI_Railway_Domain_Enablement</a:t>
            </a:r>
            <a:endParaRPr lang="en-US" dirty="0"/>
          </a:p>
        </p:txBody>
      </p:sp>
    </p:spTree>
    <p:extLst>
      <p:ext uri="{BB962C8B-B14F-4D97-AF65-F5344CB8AC3E}">
        <p14:creationId xmlns:p14="http://schemas.microsoft.com/office/powerpoint/2010/main" val="1765449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Background</a:t>
            </a:r>
            <a:endParaRPr lang="fr-FR" dirty="0"/>
          </a:p>
        </p:txBody>
      </p:sp>
      <p:sp>
        <p:nvSpPr>
          <p:cNvPr id="3" name="Content Placeholder 2"/>
          <p:cNvSpPr>
            <a:spLocks noGrp="1"/>
          </p:cNvSpPr>
          <p:nvPr>
            <p:ph idx="1"/>
          </p:nvPr>
        </p:nvSpPr>
        <p:spPr/>
        <p:txBody>
          <a:bodyPr>
            <a:normAutofit/>
          </a:bodyPr>
          <a:lstStyle/>
          <a:p>
            <a:r>
              <a:rPr lang="en-GB" altLang="ko-KR" dirty="0"/>
              <a:t>The railway service is one of the most important public transport system which provides massive, economical and environment-friendly service. The railway service is also an essential part of urban infrastructure as many forms of subway and high-speed train.</a:t>
            </a:r>
            <a:endParaRPr lang="ko-KR" altLang="ko-KR" dirty="0"/>
          </a:p>
          <a:p>
            <a:r>
              <a:rPr lang="en-GB" altLang="ko-KR" dirty="0"/>
              <a:t>The current railway service is getting enhancement by adapting various sensors, devices and services to get more speed and more intelligence. Many SDOs are working on the railway domain such as 3GPP.  In order to support this vertical field domain, oneM2M should consider services and devices of the railway field domain.</a:t>
            </a:r>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2</a:t>
            </a:fld>
            <a:endParaRPr lang="en-US"/>
          </a:p>
        </p:txBody>
      </p:sp>
    </p:spTree>
    <p:extLst>
      <p:ext uri="{BB962C8B-B14F-4D97-AF65-F5344CB8AC3E}">
        <p14:creationId xmlns:p14="http://schemas.microsoft.com/office/powerpoint/2010/main" val="20158723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334696" y="0"/>
            <a:ext cx="9869619" cy="1173570"/>
          </a:xfrm>
        </p:spPr>
        <p:txBody>
          <a:bodyPr>
            <a:normAutofit fontScale="90000"/>
          </a:bodyPr>
          <a:lstStyle/>
          <a:p>
            <a:r>
              <a:rPr lang="en-US" altLang="ko-KR" dirty="0" smtClean="0"/>
              <a:t>Railway Domain Activities of 3GPP</a:t>
            </a:r>
            <a:endParaRPr lang="ko-KR" altLang="en-US" dirty="0"/>
          </a:p>
        </p:txBody>
      </p:sp>
      <p:sp>
        <p:nvSpPr>
          <p:cNvPr id="3" name="내용 개체 틀 2"/>
          <p:cNvSpPr>
            <a:spLocks noGrp="1"/>
          </p:cNvSpPr>
          <p:nvPr>
            <p:ph idx="1"/>
          </p:nvPr>
        </p:nvSpPr>
        <p:spPr>
          <a:xfrm>
            <a:off x="334696" y="1507774"/>
            <a:ext cx="5126360" cy="4351338"/>
          </a:xfrm>
        </p:spPr>
        <p:txBody>
          <a:bodyPr>
            <a:normAutofit lnSpcReduction="10000"/>
          </a:bodyPr>
          <a:lstStyle/>
          <a:p>
            <a:r>
              <a:rPr lang="en-US" altLang="ko-KR" dirty="0" smtClean="0"/>
              <a:t>Two </a:t>
            </a:r>
            <a:r>
              <a:rPr lang="en-US" altLang="ko-KR" dirty="0" err="1" smtClean="0"/>
              <a:t>Wis</a:t>
            </a:r>
            <a:r>
              <a:rPr lang="en-US" altLang="ko-KR" dirty="0" smtClean="0"/>
              <a:t>:</a:t>
            </a:r>
          </a:p>
          <a:p>
            <a:pPr lvl="1"/>
            <a:r>
              <a:rPr lang="en-US" altLang="ko-KR" dirty="0" smtClean="0"/>
              <a:t>FRMCS(Future Railway Mobile Communication System)</a:t>
            </a:r>
          </a:p>
          <a:p>
            <a:pPr lvl="1"/>
            <a:r>
              <a:rPr lang="en-US" altLang="ko-KR" dirty="0" smtClean="0"/>
              <a:t>MONASTERY(Mobile </a:t>
            </a:r>
            <a:r>
              <a:rPr lang="en-US" altLang="ko-KR" dirty="0"/>
              <a:t>Communication System for </a:t>
            </a:r>
            <a:r>
              <a:rPr lang="en-US" altLang="ko-KR" dirty="0" smtClean="0"/>
              <a:t>Railways)</a:t>
            </a:r>
          </a:p>
          <a:p>
            <a:r>
              <a:rPr lang="en-US" altLang="ko-KR" dirty="0" smtClean="0"/>
              <a:t>Mainly focused in communication core</a:t>
            </a:r>
            <a:r>
              <a:rPr lang="en-US" altLang="ko-KR" dirty="0"/>
              <a:t> </a:t>
            </a:r>
            <a:r>
              <a:rPr lang="en-US" altLang="ko-KR" dirty="0" smtClean="0"/>
              <a:t>and application</a:t>
            </a:r>
          </a:p>
          <a:p>
            <a:r>
              <a:rPr lang="en-US" altLang="ko-KR" dirty="0" smtClean="0"/>
              <a:t>Interworking with legacy networks such as GSM and LMR</a:t>
            </a:r>
            <a:endParaRPr lang="ko-KR" altLang="en-US" dirty="0"/>
          </a:p>
        </p:txBody>
      </p:sp>
      <p:pic>
        <p:nvPicPr>
          <p:cNvPr id="1026" name="Picture 2" descr="cid:6BF449195A2BD046B3C2231903B10E47@adrail.ch"/>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5461056" y="2345529"/>
            <a:ext cx="6375203" cy="311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3262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모서리가 둥근 직사각형 5"/>
          <p:cNvSpPr/>
          <p:nvPr/>
        </p:nvSpPr>
        <p:spPr>
          <a:xfrm>
            <a:off x="7130562" y="1912148"/>
            <a:ext cx="4657058" cy="3176345"/>
          </a:xfrm>
          <a:prstGeom prst="roundRect">
            <a:avLst>
              <a:gd name="adj" fmla="val 338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ko-KR" b="1" dirty="0" smtClean="0">
                <a:solidFill>
                  <a:schemeClr val="tx1"/>
                </a:solidFill>
              </a:rPr>
              <a:t>FR(M)CS-System</a:t>
            </a:r>
            <a:endParaRPr lang="ko-KR" altLang="en-US" b="1" dirty="0">
              <a:solidFill>
                <a:schemeClr val="tx1"/>
              </a:solidFill>
            </a:endParaRPr>
          </a:p>
        </p:txBody>
      </p:sp>
      <p:sp>
        <p:nvSpPr>
          <p:cNvPr id="2" name="제목 1"/>
          <p:cNvSpPr>
            <a:spLocks noGrp="1"/>
          </p:cNvSpPr>
          <p:nvPr>
            <p:ph type="title"/>
          </p:nvPr>
        </p:nvSpPr>
        <p:spPr/>
        <p:txBody>
          <a:bodyPr/>
          <a:lstStyle/>
          <a:p>
            <a:r>
              <a:rPr lang="en-US" altLang="ko-KR" dirty="0" smtClean="0"/>
              <a:t>Scope</a:t>
            </a:r>
            <a:endParaRPr lang="ko-KR" altLang="en-US" dirty="0"/>
          </a:p>
        </p:txBody>
      </p:sp>
      <p:sp>
        <p:nvSpPr>
          <p:cNvPr id="3" name="내용 개체 틀 2"/>
          <p:cNvSpPr>
            <a:spLocks noGrp="1"/>
          </p:cNvSpPr>
          <p:nvPr>
            <p:ph idx="1"/>
          </p:nvPr>
        </p:nvSpPr>
        <p:spPr>
          <a:xfrm>
            <a:off x="334696" y="1493919"/>
            <a:ext cx="4467338" cy="4351338"/>
          </a:xfrm>
        </p:spPr>
        <p:txBody>
          <a:bodyPr>
            <a:normAutofit fontScale="92500"/>
          </a:bodyPr>
          <a:lstStyle/>
          <a:p>
            <a:r>
              <a:rPr lang="en-US" altLang="ko-KR" dirty="0" smtClean="0"/>
              <a:t>Discover railway use cases and its essential requirements</a:t>
            </a:r>
          </a:p>
          <a:p>
            <a:r>
              <a:rPr lang="en-US" altLang="ko-KR" dirty="0" smtClean="0"/>
              <a:t>Refer 3GPP works but focusing service area such as managing devices and passenger services</a:t>
            </a:r>
          </a:p>
          <a:p>
            <a:r>
              <a:rPr lang="en-US" altLang="ko-KR" dirty="0" smtClean="0"/>
              <a:t>Define information model of railway devices and sensors which could be useful to develop services of railway in vertical</a:t>
            </a:r>
          </a:p>
        </p:txBody>
      </p:sp>
      <p:sp>
        <p:nvSpPr>
          <p:cNvPr id="7" name="모서리가 둥근 직사각형 6"/>
          <p:cNvSpPr/>
          <p:nvPr/>
        </p:nvSpPr>
        <p:spPr>
          <a:xfrm>
            <a:off x="7243430" y="2339145"/>
            <a:ext cx="4397586" cy="560063"/>
          </a:xfrm>
          <a:prstGeom prst="roundRect">
            <a:avLst>
              <a:gd name="adj" fmla="val 14369"/>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b="1" dirty="0" smtClean="0">
                <a:solidFill>
                  <a:schemeClr val="tx1"/>
                </a:solidFill>
              </a:rPr>
              <a:t>Railway Sub-System</a:t>
            </a:r>
          </a:p>
          <a:p>
            <a:pPr algn="ctr"/>
            <a:r>
              <a:rPr lang="en-US" altLang="ko-KR" sz="1600" dirty="0" smtClean="0">
                <a:solidFill>
                  <a:schemeClr val="tx1"/>
                </a:solidFill>
              </a:rPr>
              <a:t>Application domain</a:t>
            </a:r>
            <a:endParaRPr lang="ko-KR" altLang="en-US" sz="1600" dirty="0">
              <a:solidFill>
                <a:schemeClr val="tx1"/>
              </a:solidFill>
            </a:endParaRPr>
          </a:p>
        </p:txBody>
      </p:sp>
      <p:sp>
        <p:nvSpPr>
          <p:cNvPr id="8" name="모서리가 둥근 직사각형 7"/>
          <p:cNvSpPr/>
          <p:nvPr/>
        </p:nvSpPr>
        <p:spPr>
          <a:xfrm>
            <a:off x="7246361" y="2983916"/>
            <a:ext cx="4397586" cy="451624"/>
          </a:xfrm>
          <a:prstGeom prst="roundRect">
            <a:avLst>
              <a:gd name="adj" fmla="val 14369"/>
            </a:avLst>
          </a:prstGeom>
          <a:solidFill>
            <a:schemeClr val="bg1">
              <a:lumMod val="8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600" dirty="0" smtClean="0">
                <a:solidFill>
                  <a:schemeClr val="tx1"/>
                </a:solidFill>
              </a:rPr>
              <a:t>Core domain (3GPP communication)</a:t>
            </a:r>
            <a:endParaRPr lang="ko-KR" altLang="en-US" sz="1400" dirty="0">
              <a:solidFill>
                <a:schemeClr val="tx1"/>
              </a:solidFill>
            </a:endParaRPr>
          </a:p>
        </p:txBody>
      </p:sp>
      <p:sp>
        <p:nvSpPr>
          <p:cNvPr id="9" name="모서리가 둥근 직사각형 8"/>
          <p:cNvSpPr/>
          <p:nvPr/>
        </p:nvSpPr>
        <p:spPr>
          <a:xfrm>
            <a:off x="7260298" y="4369884"/>
            <a:ext cx="4397586" cy="486794"/>
          </a:xfrm>
          <a:prstGeom prst="roundRect">
            <a:avLst>
              <a:gd name="adj" fmla="val 14369"/>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b="1" dirty="0" smtClean="0">
                <a:solidFill>
                  <a:schemeClr val="tx1"/>
                </a:solidFill>
              </a:rPr>
              <a:t>FR(M)CS-Equipment</a:t>
            </a:r>
            <a:endParaRPr lang="ko-KR" altLang="en-US" sz="1600" dirty="0">
              <a:solidFill>
                <a:schemeClr val="tx1"/>
              </a:solidFill>
            </a:endParaRPr>
          </a:p>
        </p:txBody>
      </p:sp>
      <p:sp>
        <p:nvSpPr>
          <p:cNvPr id="10" name="모서리가 둥근 직사각형 9"/>
          <p:cNvSpPr/>
          <p:nvPr/>
        </p:nvSpPr>
        <p:spPr>
          <a:xfrm>
            <a:off x="7130562" y="5436520"/>
            <a:ext cx="4657058" cy="486794"/>
          </a:xfrm>
          <a:prstGeom prst="roundRect">
            <a:avLst>
              <a:gd name="adj" fmla="val 14369"/>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b="1" dirty="0" smtClean="0">
                <a:solidFill>
                  <a:schemeClr val="tx1"/>
                </a:solidFill>
              </a:rPr>
              <a:t>FR(M)CS-User</a:t>
            </a:r>
            <a:endParaRPr lang="ko-KR" altLang="en-US" sz="1600" dirty="0">
              <a:solidFill>
                <a:schemeClr val="tx1"/>
              </a:solidFill>
            </a:endParaRPr>
          </a:p>
        </p:txBody>
      </p:sp>
      <p:sp>
        <p:nvSpPr>
          <p:cNvPr id="11" name="모서리가 둥근 직사각형 10"/>
          <p:cNvSpPr/>
          <p:nvPr/>
        </p:nvSpPr>
        <p:spPr>
          <a:xfrm>
            <a:off x="7243430" y="3540169"/>
            <a:ext cx="1381824" cy="702715"/>
          </a:xfrm>
          <a:prstGeom prst="roundRect">
            <a:avLst>
              <a:gd name="adj" fmla="val 14369"/>
            </a:avLst>
          </a:prstGeom>
          <a:solidFill>
            <a:schemeClr val="bg1">
              <a:lumMod val="9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sz="1400" b="1" dirty="0" smtClean="0">
                <a:solidFill>
                  <a:schemeClr val="tx1"/>
                </a:solidFill>
              </a:rPr>
              <a:t>3GPP</a:t>
            </a:r>
          </a:p>
          <a:p>
            <a:pPr algn="ctr"/>
            <a:r>
              <a:rPr lang="en-US" altLang="ko-KR" sz="1400" b="1" dirty="0" smtClean="0">
                <a:solidFill>
                  <a:schemeClr val="tx1"/>
                </a:solidFill>
              </a:rPr>
              <a:t>Radio access</a:t>
            </a:r>
          </a:p>
          <a:p>
            <a:pPr algn="ctr"/>
            <a:r>
              <a:rPr lang="en-US" altLang="ko-KR" sz="1400" b="1" dirty="0" smtClean="0">
                <a:solidFill>
                  <a:schemeClr val="tx1"/>
                </a:solidFill>
              </a:rPr>
              <a:t>(4G and beyond)</a:t>
            </a:r>
            <a:endParaRPr lang="ko-KR" altLang="en-US" sz="1200" dirty="0">
              <a:solidFill>
                <a:schemeClr val="tx1"/>
              </a:solidFill>
            </a:endParaRPr>
          </a:p>
        </p:txBody>
      </p:sp>
      <p:sp>
        <p:nvSpPr>
          <p:cNvPr id="13" name="모서리가 둥근 직사각형 12"/>
          <p:cNvSpPr/>
          <p:nvPr/>
        </p:nvSpPr>
        <p:spPr>
          <a:xfrm>
            <a:off x="10281702" y="3552906"/>
            <a:ext cx="1381824" cy="702715"/>
          </a:xfrm>
          <a:prstGeom prst="roundRect">
            <a:avLst>
              <a:gd name="adj" fmla="val 14369"/>
            </a:avLst>
          </a:prstGeom>
          <a:solidFill>
            <a:schemeClr val="bg1">
              <a:lumMod val="9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sz="1400" b="1" dirty="0" smtClean="0">
                <a:solidFill>
                  <a:schemeClr val="tx1"/>
                </a:solidFill>
              </a:rPr>
              <a:t>Wireline access</a:t>
            </a:r>
            <a:endParaRPr lang="ko-KR" altLang="en-US" sz="1200" dirty="0">
              <a:solidFill>
                <a:schemeClr val="tx1"/>
              </a:solidFill>
            </a:endParaRPr>
          </a:p>
        </p:txBody>
      </p:sp>
      <p:sp>
        <p:nvSpPr>
          <p:cNvPr id="14" name="모서리가 둥근 직사각형 13"/>
          <p:cNvSpPr/>
          <p:nvPr/>
        </p:nvSpPr>
        <p:spPr>
          <a:xfrm>
            <a:off x="8777654" y="3544410"/>
            <a:ext cx="1381824" cy="702715"/>
          </a:xfrm>
          <a:prstGeom prst="roundRect">
            <a:avLst>
              <a:gd name="adj" fmla="val 14369"/>
            </a:avLst>
          </a:prstGeom>
          <a:solidFill>
            <a:schemeClr val="bg1">
              <a:lumMod val="9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sz="1400" b="1" dirty="0" smtClean="0">
                <a:solidFill>
                  <a:schemeClr val="tx1"/>
                </a:solidFill>
              </a:rPr>
              <a:t>Non-3GPP</a:t>
            </a:r>
          </a:p>
          <a:p>
            <a:pPr algn="ctr"/>
            <a:r>
              <a:rPr lang="en-US" altLang="ko-KR" sz="1400" b="1" dirty="0" smtClean="0">
                <a:solidFill>
                  <a:schemeClr val="tx1"/>
                </a:solidFill>
              </a:rPr>
              <a:t>Radio access</a:t>
            </a:r>
          </a:p>
        </p:txBody>
      </p:sp>
      <p:cxnSp>
        <p:nvCxnSpPr>
          <p:cNvPr id="16" name="직선 화살표 연결선 15"/>
          <p:cNvCxnSpPr>
            <a:stCxn id="9" idx="2"/>
            <a:endCxn id="10" idx="0"/>
          </p:cNvCxnSpPr>
          <p:nvPr/>
        </p:nvCxnSpPr>
        <p:spPr>
          <a:xfrm>
            <a:off x="9459091" y="4856678"/>
            <a:ext cx="0" cy="579842"/>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모서리가 둥근 직사각형 17"/>
          <p:cNvSpPr/>
          <p:nvPr/>
        </p:nvSpPr>
        <p:spPr>
          <a:xfrm>
            <a:off x="7260298" y="2339145"/>
            <a:ext cx="1076306" cy="560063"/>
          </a:xfrm>
          <a:prstGeom prst="roundRect">
            <a:avLst>
              <a:gd name="adj" fmla="val 14369"/>
            </a:avLst>
          </a:prstGeom>
          <a:solidFill>
            <a:schemeClr val="bg1">
              <a:lumMod val="95000"/>
            </a:schemeClr>
          </a:solid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b="1" dirty="0" smtClean="0">
                <a:solidFill>
                  <a:schemeClr val="tx1"/>
                </a:solidFill>
              </a:rPr>
              <a:t>oneM2M services</a:t>
            </a:r>
            <a:endParaRPr lang="ko-KR" altLang="en-US" sz="1600" dirty="0">
              <a:solidFill>
                <a:schemeClr val="tx1"/>
              </a:solidFill>
            </a:endParaRPr>
          </a:p>
        </p:txBody>
      </p:sp>
      <p:sp>
        <p:nvSpPr>
          <p:cNvPr id="19" name="모서리가 둥근 직사각형 18"/>
          <p:cNvSpPr/>
          <p:nvPr/>
        </p:nvSpPr>
        <p:spPr>
          <a:xfrm>
            <a:off x="7283389" y="4369884"/>
            <a:ext cx="1076306" cy="490892"/>
          </a:xfrm>
          <a:prstGeom prst="roundRect">
            <a:avLst>
              <a:gd name="adj" fmla="val 14369"/>
            </a:avLst>
          </a:prstGeom>
          <a:solidFill>
            <a:schemeClr val="bg1">
              <a:lumMod val="95000"/>
            </a:schemeClr>
          </a:solid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sz="1200" b="1" dirty="0" smtClean="0">
                <a:solidFill>
                  <a:schemeClr val="tx1"/>
                </a:solidFill>
              </a:rPr>
              <a:t>oneM2M devices/sensors</a:t>
            </a:r>
            <a:endParaRPr lang="ko-KR" altLang="en-US" sz="1100" dirty="0">
              <a:solidFill>
                <a:schemeClr val="tx1"/>
              </a:solidFill>
            </a:endParaRPr>
          </a:p>
        </p:txBody>
      </p:sp>
      <p:sp>
        <p:nvSpPr>
          <p:cNvPr id="20" name="모서리가 둥근 직사각형 19"/>
          <p:cNvSpPr/>
          <p:nvPr/>
        </p:nvSpPr>
        <p:spPr>
          <a:xfrm>
            <a:off x="7283389" y="5458614"/>
            <a:ext cx="1076306" cy="490892"/>
          </a:xfrm>
          <a:prstGeom prst="roundRect">
            <a:avLst>
              <a:gd name="adj" fmla="val 14369"/>
            </a:avLst>
          </a:prstGeom>
          <a:solidFill>
            <a:schemeClr val="bg1">
              <a:lumMod val="95000"/>
            </a:schemeClr>
          </a:solid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ko-KR" sz="1400" b="1" dirty="0" smtClean="0">
                <a:solidFill>
                  <a:schemeClr val="tx1"/>
                </a:solidFill>
              </a:rPr>
              <a:t>oneM2M devices</a:t>
            </a:r>
            <a:endParaRPr lang="ko-KR" altLang="en-US" sz="1200" dirty="0">
              <a:solidFill>
                <a:schemeClr val="tx1"/>
              </a:solidFill>
            </a:endParaRPr>
          </a:p>
        </p:txBody>
      </p:sp>
      <p:sp>
        <p:nvSpPr>
          <p:cNvPr id="21" name="모서리가 둥근 직사각형 20"/>
          <p:cNvSpPr/>
          <p:nvPr/>
        </p:nvSpPr>
        <p:spPr>
          <a:xfrm>
            <a:off x="5414869" y="2339145"/>
            <a:ext cx="1475742" cy="35841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Railway Device Information Model</a:t>
            </a:r>
            <a:endParaRPr lang="ko-KR" altLang="en-US" dirty="0"/>
          </a:p>
        </p:txBody>
      </p:sp>
      <p:cxnSp>
        <p:nvCxnSpPr>
          <p:cNvPr id="23" name="직선 연결선 22"/>
          <p:cNvCxnSpPr>
            <a:stCxn id="18" idx="1"/>
          </p:cNvCxnSpPr>
          <p:nvPr/>
        </p:nvCxnSpPr>
        <p:spPr>
          <a:xfrm flipH="1" flipV="1">
            <a:off x="6896911" y="2616732"/>
            <a:ext cx="363387" cy="2445"/>
          </a:xfrm>
          <a:prstGeom prst="line">
            <a:avLst/>
          </a:prstGeom>
          <a:ln w="38100">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5" name="직선 연결선 24"/>
          <p:cNvCxnSpPr>
            <a:stCxn id="19" idx="1"/>
          </p:cNvCxnSpPr>
          <p:nvPr/>
        </p:nvCxnSpPr>
        <p:spPr>
          <a:xfrm flipH="1" flipV="1">
            <a:off x="6883936" y="4607665"/>
            <a:ext cx="399453" cy="7665"/>
          </a:xfrm>
          <a:prstGeom prst="line">
            <a:avLst/>
          </a:prstGeom>
          <a:ln w="38100">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7" name="직선 연결선 26"/>
          <p:cNvCxnSpPr>
            <a:stCxn id="20" idx="1"/>
          </p:cNvCxnSpPr>
          <p:nvPr/>
        </p:nvCxnSpPr>
        <p:spPr>
          <a:xfrm flipH="1" flipV="1">
            <a:off x="6874599" y="5686665"/>
            <a:ext cx="408790" cy="17395"/>
          </a:xfrm>
          <a:prstGeom prst="line">
            <a:avLst/>
          </a:prstGeom>
          <a:ln w="38100">
            <a:headEnd type="triangle"/>
            <a:tailEnd type="none"/>
          </a:ln>
        </p:spPr>
        <p:style>
          <a:lnRef idx="1">
            <a:schemeClr val="accent1"/>
          </a:lnRef>
          <a:fillRef idx="0">
            <a:schemeClr val="accent1"/>
          </a:fillRef>
          <a:effectRef idx="0">
            <a:schemeClr val="accent1"/>
          </a:effectRef>
          <a:fontRef idx="minor">
            <a:schemeClr val="tx1"/>
          </a:fontRef>
        </p:style>
      </p:cxnSp>
      <p:sp>
        <p:nvSpPr>
          <p:cNvPr id="22" name="모서리가 둥근 직사각형 21"/>
          <p:cNvSpPr/>
          <p:nvPr/>
        </p:nvSpPr>
        <p:spPr>
          <a:xfrm>
            <a:off x="7078603" y="1332689"/>
            <a:ext cx="1397181" cy="4776281"/>
          </a:xfrm>
          <a:prstGeom prst="roundRect">
            <a:avLst>
              <a:gd name="adj" fmla="val 14369"/>
            </a:avLst>
          </a:prstGeom>
          <a:solidFill>
            <a:srgbClr val="FFFF00">
              <a:alpha val="50000"/>
            </a:srgbClr>
          </a:solidFill>
          <a:ln w="38100">
            <a:no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algn="ctr"/>
            <a:r>
              <a:rPr lang="en-US" altLang="ko-KR" b="1" dirty="0" smtClean="0">
                <a:solidFill>
                  <a:schemeClr val="tx1"/>
                </a:solidFill>
              </a:rPr>
              <a:t>Railway vertical service</a:t>
            </a:r>
            <a:endParaRPr lang="ko-KR" altLang="en-US" sz="1600" dirty="0">
              <a:solidFill>
                <a:schemeClr val="tx1"/>
              </a:solidFill>
            </a:endParaRPr>
          </a:p>
        </p:txBody>
      </p:sp>
    </p:spTree>
    <p:extLst>
      <p:ext uri="{BB962C8B-B14F-4D97-AF65-F5344CB8AC3E}">
        <p14:creationId xmlns:p14="http://schemas.microsoft.com/office/powerpoint/2010/main" val="3730785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Outcomes</a:t>
            </a:r>
            <a:endParaRPr lang="ko-KR" altLang="en-US" dirty="0"/>
          </a:p>
        </p:txBody>
      </p:sp>
      <p:sp>
        <p:nvSpPr>
          <p:cNvPr id="3" name="내용 개체 틀 2"/>
          <p:cNvSpPr>
            <a:spLocks noGrp="1"/>
          </p:cNvSpPr>
          <p:nvPr>
            <p:ph idx="1"/>
          </p:nvPr>
        </p:nvSpPr>
        <p:spPr/>
        <p:txBody>
          <a:bodyPr>
            <a:normAutofit/>
          </a:bodyPr>
          <a:lstStyle/>
          <a:p>
            <a:r>
              <a:rPr lang="en-US" altLang="ko-KR" dirty="0" smtClean="0"/>
              <a:t>TR – Railway Domain Enablement</a:t>
            </a:r>
          </a:p>
          <a:p>
            <a:pPr lvl="1"/>
            <a:r>
              <a:rPr lang="en-US" altLang="ko-KR" dirty="0" smtClean="0"/>
              <a:t>Introduce other SDO’s activities</a:t>
            </a:r>
            <a:r>
              <a:rPr lang="en-US" altLang="ko-KR" dirty="0"/>
              <a:t> (e.g. 3GPP, UIC and TTA)</a:t>
            </a:r>
            <a:r>
              <a:rPr lang="en-US" altLang="ko-KR" dirty="0" smtClean="0"/>
              <a:t> and field examples</a:t>
            </a:r>
          </a:p>
          <a:p>
            <a:pPr lvl="1"/>
            <a:r>
              <a:rPr lang="en-US" altLang="ko-KR" dirty="0" smtClean="0"/>
              <a:t>Collecting usecases </a:t>
            </a:r>
            <a:r>
              <a:rPr lang="en-US" altLang="ko-KR" dirty="0"/>
              <a:t>with potential requirements</a:t>
            </a:r>
          </a:p>
          <a:p>
            <a:pPr lvl="1"/>
            <a:r>
              <a:rPr lang="en-US" altLang="ko-KR" dirty="0" smtClean="0"/>
              <a:t>Investigating </a:t>
            </a:r>
            <a:r>
              <a:rPr lang="en-US" altLang="ko-KR" dirty="0"/>
              <a:t>the usecases and requirements to find gap between the railway domain and oneM2M </a:t>
            </a:r>
            <a:r>
              <a:rPr lang="en-US" altLang="ko-KR" dirty="0" smtClean="0"/>
              <a:t>system (minimize new requirements)</a:t>
            </a:r>
          </a:p>
          <a:p>
            <a:r>
              <a:rPr lang="en-US" altLang="ko-KR" dirty="0" smtClean="0"/>
              <a:t>TS – Railway Device Information Model</a:t>
            </a:r>
          </a:p>
          <a:p>
            <a:pPr lvl="1"/>
            <a:r>
              <a:rPr lang="en-GB" altLang="ko-KR" dirty="0"/>
              <a:t>Discovering devices and services and considering their information model and </a:t>
            </a:r>
            <a:r>
              <a:rPr lang="en-GB" altLang="ko-KR" dirty="0" smtClean="0"/>
              <a:t>mapping</a:t>
            </a:r>
            <a:endParaRPr lang="en-US" altLang="ko-KR" dirty="0" smtClean="0"/>
          </a:p>
          <a:p>
            <a:pPr lvl="1"/>
            <a:r>
              <a:rPr lang="en-US" altLang="ko-KR" dirty="0" smtClean="0"/>
              <a:t>Define SDT-based device/sensor information model (like HAIM)</a:t>
            </a:r>
          </a:p>
        </p:txBody>
      </p:sp>
    </p:spTree>
    <p:extLst>
      <p:ext uri="{BB962C8B-B14F-4D97-AF65-F5344CB8AC3E}">
        <p14:creationId xmlns:p14="http://schemas.microsoft.com/office/powerpoint/2010/main" val="84744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Impact</a:t>
            </a:r>
            <a:endParaRPr lang="fr-FR" dirty="0"/>
          </a:p>
        </p:txBody>
      </p:sp>
      <p:sp>
        <p:nvSpPr>
          <p:cNvPr id="3" name="Content Placeholder 2"/>
          <p:cNvSpPr>
            <a:spLocks noGrp="1"/>
          </p:cNvSpPr>
          <p:nvPr>
            <p:ph idx="1"/>
          </p:nvPr>
        </p:nvSpPr>
        <p:spPr/>
        <p:txBody>
          <a:bodyPr>
            <a:normAutofit/>
          </a:bodyPr>
          <a:lstStyle/>
          <a:p>
            <a:r>
              <a:rPr lang="en-US" dirty="0" smtClean="0"/>
              <a:t>Railway industry could provide various railway services to its customer including passengers in efficient way in a short period</a:t>
            </a:r>
          </a:p>
          <a:p>
            <a:r>
              <a:rPr lang="en-US" altLang="ko-KR" dirty="0" smtClean="0"/>
              <a:t>Managing Railway devices will be simpler, easier and more efficient</a:t>
            </a:r>
          </a:p>
          <a:p>
            <a:r>
              <a:rPr lang="en-US" altLang="ko-KR" dirty="0" smtClean="0"/>
              <a:t>Railway industry could adopt and adapt many kinds of sensors and general devices easily</a:t>
            </a:r>
          </a:p>
          <a:p>
            <a:r>
              <a:rPr lang="en-US" altLang="ko-KR" dirty="0" smtClean="0"/>
              <a:t>Booming </a:t>
            </a:r>
            <a:r>
              <a:rPr lang="en-US" altLang="ko-KR" dirty="0"/>
              <a:t>up developing </a:t>
            </a:r>
            <a:r>
              <a:rPr lang="en-US" altLang="ko-KR" dirty="0" err="1"/>
              <a:t>IoT</a:t>
            </a:r>
            <a:r>
              <a:rPr lang="en-US" altLang="ko-KR" dirty="0"/>
              <a:t> services related to </a:t>
            </a:r>
            <a:r>
              <a:rPr lang="en-US" altLang="ko-KR"/>
              <a:t>railway </a:t>
            </a:r>
            <a:r>
              <a:rPr lang="en-US" altLang="ko-KR" smtClean="0"/>
              <a:t>domain</a:t>
            </a:r>
            <a:endParaRPr lang="en-US" altLang="ko-KR" dirty="0"/>
          </a:p>
          <a:p>
            <a:endParaRPr lang="en-US" dirty="0" smtClean="0"/>
          </a:p>
          <a:p>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6</a:t>
            </a:fld>
            <a:endParaRPr lang="en-US"/>
          </a:p>
        </p:txBody>
      </p:sp>
    </p:spTree>
    <p:extLst>
      <p:ext uri="{BB962C8B-B14F-4D97-AF65-F5344CB8AC3E}">
        <p14:creationId xmlns:p14="http://schemas.microsoft.com/office/powerpoint/2010/main" val="31042912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ne2m">
      <a:dk1>
        <a:srgbClr val="545054"/>
      </a:dk1>
      <a:lt1>
        <a:sysClr val="window" lastClr="FFFFFF"/>
      </a:lt1>
      <a:dk2>
        <a:srgbClr val="000000"/>
      </a:dk2>
      <a:lt2>
        <a:srgbClr val="E7E6E6"/>
      </a:lt2>
      <a:accent1>
        <a:srgbClr val="C00000"/>
      </a:accent1>
      <a:accent2>
        <a:srgbClr val="545054"/>
      </a:accent2>
      <a:accent3>
        <a:srgbClr val="A5A5A5"/>
      </a:accent3>
      <a:accent4>
        <a:srgbClr val="F6921E"/>
      </a:accent4>
      <a:accent5>
        <a:srgbClr val="716896"/>
      </a:accent5>
      <a:accent6>
        <a:srgbClr val="005480"/>
      </a:accent6>
      <a:hlink>
        <a:srgbClr val="668C97"/>
      </a:hlink>
      <a:folHlink>
        <a:srgbClr val="44546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354</Words>
  <Application>Microsoft Office PowerPoint</Application>
  <PresentationFormat>와이드스크린</PresentationFormat>
  <Paragraphs>49</Paragraphs>
  <Slides>6</Slides>
  <Notes>0</Notes>
  <HiddenSlides>0</HiddenSlides>
  <MMClips>0</MMClips>
  <ScaleCrop>false</ScaleCrop>
  <HeadingPairs>
    <vt:vector size="6" baseType="variant">
      <vt:variant>
        <vt:lpstr>사용한 글꼴</vt:lpstr>
      </vt:variant>
      <vt:variant>
        <vt:i4>6</vt:i4>
      </vt:variant>
      <vt:variant>
        <vt:lpstr>테마</vt:lpstr>
      </vt:variant>
      <vt:variant>
        <vt:i4>1</vt:i4>
      </vt:variant>
      <vt:variant>
        <vt:lpstr>슬라이드 제목</vt:lpstr>
      </vt:variant>
      <vt:variant>
        <vt:i4>6</vt:i4>
      </vt:variant>
    </vt:vector>
  </HeadingPairs>
  <TitlesOfParts>
    <vt:vector size="13" baseType="lpstr">
      <vt:lpstr>Myriad Pro</vt:lpstr>
      <vt:lpstr>Myriad Pro Light</vt:lpstr>
      <vt:lpstr>맑은 고딕</vt:lpstr>
      <vt:lpstr>Arial</vt:lpstr>
      <vt:lpstr>Calibri</vt:lpstr>
      <vt:lpstr>Calibri Light</vt:lpstr>
      <vt:lpstr>Office Theme</vt:lpstr>
      <vt:lpstr>Socialization of  Railway Domain Enablement</vt:lpstr>
      <vt:lpstr>Background</vt:lpstr>
      <vt:lpstr>Railway Domain Activities of 3GPP</vt:lpstr>
      <vt:lpstr>Scope</vt:lpstr>
      <vt:lpstr>Outcomes</vt:lpstr>
      <vt:lpstr>Impact</vt:lpstr>
    </vt:vector>
  </TitlesOfParts>
  <Company>iconectiv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Swedlund, Nils</dc:creator>
  <cp:lastModifiedBy>Han Andrew Min-gyu</cp:lastModifiedBy>
  <cp:revision>31</cp:revision>
  <dcterms:created xsi:type="dcterms:W3CDTF">2017-09-21T15:46:31Z</dcterms:created>
  <dcterms:modified xsi:type="dcterms:W3CDTF">2018-09-19T06:10:22Z</dcterms:modified>
</cp:coreProperties>
</file>