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6" r:id="rId3"/>
    <p:sldId id="278" r:id="rId4"/>
    <p:sldId id="284" r:id="rId5"/>
    <p:sldId id="286" r:id="rId6"/>
    <p:sldId id="287" r:id="rId7"/>
    <p:sldId id="290" r:id="rId8"/>
    <p:sldId id="283" r:id="rId9"/>
    <p:sldId id="285" r:id="rId10"/>
    <p:sldId id="275" r:id="rId11"/>
    <p:sldId id="288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5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TP#37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Roland Hechwartner, roland.hechwartner@t-mobile.at</a:t>
            </a: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2018-09-21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9780" y="5308995"/>
            <a:ext cx="4162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TP-2018-0249-WPM_status_report_TP#37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Release 3 and Release 4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9" y="1238249"/>
            <a:ext cx="11879004" cy="516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Release 3 </a:t>
            </a:r>
            <a:r>
              <a:rPr lang="en-US" dirty="0" smtClean="0"/>
              <a:t>ratification</a:t>
            </a:r>
            <a:endParaRPr lang="en-US" dirty="0"/>
          </a:p>
          <a:p>
            <a:pPr lvl="1"/>
            <a:r>
              <a:rPr lang="en-US" dirty="0" smtClean="0"/>
              <a:t>dedicated CC  </a:t>
            </a:r>
            <a:r>
              <a:rPr lang="en-US" dirty="0" smtClean="0"/>
              <a:t>TP37.1 / or during TP38 f2f</a:t>
            </a:r>
            <a:endParaRPr lang="en-US" dirty="0" smtClean="0"/>
          </a:p>
          <a:p>
            <a:r>
              <a:rPr lang="en-US" dirty="0" smtClean="0"/>
              <a:t>Release </a:t>
            </a:r>
            <a:r>
              <a:rPr lang="en-US" dirty="0"/>
              <a:t>4 planning</a:t>
            </a:r>
          </a:p>
          <a:p>
            <a:pPr lvl="1"/>
            <a:r>
              <a:rPr lang="en-US" dirty="0" smtClean="0"/>
              <a:t>Assess timing </a:t>
            </a:r>
            <a:r>
              <a:rPr lang="en-US" dirty="0"/>
              <a:t>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</a:t>
            </a:r>
            <a:r>
              <a:rPr lang="en-US" dirty="0" smtClean="0"/>
              <a:t>(slide 10)</a:t>
            </a:r>
            <a:endParaRPr lang="en-US" dirty="0"/>
          </a:p>
          <a:p>
            <a:r>
              <a:rPr lang="en-US" dirty="0"/>
              <a:t>Update Work Program post </a:t>
            </a:r>
            <a:r>
              <a:rPr lang="en-US" dirty="0" smtClean="0"/>
              <a:t>TP#37</a:t>
            </a:r>
            <a:endParaRPr lang="en-US" dirty="0"/>
          </a:p>
          <a:p>
            <a:pPr lvl="1"/>
            <a:r>
              <a:rPr lang="en-US" dirty="0"/>
              <a:t>document ADM-0001 oneM2M Work </a:t>
            </a:r>
            <a:r>
              <a:rPr lang="en-US" dirty="0" smtClean="0"/>
              <a:t>Program-V37.0.0</a:t>
            </a:r>
            <a:endParaRPr lang="en-US" dirty="0"/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WPM 37.1		Conference Call</a:t>
            </a:r>
          </a:p>
          <a:p>
            <a:pPr lvl="1"/>
            <a:r>
              <a:rPr lang="en-US" dirty="0" smtClean="0"/>
              <a:t>Tue, Nov 27th </a:t>
            </a:r>
            <a:r>
              <a:rPr lang="en-US" dirty="0"/>
              <a:t>	12:00-13:30 </a:t>
            </a:r>
            <a:r>
              <a:rPr lang="en-US" dirty="0" smtClean="0"/>
              <a:t>GMT </a:t>
            </a:r>
          </a:p>
          <a:p>
            <a:r>
              <a:rPr lang="en-US" dirty="0" smtClean="0"/>
              <a:t>WPM 38</a:t>
            </a:r>
            <a:r>
              <a:rPr lang="en-US" dirty="0"/>
              <a:t>		Face to Face Meeting 	</a:t>
            </a:r>
          </a:p>
          <a:p>
            <a:pPr lvl="1"/>
            <a:r>
              <a:rPr lang="en-US" dirty="0" smtClean="0"/>
              <a:t>Tue, Dec 4th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TP#37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</a:t>
            </a:r>
            <a:r>
              <a:rPr lang="en-US" altLang="de-DE" dirty="0" smtClean="0"/>
              <a:t>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Activities since TP36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Items for TP decision</a:t>
            </a:r>
            <a:endParaRPr lang="en-US" altLang="de-DE" dirty="0"/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3 candidate Technical Specifications and Technical Reports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3 &amp; Release 4 </a:t>
            </a:r>
            <a:r>
              <a:rPr lang="en-US" altLang="de-DE" dirty="0" smtClean="0"/>
              <a:t>Timeline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Next Steps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TP </a:t>
            </a:r>
            <a:r>
              <a:rPr lang="en-US" dirty="0" smtClean="0"/>
              <a:t>37 </a:t>
            </a:r>
            <a:r>
              <a:rPr lang="en-US" dirty="0"/>
              <a:t>opening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48 </a:t>
            </a:r>
            <a:r>
              <a:rPr lang="en-US" altLang="de-DE" sz="1800" dirty="0">
                <a:solidFill>
                  <a:prstClr val="black"/>
                </a:solidFill>
              </a:rPr>
              <a:t>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12 </a:t>
            </a:r>
            <a:r>
              <a:rPr lang="en-US" altLang="de-DE" sz="1800" dirty="0">
                <a:solidFill>
                  <a:prstClr val="black"/>
                </a:solidFill>
              </a:rPr>
              <a:t>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WI-0030 - M2M Appl. &amp; Field Domain Comp. </a:t>
            </a:r>
            <a:r>
              <a:rPr lang="en-US" altLang="de-DE" sz="1400" dirty="0" err="1"/>
              <a:t>config</a:t>
            </a:r>
            <a:r>
              <a:rPr lang="en-US" altLang="de-DE" sz="1400" dirty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WI-0032 - Conformance </a:t>
            </a:r>
            <a:r>
              <a:rPr lang="en-US" altLang="de-DE" sz="1400" dirty="0" smtClean="0"/>
              <a:t>Test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WI-0034 – Study of re-usable service layer </a:t>
            </a:r>
            <a:r>
              <a:rPr lang="en-US" altLang="de-DE" sz="1400" dirty="0" err="1"/>
              <a:t>contxt&amp;Trnsct</a:t>
            </a:r>
            <a:r>
              <a:rPr lang="en-US" altLang="de-DE" sz="1400" dirty="0" smtClean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WI-0048 - </a:t>
            </a:r>
            <a:r>
              <a:rPr lang="en-US" altLang="de-DE" sz="1400" dirty="0" err="1"/>
              <a:t>OSGi</a:t>
            </a:r>
            <a:r>
              <a:rPr lang="en-US" altLang="de-DE" sz="1400" dirty="0"/>
              <a:t> Interworking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WI-0052 </a:t>
            </a:r>
            <a:r>
              <a:rPr lang="en-US" altLang="de-DE" sz="1400" dirty="0"/>
              <a:t>- LWM2M DM &amp; Interworking Enhancements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WI-0055 – Product Profiles and oneM2M Features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WI-0057 – TEF Interface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WI-0059 – OPC-UA 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WI-0061 - Distributed Authorization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WI-0062 - Service Layer </a:t>
            </a:r>
            <a:r>
              <a:rPr lang="en-US" altLang="de-DE" sz="1400" dirty="0" smtClean="0"/>
              <a:t>Forwarding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WI-0063 – R3 </a:t>
            </a:r>
            <a:r>
              <a:rPr lang="en-US" altLang="de-DE" sz="1400" dirty="0" err="1"/>
              <a:t>Enh</a:t>
            </a:r>
            <a:r>
              <a:rPr lang="en-US" altLang="de-DE" sz="1400" dirty="0"/>
              <a:t>. on Base Ontology &amp; Generic </a:t>
            </a:r>
            <a:r>
              <a:rPr lang="en-US" altLang="de-DE" sz="1400" dirty="0" smtClean="0"/>
              <a:t>IWK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WI-0073 - App-ID Registry Function </a:t>
            </a:r>
            <a:r>
              <a:rPr lang="en-US" altLang="de-DE" sz="1400" dirty="0" smtClean="0"/>
              <a:t> </a:t>
            </a:r>
            <a:endParaRPr lang="en-US" altLang="de-DE" sz="1400" dirty="0"/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Work Item Milestones reached at </a:t>
            </a:r>
            <a:r>
              <a:rPr lang="en-US" altLang="de-DE" sz="1800" dirty="0" smtClean="0">
                <a:solidFill>
                  <a:prstClr val="black"/>
                </a:solidFill>
              </a:rPr>
              <a:t>TP#37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b="1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/>
              <a:t>4</a:t>
            </a:r>
            <a:r>
              <a:rPr lang="en-US" altLang="de-DE" sz="1400" dirty="0" smtClean="0"/>
              <a:t> </a:t>
            </a:r>
            <a:r>
              <a:rPr lang="en-US" altLang="de-DE" sz="1400" dirty="0"/>
              <a:t>WIs / their deliverables </a:t>
            </a:r>
            <a:r>
              <a:rPr lang="en-US" altLang="de-DE" sz="14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 </a:t>
            </a:r>
            <a:r>
              <a:rPr lang="en-US" altLang="de-DE" sz="1400" b="1" dirty="0"/>
              <a:t>0</a:t>
            </a:r>
            <a:r>
              <a:rPr lang="en-US" altLang="de-DE" sz="1400" dirty="0" smtClean="0"/>
              <a:t> </a:t>
            </a:r>
            <a:r>
              <a:rPr lang="en-US" altLang="de-DE" sz="1400" dirty="0"/>
              <a:t>WIs / their deliverables </a:t>
            </a:r>
            <a:r>
              <a:rPr lang="en-US" altLang="de-DE" sz="14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b="1" dirty="0" smtClean="0"/>
              <a:t>11</a:t>
            </a:r>
            <a:r>
              <a:rPr lang="en-US" altLang="de-DE" sz="1400" dirty="0" smtClean="0"/>
              <a:t> </a:t>
            </a:r>
            <a:r>
              <a:rPr lang="en-US" altLang="de-DE" sz="1400" dirty="0"/>
              <a:t>WIs / their deliverables </a:t>
            </a:r>
            <a:r>
              <a:rPr lang="en-US" altLang="de-DE" sz="1400" b="1" dirty="0">
                <a:solidFill>
                  <a:schemeClr val="tx2"/>
                </a:solidFill>
              </a:rPr>
              <a:t>missed their earlier approval 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3 planning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Finalization of deliverables and preparation for ratification</a:t>
            </a:r>
            <a:endParaRPr lang="en-US" altLang="de-DE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See Draft version of ADM-0017 Release 3 Control Document</a:t>
            </a:r>
            <a:endParaRPr lang="en-US" altLang="de-DE" sz="14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427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en-GB" altLang="de-DE" sz="1400" dirty="0" smtClean="0"/>
              <a:t>See full work program status @ TP37 opening in ADM-0001-Work Program Management v37.0.0.  </a:t>
            </a:r>
            <a:endParaRPr lang="en-GB" altLang="de-DE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6143336" y="1512136"/>
            <a:ext cx="5767310" cy="46474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Work Items targeting Release 4</a:t>
            </a:r>
          </a:p>
          <a:p>
            <a:endParaRPr lang="en-US" sz="1200" dirty="0"/>
          </a:p>
          <a:p>
            <a:r>
              <a:rPr lang="en-US" sz="1400" dirty="0" smtClean="0"/>
              <a:t>WI-0079 </a:t>
            </a:r>
            <a:r>
              <a:rPr lang="en-US" sz="1400" dirty="0"/>
              <a:t>- Rel-4 Small Technical Enhancements </a:t>
            </a:r>
          </a:p>
          <a:p>
            <a:r>
              <a:rPr lang="en-US" sz="1400" dirty="0"/>
              <a:t>WI-0046 – Vehicular domain enablement</a:t>
            </a:r>
          </a:p>
          <a:p>
            <a:r>
              <a:rPr lang="en-US" sz="1400" dirty="0"/>
              <a:t>WI-0064 - Adaptation of oneM2M for Smart City</a:t>
            </a:r>
          </a:p>
          <a:p>
            <a:r>
              <a:rPr lang="en-US" sz="1400" dirty="0"/>
              <a:t>WI-0069 – </a:t>
            </a:r>
            <a:r>
              <a:rPr lang="en-US" sz="1400" dirty="0" err="1"/>
              <a:t>Heterogen</a:t>
            </a:r>
            <a:r>
              <a:rPr lang="en-US" sz="1400" dirty="0"/>
              <a:t>. </a:t>
            </a:r>
            <a:r>
              <a:rPr lang="en-US" sz="1400" dirty="0" err="1"/>
              <a:t>identificat</a:t>
            </a:r>
            <a:r>
              <a:rPr lang="en-US" sz="1400" dirty="0"/>
              <a:t>. service in oneM2M syst.</a:t>
            </a:r>
          </a:p>
          <a:p>
            <a:r>
              <a:rPr lang="en-US" sz="1400" dirty="0"/>
              <a:t>WI-0076 - Lightweight oneM2M Services</a:t>
            </a:r>
          </a:p>
          <a:p>
            <a:r>
              <a:rPr lang="en-US" sz="1400" dirty="0"/>
              <a:t>WI-0080 - Edge and Fog Computing</a:t>
            </a:r>
          </a:p>
          <a:p>
            <a:r>
              <a:rPr lang="en-US" sz="1400" dirty="0"/>
              <a:t>WI-0082 - 3GPP V2X Interworking</a:t>
            </a:r>
          </a:p>
          <a:p>
            <a:r>
              <a:rPr lang="en-US" sz="1400" dirty="0"/>
              <a:t>WI-0083 - oneM2M Service Subscribers and </a:t>
            </a:r>
            <a:r>
              <a:rPr lang="en-US" sz="1400" dirty="0" smtClean="0"/>
              <a:t>Users</a:t>
            </a:r>
          </a:p>
          <a:p>
            <a:r>
              <a:rPr lang="en-US" sz="1400" dirty="0"/>
              <a:t>WI-0065 - Trust Management in oneM2M</a:t>
            </a:r>
          </a:p>
          <a:p>
            <a:r>
              <a:rPr lang="en-US" sz="1400" dirty="0"/>
              <a:t>WI-0068 - </a:t>
            </a:r>
            <a:r>
              <a:rPr lang="en-US" sz="1400" dirty="0" err="1"/>
              <a:t>GlobalPlatform</a:t>
            </a:r>
            <a:r>
              <a:rPr lang="en-US" sz="1400" dirty="0"/>
              <a:t> Interworking</a:t>
            </a:r>
          </a:p>
          <a:p>
            <a:r>
              <a:rPr lang="en-US" sz="1400" dirty="0"/>
              <a:t>WI-0077 - Attribute Based Access Control Policy</a:t>
            </a:r>
          </a:p>
          <a:p>
            <a:r>
              <a:rPr lang="en-US" sz="1400" dirty="0"/>
              <a:t>WI-0053 - Enhancements on Semantic Support (R3 =&gt; R4)</a:t>
            </a:r>
          </a:p>
          <a:p>
            <a:r>
              <a:rPr lang="en-US" sz="1400" dirty="0"/>
              <a:t>WI-0070 - Disaster Alert Service Enabler</a:t>
            </a:r>
          </a:p>
          <a:p>
            <a:r>
              <a:rPr lang="en-US" sz="1400" dirty="0"/>
              <a:t>WI-0071 - oneM2M and W3C Web of Things </a:t>
            </a:r>
            <a:r>
              <a:rPr lang="en-US" sz="1400" dirty="0" err="1"/>
              <a:t>Iwk</a:t>
            </a:r>
            <a:endParaRPr lang="en-US" sz="1400" dirty="0"/>
          </a:p>
          <a:p>
            <a:r>
              <a:rPr lang="en-US" sz="1400" dirty="0"/>
              <a:t>WI-0075 – Ind. Dom. Inf. Model </a:t>
            </a:r>
            <a:r>
              <a:rPr lang="en-US" sz="1400" dirty="0" err="1"/>
              <a:t>Mapg</a:t>
            </a:r>
            <a:r>
              <a:rPr lang="en-US" sz="1400" dirty="0"/>
              <a:t>. &amp; Sem. Spt.</a:t>
            </a:r>
          </a:p>
          <a:p>
            <a:r>
              <a:rPr lang="en-US" sz="1400" dirty="0"/>
              <a:t>WI-0081 - Smart Device Template 4.0</a:t>
            </a:r>
          </a:p>
          <a:p>
            <a:r>
              <a:rPr lang="en-US" sz="1400" dirty="0"/>
              <a:t>WI-0084 </a:t>
            </a:r>
            <a:r>
              <a:rPr lang="en-US" sz="1400" dirty="0" smtClean="0"/>
              <a:t>– SDT based Information Model and Mapping for Vertical Industries</a:t>
            </a:r>
            <a:endParaRPr lang="en-US" sz="1400" dirty="0"/>
          </a:p>
          <a:p>
            <a:r>
              <a:rPr lang="en-US" sz="1400" dirty="0"/>
              <a:t>WI-0088 - M2M/IoT Application and Component </a:t>
            </a:r>
            <a:r>
              <a:rPr lang="en-US" sz="1400" dirty="0" smtClean="0"/>
              <a:t>Configuration</a:t>
            </a:r>
          </a:p>
          <a:p>
            <a:r>
              <a:rPr lang="en-US" sz="1400" dirty="0"/>
              <a:t>WI-0086 - Conformance Test Specifications Release </a:t>
            </a:r>
            <a:r>
              <a:rPr lang="en-US" sz="1400" dirty="0" smtClean="0"/>
              <a:t>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48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4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WI-0034 – Study of re-usable service layer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WI-0048 - </a:t>
            </a:r>
            <a:r>
              <a:rPr lang="en-US" altLang="de-DE" sz="1200" i="1" dirty="0" err="1">
                <a:solidFill>
                  <a:srgbClr val="00B050"/>
                </a:solidFill>
              </a:rPr>
              <a:t>OSGi</a:t>
            </a:r>
            <a:r>
              <a:rPr lang="en-US" altLang="de-DE" sz="1200" i="1" dirty="0">
                <a:solidFill>
                  <a:srgbClr val="00B050"/>
                </a:solidFill>
              </a:rPr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WI-0064 -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/>
              <a:t>WI-0087 Summary of differences between Release 2A &amp; Release 3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WI-0053 -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WI-0063 – R3 </a:t>
            </a:r>
            <a:r>
              <a:rPr lang="en-US" altLang="de-DE" sz="1200" i="1" dirty="0" err="1">
                <a:solidFill>
                  <a:srgbClr val="00B050"/>
                </a:solidFill>
              </a:rPr>
              <a:t>Enh</a:t>
            </a:r>
            <a:r>
              <a:rPr lang="en-US" altLang="de-DE" sz="1200" i="1" dirty="0">
                <a:solidFill>
                  <a:srgbClr val="00B050"/>
                </a:solidFill>
              </a:rPr>
              <a:t>. on Base Ontology &amp; Generic IWK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v36.4.0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</a:t>
            </a:r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652865" cy="435133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no f2f meeting at TP36 (WG only meeting)</a:t>
            </a:r>
          </a:p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two </a:t>
            </a:r>
            <a:r>
              <a:rPr lang="en-US" altLang="de-DE" sz="2400" dirty="0">
                <a:solidFill>
                  <a:prstClr val="black"/>
                </a:solidFill>
              </a:rPr>
              <a:t>meetings WPM </a:t>
            </a:r>
            <a:r>
              <a:rPr lang="en-US" altLang="de-DE" sz="2400" dirty="0">
                <a:solidFill>
                  <a:prstClr val="black"/>
                </a:solidFill>
              </a:rPr>
              <a:t>36.1 </a:t>
            </a:r>
            <a:r>
              <a:rPr lang="en-US" altLang="de-DE" sz="2400" dirty="0">
                <a:solidFill>
                  <a:prstClr val="black"/>
                </a:solidFill>
              </a:rPr>
              <a:t>CC and WPM 37 f2f meeting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Review of work </a:t>
            </a:r>
            <a:r>
              <a:rPr lang="en-US" altLang="de-DE" sz="2400" dirty="0">
                <a:solidFill>
                  <a:prstClr val="black"/>
                </a:solidFill>
              </a:rPr>
              <a:t>program status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ADM-0001-oneM2M Work Program  </a:t>
            </a:r>
            <a:r>
              <a:rPr lang="en-US" altLang="de-DE" sz="1800" dirty="0" smtClean="0">
                <a:solidFill>
                  <a:prstClr val="black"/>
                </a:solidFill>
              </a:rPr>
              <a:t>V36.4.0 (latest version)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Reminder that there is an urgent need to find rapporteurs for some of the TSs and TRs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3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Review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prepare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agreement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List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dliverables</a:t>
            </a:r>
            <a:r>
              <a:rPr lang="de-AT" altLang="de-DE" sz="1800" dirty="0" smtClean="0">
                <a:solidFill>
                  <a:prstClr val="black"/>
                </a:solidFill>
              </a:rPr>
              <a:t> in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endParaRPr lang="de-AT" altLang="de-DE" sz="1800" dirty="0" smtClean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Need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decide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date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Release 3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ratification</a:t>
            </a:r>
            <a:r>
              <a:rPr lang="de-AT" altLang="de-DE" sz="1800" dirty="0" smtClean="0">
                <a:solidFill>
                  <a:prstClr val="black"/>
                </a:solidFill>
              </a:rPr>
              <a:t> (i.e.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dedicated</a:t>
            </a:r>
            <a:r>
              <a:rPr lang="de-AT" altLang="de-DE" sz="1800" dirty="0" smtClean="0">
                <a:solidFill>
                  <a:prstClr val="black"/>
                </a:solidFill>
              </a:rPr>
              <a:t> Conference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call</a:t>
            </a:r>
            <a:r>
              <a:rPr lang="de-AT" altLang="de-DE" sz="1800" dirty="0" smtClean="0">
                <a:solidFill>
                  <a:prstClr val="black"/>
                </a:solidFill>
              </a:rPr>
              <a:t> TP37.1)</a:t>
            </a:r>
          </a:p>
          <a:p>
            <a:pPr marL="1257300" lvl="2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400" dirty="0" smtClean="0">
                <a:solidFill>
                  <a:prstClr val="black"/>
                </a:solidFill>
              </a:rPr>
              <a:t>Request to </a:t>
            </a:r>
            <a:r>
              <a:rPr lang="en-US" altLang="de-DE" sz="1400" dirty="0">
                <a:solidFill>
                  <a:prstClr val="black"/>
                </a:solidFill>
              </a:rPr>
              <a:t>check with the ETSI </a:t>
            </a:r>
            <a:r>
              <a:rPr lang="en-US" altLang="de-DE" sz="1400" dirty="0" err="1">
                <a:solidFill>
                  <a:prstClr val="black"/>
                </a:solidFill>
              </a:rPr>
              <a:t>editHelp</a:t>
            </a:r>
            <a:r>
              <a:rPr lang="en-US" altLang="de-DE" sz="1400" dirty="0">
                <a:solidFill>
                  <a:prstClr val="black"/>
                </a:solidFill>
              </a:rPr>
              <a:t> team to see how long they need to process the </a:t>
            </a:r>
            <a:r>
              <a:rPr lang="en-US" altLang="de-DE" sz="1400" dirty="0" smtClean="0">
                <a:solidFill>
                  <a:prstClr val="black"/>
                </a:solidFill>
              </a:rPr>
              <a:t>deliverables</a:t>
            </a:r>
            <a:endParaRPr lang="pt-BR" altLang="de-DE" sz="1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2200" dirty="0" smtClean="0">
                <a:solidFill>
                  <a:prstClr val="black"/>
                </a:solidFill>
              </a:rPr>
              <a:t>Release 4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Assessment of provisional milestones shown on provisional timelines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Stage 1 Freeze milestone at TP37 – discussion and proposal to move by two TP meetings. Adjust consecutive milestones accordingly. =&gt; Ratification of Release 4 EoY 2020</a:t>
            </a:r>
            <a:endParaRPr lang="pt-BR" altLang="de-DE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1/2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TP is kindly requested to agree on: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the list of TSs and TRs to be ratified as oneM2M Release 3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Agree on content of draft version of ADM-0017 Release 3 Control Document</a:t>
            </a:r>
          </a:p>
          <a:p>
            <a:pPr lvl="2"/>
            <a:r>
              <a:rPr lang="en-US" dirty="0" smtClean="0"/>
              <a:t>Current </a:t>
            </a:r>
            <a:r>
              <a:rPr lang="en-US" dirty="0"/>
              <a:t>version ADM-0017 Release 3 Control </a:t>
            </a:r>
            <a:r>
              <a:rPr lang="en-US" dirty="0" smtClean="0"/>
              <a:t>Document V0.4.0 (attached)</a:t>
            </a:r>
            <a:endParaRPr lang="en-US" dirty="0" smtClean="0"/>
          </a:p>
          <a:p>
            <a:pPr lvl="2"/>
            <a:r>
              <a:rPr lang="en-US" dirty="0" smtClean="0"/>
              <a:t>ADM-0017 </a:t>
            </a:r>
            <a:r>
              <a:rPr lang="en-US" dirty="0" smtClean="0"/>
              <a:t>will be approved at the time of ratification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 date for Ratification of Release 3 i.e. TP37.1 </a:t>
            </a:r>
            <a:r>
              <a:rPr lang="en-US" dirty="0" smtClean="0"/>
              <a:t>web-meeting either or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Option 1: Agree to schedule TP37.1 in October or November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Option 2: Agree Ratify Release 3 at TP38 f2f meeting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Release 4 </a:t>
            </a:r>
            <a:r>
              <a:rPr lang="en-US" dirty="0"/>
              <a:t>milestones as follows:</a:t>
            </a:r>
          </a:p>
          <a:p>
            <a:pPr lvl="1"/>
            <a:r>
              <a:rPr lang="en-US" dirty="0"/>
              <a:t>Freeze of stage </a:t>
            </a:r>
            <a:r>
              <a:rPr lang="en-US" dirty="0" smtClean="0"/>
              <a:t>1 </a:t>
            </a:r>
            <a:r>
              <a:rPr lang="en-US" dirty="0"/>
              <a:t>of release </a:t>
            </a:r>
            <a:r>
              <a:rPr lang="en-US" dirty="0" smtClean="0"/>
              <a:t>4 </a:t>
            </a:r>
            <a:r>
              <a:rPr lang="en-US" dirty="0"/>
              <a:t>at </a:t>
            </a:r>
            <a:r>
              <a:rPr lang="en-US" dirty="0" smtClean="0"/>
              <a:t>TP37 planned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Agree </a:t>
            </a:r>
            <a:r>
              <a:rPr lang="en-US" dirty="0" smtClean="0">
                <a:solidFill>
                  <a:srgbClr val="FF0000"/>
                </a:solidFill>
              </a:rPr>
              <a:t>to set new </a:t>
            </a:r>
            <a:r>
              <a:rPr lang="en-US" dirty="0" smtClean="0">
                <a:solidFill>
                  <a:srgbClr val="FF0000"/>
                </a:solidFill>
              </a:rPr>
              <a:t>R4 Stage 1 Freeze </a:t>
            </a:r>
            <a:r>
              <a:rPr lang="en-US" dirty="0" smtClean="0">
                <a:solidFill>
                  <a:srgbClr val="FF0000"/>
                </a:solidFill>
              </a:rPr>
              <a:t>date for TP39 (Feb 2019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2/2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93224"/>
            <a:ext cx="11496748" cy="5107576"/>
          </a:xfrm>
        </p:spPr>
        <p:txBody>
          <a:bodyPr>
            <a:normAutofit fontScale="77500" lnSpcReduction="20000"/>
          </a:bodyPr>
          <a:lstStyle/>
          <a:p>
            <a:pPr marL="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n-US" sz="3600" dirty="0" smtClean="0"/>
              <a:t>TP </a:t>
            </a:r>
            <a:r>
              <a:rPr lang="en-US" sz="3600" dirty="0"/>
              <a:t>is kindly requested to agree </a:t>
            </a:r>
            <a:r>
              <a:rPr lang="en-US" sz="3600" dirty="0" smtClean="0"/>
              <a:t>to close </a:t>
            </a:r>
            <a:r>
              <a:rPr lang="en-US" sz="3600" dirty="0" smtClean="0"/>
              <a:t>the </a:t>
            </a:r>
            <a:r>
              <a:rPr lang="en-US" sz="3600" dirty="0" smtClean="0"/>
              <a:t>following work items: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WI-0030 - M2M Appl. &amp; Field Domain Comp. </a:t>
            </a:r>
            <a:r>
              <a:rPr lang="en-US" altLang="de-DE" sz="2600" dirty="0" err="1">
                <a:solidFill>
                  <a:srgbClr val="545054"/>
                </a:solidFill>
              </a:rPr>
              <a:t>config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WI-0032 - Conformance Test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WI-0034 – Study of re-usable service layer </a:t>
            </a:r>
            <a:r>
              <a:rPr lang="en-US" altLang="de-DE" sz="2600" dirty="0" err="1">
                <a:solidFill>
                  <a:srgbClr val="545054"/>
                </a:solidFill>
              </a:rPr>
              <a:t>contxt&amp;Trnsct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WI-0048 - </a:t>
            </a:r>
            <a:r>
              <a:rPr lang="en-US" altLang="de-DE" sz="2600" dirty="0" err="1">
                <a:solidFill>
                  <a:srgbClr val="545054"/>
                </a:solidFill>
              </a:rPr>
              <a:t>OSGi</a:t>
            </a:r>
            <a:r>
              <a:rPr lang="en-US" altLang="de-DE" sz="2600" dirty="0">
                <a:solidFill>
                  <a:srgbClr val="545054"/>
                </a:solidFill>
              </a:rPr>
              <a:t> Interworking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WI-0052 - LWM2M DM &amp; Interworking Enhancements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WI-0055 – Product Profiles and oneM2M Features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WI-0057 – TEF Interface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WI-0059 – OPC-UA Interworking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WI-0061 - Distributed Authorization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WI-0062 - Service Layer Forwarding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WI-0063 – R3 </a:t>
            </a:r>
            <a:r>
              <a:rPr lang="en-US" altLang="de-DE" sz="2600" dirty="0" err="1">
                <a:solidFill>
                  <a:srgbClr val="545054"/>
                </a:solidFill>
              </a:rPr>
              <a:t>Enh</a:t>
            </a:r>
            <a:r>
              <a:rPr lang="en-US" altLang="de-DE" sz="2600" dirty="0">
                <a:solidFill>
                  <a:srgbClr val="545054"/>
                </a:solidFill>
              </a:rPr>
              <a:t>. on Base Ontology &amp; Generic IWK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WI-0073 - App-ID Registry Function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7" name="Textfeld 1"/>
          <p:cNvSpPr txBox="1">
            <a:spLocks noChangeArrowheads="1"/>
          </p:cNvSpPr>
          <p:nvPr/>
        </p:nvSpPr>
        <p:spPr bwMode="auto">
          <a:xfrm>
            <a:off x="437846" y="1742225"/>
            <a:ext cx="566665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 0001 - </a:t>
            </a:r>
            <a:r>
              <a:rPr lang="en-US" altLang="de-DE" sz="1600" b="1" dirty="0" smtClean="0"/>
              <a:t>Core Architecture v3.11.0</a:t>
            </a:r>
            <a:endParaRPr lang="en-US" altLang="de-DE" sz="1600" b="1" dirty="0"/>
          </a:p>
          <a:p>
            <a:r>
              <a:rPr lang="en-US" altLang="de-DE" sz="1600" b="1" dirty="0"/>
              <a:t>TS 0002 </a:t>
            </a:r>
            <a:r>
              <a:rPr lang="en-US" altLang="de-DE" sz="1600" b="1" dirty="0" smtClean="0"/>
              <a:t>– Requirements v3.1.0</a:t>
            </a:r>
            <a:endParaRPr lang="en-US" altLang="de-DE" sz="1600" b="1" dirty="0"/>
          </a:p>
          <a:p>
            <a:r>
              <a:rPr lang="en-US" altLang="de-DE" sz="1600" b="1" dirty="0"/>
              <a:t>TS 0003 - Security </a:t>
            </a:r>
            <a:r>
              <a:rPr lang="en-US" altLang="de-DE" sz="1600" b="1" dirty="0" smtClean="0"/>
              <a:t>Solutions v3.8.0</a:t>
            </a:r>
            <a:endParaRPr lang="en-US" altLang="de-DE" sz="1600" b="1" dirty="0"/>
          </a:p>
          <a:p>
            <a:r>
              <a:rPr lang="en-US" altLang="de-DE" sz="1600" b="1" dirty="0"/>
              <a:t>TS 0004 - Service Layer Core </a:t>
            </a:r>
            <a:r>
              <a:rPr lang="en-US" altLang="de-DE" sz="1600" b="1" dirty="0" smtClean="0"/>
              <a:t>Protocol v3.7.0</a:t>
            </a:r>
            <a:endParaRPr lang="en-US" altLang="de-DE" sz="1600" b="1" dirty="0"/>
          </a:p>
          <a:p>
            <a:r>
              <a:rPr lang="en-US" altLang="de-DE" sz="1600" b="1" dirty="0"/>
              <a:t>TS 0005 - Management enablement (OMA</a:t>
            </a:r>
            <a:r>
              <a:rPr lang="en-US" altLang="de-DE" sz="1600" b="1" dirty="0" smtClean="0"/>
              <a:t>) v3.4.0</a:t>
            </a:r>
            <a:endParaRPr lang="en-US" altLang="de-DE" sz="1600" b="1" dirty="0"/>
          </a:p>
          <a:p>
            <a:r>
              <a:rPr lang="en-US" altLang="de-DE" sz="1600" b="1" dirty="0"/>
              <a:t>TS 0006 - Management enablement (BBF</a:t>
            </a:r>
            <a:r>
              <a:rPr lang="en-US" altLang="de-DE" sz="1600" b="1" dirty="0" smtClean="0"/>
              <a:t>) v3.6.0</a:t>
            </a:r>
            <a:endParaRPr lang="en-US" altLang="de-DE" sz="1600" b="1" dirty="0"/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 0007 - Service Components</a:t>
            </a:r>
          </a:p>
          <a:p>
            <a:r>
              <a:rPr lang="en-US" altLang="de-DE" sz="1600" b="1" dirty="0"/>
              <a:t>TS 0008 - </a:t>
            </a:r>
            <a:r>
              <a:rPr lang="en-US" altLang="de-DE" sz="1600" b="1" dirty="0" err="1"/>
              <a:t>CoAP</a:t>
            </a:r>
            <a:r>
              <a:rPr lang="en-US" altLang="de-DE" sz="1600" b="1" dirty="0"/>
              <a:t>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b="1" dirty="0"/>
              <a:t>TS 0009 - HTTP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dirty="0"/>
              <a:t>TS 0010 - MQTT Protocol Binding</a:t>
            </a:r>
          </a:p>
          <a:p>
            <a:r>
              <a:rPr lang="en-US" altLang="de-DE" sz="1600" b="1" dirty="0"/>
              <a:t>TS 0011 – Common </a:t>
            </a:r>
            <a:r>
              <a:rPr lang="en-US" altLang="de-DE" sz="1600" b="1" dirty="0" smtClean="0"/>
              <a:t>Terminology v3.0.0</a:t>
            </a:r>
            <a:endParaRPr lang="en-US" altLang="de-DE" sz="1600" b="1" dirty="0"/>
          </a:p>
          <a:p>
            <a:r>
              <a:rPr lang="en-US" altLang="de-DE" sz="1600" b="1" dirty="0"/>
              <a:t>TS-0012 – Base </a:t>
            </a:r>
            <a:r>
              <a:rPr lang="en-US" altLang="de-DE" sz="1600" b="1" dirty="0" smtClean="0"/>
              <a:t>Ontology v3.7.1</a:t>
            </a:r>
            <a:endParaRPr lang="en-US" altLang="de-DE" sz="1600" b="1" dirty="0"/>
          </a:p>
          <a:p>
            <a:r>
              <a:rPr lang="en-US" altLang="de-DE" sz="1600" dirty="0"/>
              <a:t>TS-0013 - Interoperability Testing </a:t>
            </a:r>
          </a:p>
          <a:p>
            <a:r>
              <a:rPr lang="en-US" altLang="de-DE" sz="1600" b="1" dirty="0"/>
              <a:t>TS-0014 - LWM2M Interworking</a:t>
            </a:r>
          </a:p>
          <a:p>
            <a:r>
              <a:rPr lang="en-US" altLang="de-DE" sz="1600" dirty="0"/>
              <a:t>TS-0015 - Testing </a:t>
            </a:r>
            <a:r>
              <a:rPr lang="en-US" altLang="de-DE" sz="1600" dirty="0" smtClean="0"/>
              <a:t>Framework</a:t>
            </a:r>
          </a:p>
          <a:p>
            <a:r>
              <a:rPr lang="en-US" altLang="de-DE" sz="1600" b="1" dirty="0" smtClean="0"/>
              <a:t>TS-0016 – Secure </a:t>
            </a:r>
            <a:r>
              <a:rPr lang="en-US" altLang="de-DE" sz="1600" b="1" dirty="0"/>
              <a:t>E</a:t>
            </a:r>
            <a:r>
              <a:rPr lang="en-US" altLang="de-DE" sz="1600" b="1" dirty="0" smtClean="0"/>
              <a:t>nvironment Abstraction v3.0.0</a:t>
            </a:r>
            <a:endParaRPr lang="en-US" altLang="de-DE" sz="1600" b="1" dirty="0"/>
          </a:p>
          <a:p>
            <a:r>
              <a:rPr lang="en-US" altLang="de-DE" sz="1600" dirty="0" smtClean="0"/>
              <a:t>TS-0020 </a:t>
            </a:r>
            <a:r>
              <a:rPr lang="en-US" altLang="de-DE" sz="1600" dirty="0"/>
              <a:t>- </a:t>
            </a:r>
            <a:r>
              <a:rPr lang="en-US" altLang="de-DE" sz="1600" dirty="0" err="1"/>
              <a:t>WebSocket</a:t>
            </a:r>
            <a:r>
              <a:rPr lang="en-US" altLang="de-DE" sz="1600" dirty="0"/>
              <a:t> Protocol Binding</a:t>
            </a:r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TS-0021 - oneM2M and AllJoyn Interworking</a:t>
            </a:r>
          </a:p>
          <a:p>
            <a:r>
              <a:rPr lang="en-US" altLang="de-DE" sz="1600" dirty="0"/>
              <a:t>TS-0022 - Field Device </a:t>
            </a:r>
            <a:r>
              <a:rPr lang="en-US" altLang="de-DE" sz="1600" dirty="0" smtClean="0"/>
              <a:t>Configuration</a:t>
            </a:r>
            <a:endParaRPr lang="en-US" altLang="de-DE" sz="1600" dirty="0"/>
          </a:p>
        </p:txBody>
      </p:sp>
      <p:sp>
        <p:nvSpPr>
          <p:cNvPr id="10" name="Textfeld 1"/>
          <p:cNvSpPr txBox="1">
            <a:spLocks noChangeArrowheads="1"/>
          </p:cNvSpPr>
          <p:nvPr/>
        </p:nvSpPr>
        <p:spPr bwMode="auto">
          <a:xfrm>
            <a:off x="6104500" y="1775470"/>
            <a:ext cx="590668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TS-0023 - Home Appliances Information Model and Mapping v3.7.0</a:t>
            </a:r>
          </a:p>
          <a:p>
            <a:r>
              <a:rPr lang="en-US" altLang="de-DE" sz="1600" b="1" dirty="0"/>
              <a:t>TS-0024 - </a:t>
            </a:r>
            <a:r>
              <a:rPr lang="en-US" altLang="de-DE" sz="1600" b="1" dirty="0" smtClean="0"/>
              <a:t>OCF </a:t>
            </a:r>
            <a:r>
              <a:rPr lang="en-US" altLang="de-DE" sz="1600" b="1" dirty="0"/>
              <a:t>Interworking </a:t>
            </a:r>
            <a:r>
              <a:rPr lang="en-US" altLang="de-DE" sz="1600" b="1" dirty="0" smtClean="0"/>
              <a:t>v3.0.0</a:t>
            </a:r>
            <a:endParaRPr lang="en-US" altLang="de-DE" sz="1600" i="1" dirty="0">
              <a:solidFill>
                <a:srgbClr val="FF0000"/>
              </a:solidFill>
            </a:endParaRPr>
          </a:p>
          <a:p>
            <a:r>
              <a:rPr lang="en-US" altLang="de-DE" sz="1600" b="1" dirty="0"/>
              <a:t>TS-0026 – 3GPP Interworking v0.9.0</a:t>
            </a:r>
          </a:p>
          <a:p>
            <a:r>
              <a:rPr lang="en-US" altLang="de-DE" sz="1600" b="1" dirty="0"/>
              <a:t>TS-0030 – Ontology Based Interworking </a:t>
            </a:r>
            <a:r>
              <a:rPr lang="en-US" altLang="de-DE" sz="1600" b="1" dirty="0" smtClean="0"/>
              <a:t>v3.0.1</a:t>
            </a:r>
            <a:endParaRPr lang="en-US" altLang="de-DE" sz="1600" i="1" dirty="0"/>
          </a:p>
          <a:p>
            <a:r>
              <a:rPr lang="en-US" altLang="de-DE" sz="1600" b="1" dirty="0" smtClean="0"/>
              <a:t>TS-0031 - Feature </a:t>
            </a:r>
            <a:r>
              <a:rPr lang="en-US" altLang="de-DE" sz="1600" b="1" dirty="0"/>
              <a:t>Catalogue </a:t>
            </a:r>
          </a:p>
          <a:p>
            <a:r>
              <a:rPr lang="en-US" altLang="de-DE" sz="1600" dirty="0"/>
              <a:t>TS-0032 – MAF and MEF Interface </a:t>
            </a:r>
            <a:r>
              <a:rPr lang="en-US" altLang="de-DE" sz="1600" dirty="0" smtClean="0"/>
              <a:t>Specification</a:t>
            </a:r>
          </a:p>
          <a:p>
            <a:r>
              <a:rPr lang="en-US" altLang="de-DE" sz="1600" b="1" dirty="0" smtClean="0"/>
              <a:t>TS-0033 – Interworking Framework v0.1.1</a:t>
            </a:r>
          </a:p>
          <a:p>
            <a:r>
              <a:rPr lang="en-US" altLang="de-DE" sz="1600" b="1" dirty="0" smtClean="0"/>
              <a:t>TS-0034 – Semantics Support v3.0.0</a:t>
            </a:r>
          </a:p>
          <a:p>
            <a:r>
              <a:rPr lang="en-US" altLang="de-DE" sz="1600" b="1" dirty="0" smtClean="0"/>
              <a:t>TS-0035 – </a:t>
            </a:r>
            <a:r>
              <a:rPr lang="en-US" altLang="de-DE" sz="1600" b="1" dirty="0" err="1" smtClean="0"/>
              <a:t>OSGi</a:t>
            </a:r>
            <a:r>
              <a:rPr lang="en-US" altLang="de-DE" sz="1600" b="1" dirty="0" smtClean="0"/>
              <a:t> Interworking 0.2.0</a:t>
            </a:r>
            <a:endParaRPr lang="en-US" altLang="de-DE" sz="1600" b="1" dirty="0"/>
          </a:p>
          <a:p>
            <a:endParaRPr lang="en-US" altLang="de-DE" dirty="0"/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8161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Specifications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6202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8" name="Textfeld 5"/>
          <p:cNvSpPr txBox="1">
            <a:spLocks noChangeArrowheads="1"/>
          </p:cNvSpPr>
          <p:nvPr/>
        </p:nvSpPr>
        <p:spPr bwMode="auto">
          <a:xfrm>
            <a:off x="479202" y="1739661"/>
            <a:ext cx="60875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de-DE" sz="1600" dirty="0"/>
              <a:t>TR-0001 Use Cases Collection, V </a:t>
            </a:r>
            <a:r>
              <a:rPr lang="en-US" altLang="de-DE" sz="1600" dirty="0" smtClean="0"/>
              <a:t>3.1.0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TR-0007 </a:t>
            </a:r>
            <a:r>
              <a:rPr lang="en-US" altLang="de-DE" sz="1600" dirty="0"/>
              <a:t>Study on Abstraction and Semantics Enablement, V ?</a:t>
            </a:r>
          </a:p>
          <a:p>
            <a:pPr>
              <a:defRPr/>
            </a:pPr>
            <a:r>
              <a:rPr lang="en-US" altLang="de-DE" sz="1600" dirty="0" smtClean="0"/>
              <a:t>TR-0008 </a:t>
            </a:r>
            <a:r>
              <a:rPr lang="en-US" altLang="de-DE" sz="1600" dirty="0"/>
              <a:t>Security,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TR-0012 </a:t>
            </a:r>
            <a:r>
              <a:rPr lang="en-US" altLang="de-DE" sz="1600" dirty="0"/>
              <a:t>End-to-End-Security and Group Authentication,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TR-0016 </a:t>
            </a:r>
            <a:r>
              <a:rPr lang="en-US" altLang="de-DE" sz="1600" dirty="0"/>
              <a:t>Authorization Architecture and Access Control Policy,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TR-0017 </a:t>
            </a:r>
            <a:r>
              <a:rPr lang="en-US" altLang="de-DE" sz="1600" dirty="0"/>
              <a:t>Home Domain Abstract Information Model,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TR-0018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Industrial Domain Enablement,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TR-0020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Study of service transactions and re-usable service layer context, V 0.8.0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TR-0021 Action Triggering, V 0.5.0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TR-0022 Continuation and Integration of HGI Smart Home activities,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TR-0024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3GPP_Rel13_IWK, V </a:t>
            </a:r>
            <a:r>
              <a:rPr lang="en-US" altLang="de-DE" sz="1600" strike="sngStrike" dirty="0" smtClean="0">
                <a:solidFill>
                  <a:srgbClr val="FF0000"/>
                </a:solidFill>
              </a:rPr>
              <a:t>?</a:t>
            </a:r>
            <a:endParaRPr lang="en-US" altLang="de-DE" sz="1600" strike="sngStrik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dirty="0" smtClean="0"/>
              <a:t>TR-0025 </a:t>
            </a:r>
            <a:r>
              <a:rPr lang="en-US" altLang="de-DE" sz="1600" dirty="0"/>
              <a:t>Application developer guide, </a:t>
            </a:r>
            <a:r>
              <a:rPr lang="en-US" altLang="de-DE" sz="1600" dirty="0" smtClean="0"/>
              <a:t>V 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/>
              <a:t>TR-0026 Vehicular Domain Enablement, V0.11.0</a:t>
            </a:r>
          </a:p>
          <a:p>
            <a:pPr>
              <a:defRPr/>
            </a:pPr>
            <a:r>
              <a:rPr lang="en-US" altLang="de-DE" sz="1600" dirty="0" smtClean="0"/>
              <a:t>TR-0034 </a:t>
            </a:r>
            <a:r>
              <a:rPr lang="en-US" altLang="de-DE" sz="1600" dirty="0" err="1"/>
              <a:t>CoAP</a:t>
            </a:r>
            <a:r>
              <a:rPr lang="en-US" altLang="de-DE" sz="1600" dirty="0"/>
              <a:t> binding and long polling for temp. </a:t>
            </a:r>
            <a:r>
              <a:rPr lang="en-US" altLang="de-DE" sz="1600" dirty="0" err="1"/>
              <a:t>monit</a:t>
            </a:r>
            <a:r>
              <a:rPr lang="en-US" altLang="de-DE" sz="1600" dirty="0"/>
              <a:t>. </a:t>
            </a:r>
            <a:r>
              <a:rPr lang="en-US" altLang="de-DE" sz="1600" dirty="0" smtClean="0"/>
              <a:t>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TR-0035 </a:t>
            </a:r>
            <a:r>
              <a:rPr lang="en-US" altLang="de-DE" sz="1600" dirty="0"/>
              <a:t>Device management use </a:t>
            </a:r>
            <a:r>
              <a:rPr lang="en-US" altLang="de-DE" sz="1600" dirty="0" smtClean="0"/>
              <a:t>case,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TR-0037 </a:t>
            </a:r>
            <a:r>
              <a:rPr lang="en-US" altLang="de-DE" sz="1600" dirty="0"/>
              <a:t>Smart farm example using MQTT </a:t>
            </a:r>
            <a:r>
              <a:rPr lang="en-US" altLang="de-DE" sz="1600" dirty="0" smtClean="0"/>
              <a:t>binding,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TR-0039 </a:t>
            </a:r>
            <a:r>
              <a:rPr lang="en-US" altLang="de-DE" sz="1600" dirty="0"/>
              <a:t>Developer guide-SDT-based </a:t>
            </a:r>
            <a:r>
              <a:rPr lang="en-US" altLang="de-DE" sz="1600" dirty="0" smtClean="0"/>
              <a:t>implementation, V 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TR-0045 </a:t>
            </a:r>
            <a:r>
              <a:rPr lang="en-US" altLang="de-DE" sz="1600" dirty="0"/>
              <a:t>Implementing </a:t>
            </a:r>
            <a:r>
              <a:rPr lang="en-US" altLang="de-DE" sz="1600" dirty="0" smtClean="0"/>
              <a:t>semantics, V0.3.1</a:t>
            </a:r>
            <a:endParaRPr lang="en-US" altLang="de-DE" sz="1600" dirty="0"/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2839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Reports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75770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1485</Words>
  <Application>Microsoft Office PowerPoint</Application>
  <PresentationFormat>Breitbild</PresentationFormat>
  <Paragraphs>225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Myriad Pro</vt:lpstr>
      <vt:lpstr>Myriad Pro Light</vt:lpstr>
      <vt:lpstr>Office Theme</vt:lpstr>
      <vt:lpstr>WPM status report TP#37</vt:lpstr>
      <vt:lpstr>WPM Status at TP#37 closing</vt:lpstr>
      <vt:lpstr>TP 37 opening - WI Snapshot*</vt:lpstr>
      <vt:lpstr>48 active WIs*</vt:lpstr>
      <vt:lpstr>Activities since TP#36</vt:lpstr>
      <vt:lpstr>Items for TP Decision 1/2</vt:lpstr>
      <vt:lpstr>Items for TP Decision 2/2</vt:lpstr>
      <vt:lpstr>Release 3 Candidate Deliverables</vt:lpstr>
      <vt:lpstr>Release 3 Candidate Deliverables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122</cp:revision>
  <dcterms:created xsi:type="dcterms:W3CDTF">2017-09-21T15:46:31Z</dcterms:created>
  <dcterms:modified xsi:type="dcterms:W3CDTF">2018-09-20T06:54:26Z</dcterms:modified>
</cp:coreProperties>
</file>