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8" r:id="rId2"/>
    <p:sldId id="276" r:id="rId3"/>
    <p:sldId id="278" r:id="rId4"/>
    <p:sldId id="284" r:id="rId5"/>
    <p:sldId id="286" r:id="rId6"/>
    <p:sldId id="287" r:id="rId7"/>
    <p:sldId id="290" r:id="rId8"/>
    <p:sldId id="283" r:id="rId9"/>
    <p:sldId id="285" r:id="rId10"/>
    <p:sldId id="275" r:id="rId11"/>
    <p:sldId id="288" r:id="rId12"/>
    <p:sldId id="28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529" autoAdjust="0"/>
    <p:restoredTop sz="94660"/>
  </p:normalViewPr>
  <p:slideViewPr>
    <p:cSldViewPr snapToGrid="0">
      <p:cViewPr varScale="1">
        <p:scale>
          <a:sx n="73" d="100"/>
          <a:sy n="73" d="100"/>
        </p:scale>
        <p:origin x="66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C4C75-6880-4B90-A967-F5891602F90E}" type="datetimeFigureOut">
              <a:rPr lang="en-US" smtClean="0"/>
              <a:t>9/21/2018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D8EC2-0F93-4F08-B8C5-ABA8CE10BC1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838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D8EC2-0F93-4F08-B8C5-ABA8CE10BC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21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397" y="0"/>
            <a:ext cx="7850299" cy="117357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2018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cs typeface="Arial" panose="020B0604020202020204" pitchFamily="34" charset="0"/>
              </a:rPr>
              <a:t>WPM status </a:t>
            </a:r>
            <a:r>
              <a:rPr lang="en-US" dirty="0" smtClean="0">
                <a:cs typeface="Arial" panose="020B0604020202020204" pitchFamily="34" charset="0"/>
              </a:rPr>
              <a:t>report TP#37</a:t>
            </a:r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10005592" cy="1655762"/>
          </a:xfrm>
        </p:spPr>
        <p:txBody>
          <a:bodyPr/>
          <a:lstStyle/>
          <a:p>
            <a:r>
              <a:rPr lang="en-US" dirty="0">
                <a:latin typeface="+mn-lt"/>
                <a:cs typeface="Arial" panose="020B0604020202020204" pitchFamily="34" charset="0"/>
              </a:rPr>
              <a:t>WPM convenor, Roland Hechwartner, roland.hechwartner@t-mobile.at</a:t>
            </a:r>
          </a:p>
          <a:p>
            <a:r>
              <a:rPr lang="en-US" dirty="0" smtClean="0">
                <a:latin typeface="+mn-lt"/>
                <a:cs typeface="Arial" panose="020B0604020202020204" pitchFamily="34" charset="0"/>
              </a:rPr>
              <a:t>2018-09-21</a:t>
            </a:r>
            <a:endParaRPr lang="en-US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659780" y="5308995"/>
            <a:ext cx="4521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TP-2018-0249R01-WPM_status_report_TP#37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20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885951" cy="1173570"/>
          </a:xfrm>
        </p:spPr>
        <p:txBody>
          <a:bodyPr>
            <a:normAutofit/>
          </a:bodyPr>
          <a:lstStyle/>
          <a:p>
            <a:r>
              <a:rPr lang="en-US" sz="4000" dirty="0"/>
              <a:t>Timeline Release 3 and Release 4</a:t>
            </a:r>
          </a:p>
        </p:txBody>
      </p:sp>
      <p:pic>
        <p:nvPicPr>
          <p:cNvPr id="11" name="Grafik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889" y="1238249"/>
            <a:ext cx="11879004" cy="5169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99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Release 3 </a:t>
            </a:r>
            <a:r>
              <a:rPr lang="en-US" dirty="0" smtClean="0"/>
              <a:t>ratification</a:t>
            </a:r>
            <a:endParaRPr lang="en-US" dirty="0"/>
          </a:p>
          <a:p>
            <a:pPr lvl="1"/>
            <a:r>
              <a:rPr lang="en-US" dirty="0" smtClean="0"/>
              <a:t>dedicated CC  TP37.1 / or during TP38 f2f</a:t>
            </a:r>
          </a:p>
          <a:p>
            <a:r>
              <a:rPr lang="en-US" dirty="0" smtClean="0"/>
              <a:t>Release </a:t>
            </a:r>
            <a:r>
              <a:rPr lang="en-US" dirty="0"/>
              <a:t>4 planning</a:t>
            </a:r>
          </a:p>
          <a:p>
            <a:pPr lvl="1"/>
            <a:r>
              <a:rPr lang="en-US" dirty="0" smtClean="0"/>
              <a:t>Assess timing </a:t>
            </a:r>
            <a:r>
              <a:rPr lang="en-US" dirty="0"/>
              <a:t>of </a:t>
            </a:r>
            <a:r>
              <a:rPr lang="en-US" dirty="0" smtClean="0"/>
              <a:t>R4 </a:t>
            </a:r>
            <a:endParaRPr lang="en-US" dirty="0"/>
          </a:p>
          <a:p>
            <a:pPr lvl="2"/>
            <a:r>
              <a:rPr lang="en-US" dirty="0" smtClean="0"/>
              <a:t>Provisional milestones </a:t>
            </a:r>
            <a:r>
              <a:rPr lang="en-US" dirty="0"/>
              <a:t>for stage 1, stage 2, stage 3 and </a:t>
            </a:r>
            <a:r>
              <a:rPr lang="en-US" dirty="0" smtClean="0"/>
              <a:t>ratification suggested (slide 10)</a:t>
            </a:r>
            <a:endParaRPr lang="en-US" dirty="0"/>
          </a:p>
          <a:p>
            <a:r>
              <a:rPr lang="en-US" dirty="0"/>
              <a:t>Update Work Program post </a:t>
            </a:r>
            <a:r>
              <a:rPr lang="en-US" dirty="0" smtClean="0"/>
              <a:t>TP#37</a:t>
            </a:r>
            <a:endParaRPr lang="en-US" dirty="0"/>
          </a:p>
          <a:p>
            <a:pPr lvl="1"/>
            <a:r>
              <a:rPr lang="en-US" dirty="0"/>
              <a:t>document ADM-0001 oneM2M Work </a:t>
            </a:r>
            <a:r>
              <a:rPr lang="en-US" dirty="0" smtClean="0"/>
              <a:t>Program-V37.0.0</a:t>
            </a:r>
            <a:endParaRPr lang="en-US" dirty="0"/>
          </a:p>
          <a:p>
            <a:pPr lvl="1"/>
            <a:r>
              <a:rPr lang="en-US" dirty="0"/>
              <a:t>WPM member portal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93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Meetings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WPM 37.1		Conference Call</a:t>
            </a:r>
          </a:p>
          <a:p>
            <a:pPr lvl="1"/>
            <a:r>
              <a:rPr lang="en-US" dirty="0" smtClean="0"/>
              <a:t>Tue, Nov 27th </a:t>
            </a:r>
            <a:r>
              <a:rPr lang="en-US" dirty="0"/>
              <a:t>	12:00-13:30 </a:t>
            </a:r>
            <a:r>
              <a:rPr lang="en-US" dirty="0" smtClean="0"/>
              <a:t>GMT </a:t>
            </a:r>
          </a:p>
          <a:p>
            <a:r>
              <a:rPr lang="en-US" dirty="0" smtClean="0"/>
              <a:t>WPM 38</a:t>
            </a:r>
            <a:r>
              <a:rPr lang="en-US" dirty="0"/>
              <a:t>		Face to Face Meeting 	</a:t>
            </a:r>
          </a:p>
          <a:p>
            <a:pPr lvl="1"/>
            <a:r>
              <a:rPr lang="en-US" dirty="0" smtClean="0"/>
              <a:t>Tue, Dec 4th </a:t>
            </a:r>
            <a:r>
              <a:rPr lang="en-US" dirty="0"/>
              <a:t>	12:30-13:30 (local time) </a:t>
            </a:r>
            <a:r>
              <a:rPr lang="en-US" dirty="0" err="1"/>
              <a:t>t.b.c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992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WPM Status at </a:t>
            </a:r>
            <a:r>
              <a:rPr lang="en-US" dirty="0" smtClean="0"/>
              <a:t>TP#37 closing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192841"/>
            <a:ext cx="10515600" cy="5286017"/>
          </a:xfrm>
        </p:spPr>
        <p:txBody>
          <a:bodyPr>
            <a:normAutofit/>
          </a:bodyPr>
          <a:lstStyle/>
          <a:p>
            <a:pPr marL="0" lvl="0" indent="0" fontAlgn="base">
              <a:spcAft>
                <a:spcPct val="0"/>
              </a:spcAft>
              <a:buNone/>
              <a:defRPr/>
            </a:pPr>
            <a:r>
              <a:rPr lang="en-US" altLang="de-DE" sz="3600" dirty="0"/>
              <a:t>Content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/>
              <a:t>WI </a:t>
            </a:r>
            <a:r>
              <a:rPr lang="en-US" altLang="de-DE" dirty="0" smtClean="0"/>
              <a:t>Snapshot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 smtClean="0"/>
              <a:t>Activities since TP36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 smtClean="0"/>
              <a:t>Items for TP decision</a:t>
            </a:r>
            <a:endParaRPr lang="en-US" altLang="de-DE" dirty="0"/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 smtClean="0"/>
              <a:t>Release 3 candidate Technical Specifications and Technical Reports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 smtClean="0"/>
              <a:t>Release </a:t>
            </a:r>
            <a:r>
              <a:rPr lang="en-US" altLang="de-DE" dirty="0"/>
              <a:t>3 &amp; Release 4 </a:t>
            </a:r>
            <a:r>
              <a:rPr lang="en-US" altLang="de-DE" dirty="0" smtClean="0"/>
              <a:t>Timeline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 smtClean="0"/>
              <a:t>Next Steps</a:t>
            </a:r>
            <a:endParaRPr lang="en-US" altLang="de-DE" dirty="0"/>
          </a:p>
        </p:txBody>
      </p:sp>
    </p:spTree>
    <p:extLst>
      <p:ext uri="{BB962C8B-B14F-4D97-AF65-F5344CB8AC3E}">
        <p14:creationId xmlns:p14="http://schemas.microsoft.com/office/powerpoint/2010/main" val="140314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TP </a:t>
            </a:r>
            <a:r>
              <a:rPr lang="en-US" dirty="0" smtClean="0"/>
              <a:t>37 </a:t>
            </a:r>
            <a:r>
              <a:rPr lang="en-US" dirty="0"/>
              <a:t>opening - WI Snapshot*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192841"/>
            <a:ext cx="10515600" cy="5286017"/>
          </a:xfrm>
        </p:spPr>
        <p:txBody>
          <a:bodyPr>
            <a:normAutofit/>
          </a:bodyPr>
          <a:lstStyle/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1800" dirty="0" smtClean="0">
                <a:solidFill>
                  <a:prstClr val="black"/>
                </a:solidFill>
              </a:rPr>
              <a:t>49 </a:t>
            </a:r>
            <a:r>
              <a:rPr lang="en-US" altLang="de-DE" sz="1800" dirty="0">
                <a:solidFill>
                  <a:prstClr val="black"/>
                </a:solidFill>
              </a:rPr>
              <a:t>active work items </a:t>
            </a:r>
            <a:r>
              <a:rPr lang="en-US" altLang="de-DE" sz="1200" i="1" dirty="0">
                <a:solidFill>
                  <a:prstClr val="black"/>
                </a:solidFill>
              </a:rPr>
              <a:t>of which</a:t>
            </a:r>
            <a:endParaRPr lang="en-US" altLang="de-DE" sz="1800" i="1" dirty="0">
              <a:solidFill>
                <a:prstClr val="black"/>
              </a:solidFill>
            </a:endParaRPr>
          </a:p>
          <a:p>
            <a:pPr marL="342900" lvl="1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1800" dirty="0" smtClean="0">
                <a:solidFill>
                  <a:prstClr val="black"/>
                </a:solidFill>
              </a:rPr>
              <a:t>12 </a:t>
            </a:r>
            <a:r>
              <a:rPr lang="en-US" altLang="de-DE" sz="1800" dirty="0">
                <a:solidFill>
                  <a:prstClr val="black"/>
                </a:solidFill>
              </a:rPr>
              <a:t>work items @ 100% </a:t>
            </a:r>
            <a:r>
              <a:rPr lang="en-US" altLang="de-DE" sz="1400" i="1" dirty="0">
                <a:solidFill>
                  <a:prstClr val="black"/>
                </a:solidFill>
              </a:rPr>
              <a:t>(to be closed)</a:t>
            </a:r>
            <a:endParaRPr lang="en-US" altLang="de-DE" sz="1800" i="1" dirty="0">
              <a:solidFill>
                <a:srgbClr val="C00000"/>
              </a:solidFill>
            </a:endParaRP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/>
              <a:t>WI-0030 - M2M Appl. &amp; Field Domain Comp. </a:t>
            </a:r>
            <a:r>
              <a:rPr lang="en-US" altLang="de-DE" sz="1400" dirty="0" err="1"/>
              <a:t>config</a:t>
            </a:r>
            <a:r>
              <a:rPr lang="en-US" altLang="de-DE" sz="1400" dirty="0"/>
              <a:t>.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/>
              <a:t>WI-0032 - Conformance </a:t>
            </a:r>
            <a:r>
              <a:rPr lang="en-US" altLang="de-DE" sz="1400" dirty="0" smtClean="0"/>
              <a:t>Test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/>
              <a:t>WI-0034 – Study of re-usable service layer </a:t>
            </a:r>
            <a:r>
              <a:rPr lang="en-US" altLang="de-DE" sz="1400" dirty="0" err="1"/>
              <a:t>contxt&amp;Trnsct</a:t>
            </a:r>
            <a:r>
              <a:rPr lang="en-US" altLang="de-DE" sz="1400" dirty="0" smtClean="0"/>
              <a:t>.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/>
              <a:t>WI-0048 - </a:t>
            </a:r>
            <a:r>
              <a:rPr lang="en-US" altLang="de-DE" sz="1400" dirty="0" err="1"/>
              <a:t>OSGi</a:t>
            </a:r>
            <a:r>
              <a:rPr lang="en-US" altLang="de-DE" sz="1400" dirty="0"/>
              <a:t> Interworking 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 smtClean="0"/>
              <a:t>WI-0052 </a:t>
            </a:r>
            <a:r>
              <a:rPr lang="en-US" altLang="de-DE" sz="1400" dirty="0"/>
              <a:t>- LWM2M DM &amp; Interworking Enhancements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/>
              <a:t>WI-0055 – Product Profiles and oneM2M Features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/>
              <a:t>WI-0057 – TEF Interface 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/>
              <a:t>WI-0059 – OPC-UA Interworking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/>
              <a:t>WI-0061 - Distributed Authorization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/>
              <a:t>WI-0062 - Service Layer </a:t>
            </a:r>
            <a:r>
              <a:rPr lang="en-US" altLang="de-DE" sz="1400" dirty="0" smtClean="0"/>
              <a:t>Forwarding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/>
              <a:t>WI-0063 – R3 </a:t>
            </a:r>
            <a:r>
              <a:rPr lang="en-US" altLang="de-DE" sz="1400" dirty="0" err="1"/>
              <a:t>Enh</a:t>
            </a:r>
            <a:r>
              <a:rPr lang="en-US" altLang="de-DE" sz="1400" dirty="0"/>
              <a:t>. on Base Ontology &amp; Generic </a:t>
            </a:r>
            <a:r>
              <a:rPr lang="en-US" altLang="de-DE" sz="1400" dirty="0" smtClean="0"/>
              <a:t>IWK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/>
              <a:t>WI-0073 - App-ID Registry Function </a:t>
            </a:r>
            <a:r>
              <a:rPr lang="en-US" altLang="de-DE" sz="1400" dirty="0" smtClean="0"/>
              <a:t> </a:t>
            </a:r>
            <a:endParaRPr lang="en-US" altLang="de-DE" sz="1400" dirty="0"/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1800" dirty="0" smtClean="0">
                <a:solidFill>
                  <a:prstClr val="black"/>
                </a:solidFill>
              </a:rPr>
              <a:t>4 new </a:t>
            </a:r>
            <a:r>
              <a:rPr lang="en-US" altLang="de-DE" sz="1800" dirty="0">
                <a:solidFill>
                  <a:prstClr val="black"/>
                </a:solidFill>
              </a:rPr>
              <a:t>w</a:t>
            </a:r>
            <a:r>
              <a:rPr lang="en-US" altLang="de-DE" sz="1800" dirty="0" smtClean="0">
                <a:solidFill>
                  <a:prstClr val="black"/>
                </a:solidFill>
              </a:rPr>
              <a:t>ork </a:t>
            </a:r>
            <a:r>
              <a:rPr lang="en-US" altLang="de-DE" sz="1800" dirty="0">
                <a:solidFill>
                  <a:prstClr val="black"/>
                </a:solidFill>
              </a:rPr>
              <a:t>i</a:t>
            </a:r>
            <a:r>
              <a:rPr lang="en-US" altLang="de-DE" sz="1800" dirty="0" smtClean="0">
                <a:solidFill>
                  <a:prstClr val="black"/>
                </a:solidFill>
              </a:rPr>
              <a:t>tems proposed at </a:t>
            </a:r>
            <a:r>
              <a:rPr lang="en-US" altLang="de-DE" sz="1800" dirty="0" smtClean="0">
                <a:solidFill>
                  <a:prstClr val="black"/>
                </a:solidFill>
              </a:rPr>
              <a:t>TP#37</a:t>
            </a:r>
            <a:endParaRPr lang="en-US" altLang="de-DE" sz="1800" dirty="0">
              <a:solidFill>
                <a:prstClr val="black"/>
              </a:solidFill>
            </a:endParaRP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 smtClean="0"/>
              <a:t>Getting started with oneM2M</a:t>
            </a:r>
            <a:endParaRPr lang="en-US" altLang="de-DE" sz="1400" dirty="0"/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/>
              <a:t>oneM2M and </a:t>
            </a:r>
            <a:r>
              <a:rPr lang="en-US" altLang="de-DE" sz="1400" dirty="0" err="1"/>
              <a:t>Zigbee</a:t>
            </a:r>
            <a:r>
              <a:rPr lang="en-US" altLang="de-DE" sz="1400" dirty="0"/>
              <a:t> </a:t>
            </a:r>
            <a:r>
              <a:rPr lang="en-US" altLang="de-DE" sz="1400" dirty="0"/>
              <a:t>interworking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 smtClean="0"/>
              <a:t>Railway Domain Enablement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 smtClean="0"/>
              <a:t>Services </a:t>
            </a:r>
            <a:r>
              <a:rPr lang="en-US" altLang="de-DE" sz="1400" dirty="0"/>
              <a:t>and platforms discovery</a:t>
            </a:r>
          </a:p>
          <a:p>
            <a:pPr marL="34290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1800" dirty="0">
                <a:solidFill>
                  <a:prstClr val="black"/>
                </a:solidFill>
              </a:rPr>
              <a:t>Release </a:t>
            </a:r>
            <a:r>
              <a:rPr lang="en-US" altLang="de-DE" sz="1800" dirty="0" smtClean="0">
                <a:solidFill>
                  <a:prstClr val="black"/>
                </a:solidFill>
              </a:rPr>
              <a:t>planning</a:t>
            </a:r>
            <a:endParaRPr lang="en-US" altLang="de-DE" sz="1800" dirty="0">
              <a:solidFill>
                <a:prstClr val="black"/>
              </a:solidFill>
            </a:endParaRP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 smtClean="0"/>
              <a:t>Release 3: Finalization </a:t>
            </a:r>
            <a:r>
              <a:rPr lang="en-US" altLang="de-DE" sz="1400" dirty="0" smtClean="0"/>
              <a:t>of deliverables and preparation for ratification</a:t>
            </a:r>
            <a:endParaRPr lang="en-US" altLang="de-DE" dirty="0"/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400" dirty="0" smtClean="0"/>
              <a:t>Release 4: Stage 1 Freeze milestone prop. </a:t>
            </a:r>
            <a:r>
              <a:rPr lang="en-US" altLang="de-DE" sz="1400" dirty="0" smtClean="0"/>
              <a:t>to be </a:t>
            </a:r>
            <a:r>
              <a:rPr lang="en-US" altLang="de-DE" sz="1400" dirty="0" smtClean="0"/>
              <a:t>postponed until TP#39</a:t>
            </a:r>
            <a:endParaRPr lang="en-US" altLang="de-DE" sz="1400" dirty="0"/>
          </a:p>
        </p:txBody>
      </p:sp>
      <p:sp>
        <p:nvSpPr>
          <p:cNvPr id="4" name="Textfeld 4"/>
          <p:cNvSpPr txBox="1">
            <a:spLocks noChangeArrowheads="1"/>
          </p:cNvSpPr>
          <p:nvPr/>
        </p:nvSpPr>
        <p:spPr bwMode="auto">
          <a:xfrm>
            <a:off x="334696" y="865595"/>
            <a:ext cx="742780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de-AT" altLang="de-DE" sz="1400" dirty="0"/>
              <a:t>* </a:t>
            </a:r>
            <a:r>
              <a:rPr lang="en-GB" altLang="de-DE" sz="1400" dirty="0" smtClean="0"/>
              <a:t>See full work program status @ TP37 opening in ADM-0001-Work Program Management v37.0.0.  </a:t>
            </a:r>
            <a:endParaRPr lang="en-GB" altLang="de-DE" sz="1400" dirty="0"/>
          </a:p>
        </p:txBody>
      </p:sp>
      <p:sp>
        <p:nvSpPr>
          <p:cNvPr id="5" name="Textfeld 4"/>
          <p:cNvSpPr txBox="1"/>
          <p:nvPr/>
        </p:nvSpPr>
        <p:spPr>
          <a:xfrm>
            <a:off x="6234777" y="1512136"/>
            <a:ext cx="5767310" cy="4647426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Work Items targeting Release 4</a:t>
            </a:r>
          </a:p>
          <a:p>
            <a:endParaRPr lang="en-US" sz="1200" dirty="0"/>
          </a:p>
          <a:p>
            <a:r>
              <a:rPr lang="en-US" sz="1400" dirty="0" smtClean="0"/>
              <a:t>WI-0079 </a:t>
            </a:r>
            <a:r>
              <a:rPr lang="en-US" sz="1400" dirty="0"/>
              <a:t>- Rel-4 Small Technical Enhancements </a:t>
            </a:r>
          </a:p>
          <a:p>
            <a:r>
              <a:rPr lang="en-US" sz="1400" dirty="0"/>
              <a:t>WI-0046 – Vehicular domain enablement</a:t>
            </a:r>
          </a:p>
          <a:p>
            <a:r>
              <a:rPr lang="en-US" sz="1400" dirty="0"/>
              <a:t>WI-0064 - Adaptation of oneM2M for Smart City</a:t>
            </a:r>
          </a:p>
          <a:p>
            <a:r>
              <a:rPr lang="en-US" sz="1400" dirty="0"/>
              <a:t>WI-0069 – </a:t>
            </a:r>
            <a:r>
              <a:rPr lang="en-US" sz="1400" dirty="0" err="1"/>
              <a:t>Heterogen</a:t>
            </a:r>
            <a:r>
              <a:rPr lang="en-US" sz="1400" dirty="0"/>
              <a:t>. </a:t>
            </a:r>
            <a:r>
              <a:rPr lang="en-US" sz="1400" dirty="0" err="1"/>
              <a:t>identificat</a:t>
            </a:r>
            <a:r>
              <a:rPr lang="en-US" sz="1400" dirty="0"/>
              <a:t>. service in oneM2M syst.</a:t>
            </a:r>
          </a:p>
          <a:p>
            <a:r>
              <a:rPr lang="en-US" sz="1400" dirty="0"/>
              <a:t>WI-0076 - Lightweight oneM2M Services</a:t>
            </a:r>
          </a:p>
          <a:p>
            <a:r>
              <a:rPr lang="en-US" sz="1400" dirty="0"/>
              <a:t>WI-0080 - Edge and Fog Computing</a:t>
            </a:r>
          </a:p>
          <a:p>
            <a:r>
              <a:rPr lang="en-US" sz="1400" dirty="0"/>
              <a:t>WI-0082 - 3GPP V2X Interworking</a:t>
            </a:r>
          </a:p>
          <a:p>
            <a:r>
              <a:rPr lang="en-US" sz="1400" dirty="0"/>
              <a:t>WI-0083 - oneM2M Service Subscribers and </a:t>
            </a:r>
            <a:r>
              <a:rPr lang="en-US" sz="1400" dirty="0" smtClean="0"/>
              <a:t>Users</a:t>
            </a:r>
          </a:p>
          <a:p>
            <a:r>
              <a:rPr lang="en-US" sz="1400" dirty="0"/>
              <a:t>WI-0065 - Trust Management in oneM2M</a:t>
            </a:r>
          </a:p>
          <a:p>
            <a:r>
              <a:rPr lang="en-US" sz="1400" dirty="0"/>
              <a:t>WI-0068 - </a:t>
            </a:r>
            <a:r>
              <a:rPr lang="en-US" sz="1400" dirty="0" err="1"/>
              <a:t>GlobalPlatform</a:t>
            </a:r>
            <a:r>
              <a:rPr lang="en-US" sz="1400" dirty="0"/>
              <a:t> Interworking</a:t>
            </a:r>
          </a:p>
          <a:p>
            <a:r>
              <a:rPr lang="en-US" sz="1400" dirty="0"/>
              <a:t>WI-0077 - Attribute Based Access Control Policy</a:t>
            </a:r>
          </a:p>
          <a:p>
            <a:r>
              <a:rPr lang="en-US" sz="1400" dirty="0"/>
              <a:t>WI-0053 - Enhancements on Semantic Support (R3 =&gt; R4)</a:t>
            </a:r>
          </a:p>
          <a:p>
            <a:r>
              <a:rPr lang="en-US" sz="1400" dirty="0"/>
              <a:t>WI-0070 - Disaster Alert Service Enabler</a:t>
            </a:r>
          </a:p>
          <a:p>
            <a:r>
              <a:rPr lang="en-US" sz="1400" dirty="0"/>
              <a:t>WI-0071 - oneM2M and W3C Web of Things </a:t>
            </a:r>
            <a:r>
              <a:rPr lang="en-US" sz="1400" dirty="0" err="1"/>
              <a:t>Iwk</a:t>
            </a:r>
            <a:endParaRPr lang="en-US" sz="1400" dirty="0"/>
          </a:p>
          <a:p>
            <a:r>
              <a:rPr lang="en-US" sz="1400" dirty="0"/>
              <a:t>WI-0075 – Ind. Dom. Inf. Model </a:t>
            </a:r>
            <a:r>
              <a:rPr lang="en-US" sz="1400" dirty="0" err="1"/>
              <a:t>Mapg</a:t>
            </a:r>
            <a:r>
              <a:rPr lang="en-US" sz="1400" dirty="0"/>
              <a:t>. &amp; Sem. Spt.</a:t>
            </a:r>
          </a:p>
          <a:p>
            <a:r>
              <a:rPr lang="en-US" sz="1400" dirty="0"/>
              <a:t>WI-0081 - Smart Device Template 4.0</a:t>
            </a:r>
          </a:p>
          <a:p>
            <a:r>
              <a:rPr lang="en-US" sz="1400" dirty="0"/>
              <a:t>WI-0084 </a:t>
            </a:r>
            <a:r>
              <a:rPr lang="en-US" sz="1400" dirty="0" smtClean="0"/>
              <a:t>– SDT based Information Model and Mapping for Vertical Industries</a:t>
            </a:r>
            <a:endParaRPr lang="en-US" sz="1400" dirty="0"/>
          </a:p>
          <a:p>
            <a:r>
              <a:rPr lang="en-US" sz="1400" dirty="0"/>
              <a:t>WI-0088 - M2M/IoT Application and Component </a:t>
            </a:r>
            <a:r>
              <a:rPr lang="en-US" sz="1400" dirty="0" smtClean="0"/>
              <a:t>Configuration</a:t>
            </a:r>
          </a:p>
          <a:p>
            <a:r>
              <a:rPr lang="en-US" sz="1400" dirty="0"/>
              <a:t>WI-0086 - Conformance Test Specifications Release </a:t>
            </a:r>
            <a:r>
              <a:rPr lang="en-US" sz="1400" dirty="0" smtClean="0"/>
              <a:t>4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54926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49 </a:t>
            </a:r>
            <a:r>
              <a:rPr lang="en-US" dirty="0"/>
              <a:t>active WIs*</a:t>
            </a:r>
          </a:p>
        </p:txBody>
      </p:sp>
      <p:sp>
        <p:nvSpPr>
          <p:cNvPr id="4" name="Textfeld 6"/>
          <p:cNvSpPr txBox="1">
            <a:spLocks noChangeArrowheads="1"/>
          </p:cNvSpPr>
          <p:nvPr/>
        </p:nvSpPr>
        <p:spPr bwMode="auto">
          <a:xfrm>
            <a:off x="317427" y="1185825"/>
            <a:ext cx="5093537" cy="549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200" b="1" dirty="0"/>
              <a:t>Generic WIs</a:t>
            </a:r>
          </a:p>
          <a:p>
            <a:r>
              <a:rPr lang="en-US" altLang="de-DE" sz="1200" dirty="0"/>
              <a:t>WI-0049 - Rel-1 &amp; 2 Maintenance </a:t>
            </a:r>
          </a:p>
          <a:p>
            <a:r>
              <a:rPr lang="en-US" altLang="de-DE" sz="1200" dirty="0"/>
              <a:t>WI-0050 - Rel-3 Small Technical Enhancements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WI-0079 - Rel-4 Small Technical Enhancements</a:t>
            </a:r>
            <a:r>
              <a:rPr lang="en-US" altLang="de-DE" sz="1200" dirty="0"/>
              <a:t> 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REQ WG</a:t>
            </a:r>
          </a:p>
          <a:p>
            <a:r>
              <a:rPr lang="en-US" altLang="de-DE" sz="1200" dirty="0"/>
              <a:t>WI-0015 - oneM2M Use Case Continuation 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WI-0046 – Vehicular domain enablement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WI-0073 - App-ID Registry Function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ARC WG</a:t>
            </a:r>
          </a:p>
          <a:p>
            <a:r>
              <a:rPr lang="en-US" altLang="de-DE" sz="1200" dirty="0"/>
              <a:t>WI-0031 – Optimized Group-based Operation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WI-0034 – Study of re-usable service layer </a:t>
            </a:r>
            <a:r>
              <a:rPr lang="en-US" altLang="de-DE" sz="1200" i="1" dirty="0" err="1">
                <a:solidFill>
                  <a:srgbClr val="00B050"/>
                </a:solidFill>
              </a:rPr>
              <a:t>contxt&amp;Trnsct</a:t>
            </a:r>
            <a:r>
              <a:rPr lang="en-US" altLang="de-DE" sz="1200" dirty="0"/>
              <a:t>.</a:t>
            </a:r>
          </a:p>
          <a:p>
            <a:r>
              <a:rPr lang="en-US" altLang="de-DE" sz="1200" dirty="0"/>
              <a:t>WI-0035 – Action Triggering </a:t>
            </a:r>
          </a:p>
          <a:p>
            <a:r>
              <a:rPr lang="en-US" altLang="de-DE" sz="1200" dirty="0"/>
              <a:t>WI-0047 - DDS usage in oneM2M system 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WI-0048 - </a:t>
            </a:r>
            <a:r>
              <a:rPr lang="en-US" altLang="de-DE" sz="1200" i="1" dirty="0" err="1">
                <a:solidFill>
                  <a:srgbClr val="00B050"/>
                </a:solidFill>
              </a:rPr>
              <a:t>OSGi</a:t>
            </a:r>
            <a:r>
              <a:rPr lang="en-US" altLang="de-DE" sz="1200" i="1" dirty="0">
                <a:solidFill>
                  <a:srgbClr val="00B050"/>
                </a:solidFill>
              </a:rPr>
              <a:t> Interworking </a:t>
            </a:r>
          </a:p>
          <a:p>
            <a:r>
              <a:rPr lang="en-US" altLang="de-DE" sz="1200" dirty="0"/>
              <a:t>WI-0056 - Evolution of Proximal IoT Interworking</a:t>
            </a:r>
          </a:p>
          <a:p>
            <a:r>
              <a:rPr lang="en-US" altLang="de-DE" sz="1200" dirty="0"/>
              <a:t>WI-0058 – Interworking with 3GPP networks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WI-0059 - OPC-UA Interworking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WI-0062 - Service Layer Forwarding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WI-0064 - Adaptation of oneM2M for Smart City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WI-0069 – </a:t>
            </a:r>
            <a:r>
              <a:rPr lang="en-US" altLang="de-DE" sz="1200" dirty="0" err="1">
                <a:solidFill>
                  <a:srgbClr val="0070C0"/>
                </a:solidFill>
              </a:rPr>
              <a:t>Heterogen</a:t>
            </a:r>
            <a:r>
              <a:rPr lang="en-US" altLang="de-DE" sz="1200" dirty="0">
                <a:solidFill>
                  <a:srgbClr val="0070C0"/>
                </a:solidFill>
              </a:rPr>
              <a:t>. </a:t>
            </a:r>
            <a:r>
              <a:rPr lang="en-US" altLang="de-DE" sz="1200" dirty="0" err="1">
                <a:solidFill>
                  <a:srgbClr val="0070C0"/>
                </a:solidFill>
              </a:rPr>
              <a:t>identificat</a:t>
            </a:r>
            <a:r>
              <a:rPr lang="en-US" altLang="de-DE" sz="1200" dirty="0">
                <a:solidFill>
                  <a:srgbClr val="0070C0"/>
                </a:solidFill>
              </a:rPr>
              <a:t>. service in oneM2M syst.</a:t>
            </a:r>
          </a:p>
          <a:p>
            <a:r>
              <a:rPr lang="en-US" altLang="de-DE" sz="1200" dirty="0"/>
              <a:t>WI-0072 – Modbus interworking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WI-0076 - Lightweight oneM2M Services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WI-0080 - Edge and Fog Computing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WI-0082 - 3GPP V2X Interworking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WI-0083 - oneM2M Service Subscribers and </a:t>
            </a:r>
            <a:r>
              <a:rPr lang="en-US" altLang="de-DE" sz="1200" dirty="0" smtClean="0">
                <a:solidFill>
                  <a:srgbClr val="0070C0"/>
                </a:solidFill>
              </a:rPr>
              <a:t>Users</a:t>
            </a:r>
          </a:p>
          <a:p>
            <a:r>
              <a:rPr lang="en-US" altLang="de-DE" sz="1200" dirty="0"/>
              <a:t>WI-0087 Summary of differences between Release 2A &amp; Release 3 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PRO WG</a:t>
            </a:r>
          </a:p>
          <a:p>
            <a:r>
              <a:rPr lang="en-US" altLang="de-DE" sz="1200" dirty="0"/>
              <a:t>-</a:t>
            </a:r>
          </a:p>
        </p:txBody>
      </p:sp>
      <p:sp>
        <p:nvSpPr>
          <p:cNvPr id="5" name="Textfeld 6"/>
          <p:cNvSpPr txBox="1">
            <a:spLocks noChangeArrowheads="1"/>
          </p:cNvSpPr>
          <p:nvPr/>
        </p:nvSpPr>
        <p:spPr bwMode="auto">
          <a:xfrm>
            <a:off x="4247009" y="1185825"/>
            <a:ext cx="5595294" cy="3677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altLang="de-DE" sz="1200" b="1" dirty="0"/>
              <a:t>SEC WG</a:t>
            </a:r>
          </a:p>
          <a:p>
            <a:r>
              <a:rPr lang="en-US" altLang="de-DE" sz="1200" dirty="0"/>
              <a:t>WI-0021 – Secure Environment Abstraction 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WI-0057 - TEF Interface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WI-0061 - Distributed Authorization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WI-0065 - Trust Management in oneM2M</a:t>
            </a:r>
          </a:p>
          <a:p>
            <a:r>
              <a:rPr lang="en-US" altLang="de-DE" sz="1200" dirty="0"/>
              <a:t>WI-0066 - Decentralized Authentication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WI-0068 - </a:t>
            </a:r>
            <a:r>
              <a:rPr lang="en-US" altLang="de-DE" sz="1200" dirty="0" err="1">
                <a:solidFill>
                  <a:srgbClr val="0070C0"/>
                </a:solidFill>
              </a:rPr>
              <a:t>GlobalPlatform</a:t>
            </a:r>
            <a:r>
              <a:rPr lang="en-US" altLang="de-DE" sz="1200" dirty="0">
                <a:solidFill>
                  <a:srgbClr val="0070C0"/>
                </a:solidFill>
              </a:rPr>
              <a:t> Interworking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WI-0077 - Attribute Based Access Control Policy</a:t>
            </a:r>
          </a:p>
          <a:p>
            <a:pPr>
              <a:spcBef>
                <a:spcPts val="600"/>
              </a:spcBef>
            </a:pPr>
            <a:r>
              <a:rPr lang="en-US" altLang="de-DE" sz="1200" b="1" dirty="0"/>
              <a:t>MAS WG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WI-0030 – M2M Appl. &amp; Field Domain Comp. </a:t>
            </a:r>
            <a:r>
              <a:rPr lang="en-US" altLang="de-DE" sz="1200" i="1" dirty="0" err="1">
                <a:solidFill>
                  <a:srgbClr val="00B050"/>
                </a:solidFill>
              </a:rPr>
              <a:t>config</a:t>
            </a:r>
            <a:r>
              <a:rPr lang="en-US" altLang="de-DE" sz="1200" i="1" dirty="0">
                <a:solidFill>
                  <a:srgbClr val="00B050"/>
                </a:solidFill>
              </a:rPr>
              <a:t>.</a:t>
            </a:r>
            <a:r>
              <a:rPr lang="en-US" altLang="de-DE" sz="1200" dirty="0">
                <a:solidFill>
                  <a:srgbClr val="00B050"/>
                </a:solidFill>
              </a:rPr>
              <a:t> 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WI-0052 - LWM2M DM &amp; Interworking Enhancements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WI-0053 - </a:t>
            </a:r>
            <a:r>
              <a:rPr lang="en-US" altLang="de-DE" sz="1200" dirty="0" smtClean="0">
                <a:solidFill>
                  <a:srgbClr val="0070C0"/>
                </a:solidFill>
              </a:rPr>
              <a:t>Enhancements </a:t>
            </a:r>
            <a:r>
              <a:rPr lang="en-US" altLang="de-DE" sz="1200" dirty="0">
                <a:solidFill>
                  <a:srgbClr val="0070C0"/>
                </a:solidFill>
              </a:rPr>
              <a:t>on Semantic </a:t>
            </a:r>
            <a:r>
              <a:rPr lang="en-US" altLang="de-DE" sz="1200" dirty="0" smtClean="0">
                <a:solidFill>
                  <a:srgbClr val="0070C0"/>
                </a:solidFill>
              </a:rPr>
              <a:t>Support </a:t>
            </a:r>
            <a:r>
              <a:rPr lang="en-US" altLang="de-DE" sz="1200" i="1" dirty="0" smtClean="0">
                <a:solidFill>
                  <a:srgbClr val="0070C0"/>
                </a:solidFill>
              </a:rPr>
              <a:t>(R3 =&gt; R4)</a:t>
            </a:r>
            <a:endParaRPr lang="en-US" altLang="de-DE" sz="1200" i="1" dirty="0">
              <a:solidFill>
                <a:srgbClr val="0070C0"/>
              </a:solidFill>
            </a:endParaRP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WI-0063 – R3 </a:t>
            </a:r>
            <a:r>
              <a:rPr lang="en-US" altLang="de-DE" sz="1200" i="1" dirty="0" err="1">
                <a:solidFill>
                  <a:srgbClr val="00B050"/>
                </a:solidFill>
              </a:rPr>
              <a:t>Enh</a:t>
            </a:r>
            <a:r>
              <a:rPr lang="en-US" altLang="de-DE" sz="1200" i="1" dirty="0">
                <a:solidFill>
                  <a:srgbClr val="00B050"/>
                </a:solidFill>
              </a:rPr>
              <a:t>. on Base Ontology &amp; Generic IWK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WI-0070 - Disaster Alert Service Enabler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WI-0071 - oneM2M and W3C Web of Things </a:t>
            </a:r>
            <a:r>
              <a:rPr lang="en-US" altLang="de-DE" sz="1200" dirty="0" err="1">
                <a:solidFill>
                  <a:srgbClr val="0070C0"/>
                </a:solidFill>
              </a:rPr>
              <a:t>Iwk</a:t>
            </a:r>
            <a:endParaRPr lang="en-US" altLang="de-DE" sz="1200" dirty="0">
              <a:solidFill>
                <a:srgbClr val="0070C0"/>
              </a:solidFill>
            </a:endParaRPr>
          </a:p>
          <a:p>
            <a:r>
              <a:rPr lang="en-US" altLang="de-DE" sz="1200" dirty="0">
                <a:solidFill>
                  <a:srgbClr val="0070C0"/>
                </a:solidFill>
              </a:rPr>
              <a:t>WI-0075 – Ind. Dom. Inf. Model </a:t>
            </a:r>
            <a:r>
              <a:rPr lang="en-US" altLang="de-DE" sz="1200" dirty="0" err="1">
                <a:solidFill>
                  <a:srgbClr val="0070C0"/>
                </a:solidFill>
              </a:rPr>
              <a:t>Mapg</a:t>
            </a:r>
            <a:r>
              <a:rPr lang="en-US" altLang="de-DE" sz="1200" dirty="0">
                <a:solidFill>
                  <a:srgbClr val="0070C0"/>
                </a:solidFill>
              </a:rPr>
              <a:t>. &amp; Sem. Spt.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WI-0081 - Smart Device Template </a:t>
            </a:r>
            <a:r>
              <a:rPr lang="en-US" altLang="de-DE" sz="1200" dirty="0" smtClean="0">
                <a:solidFill>
                  <a:srgbClr val="0070C0"/>
                </a:solidFill>
              </a:rPr>
              <a:t>4.0</a:t>
            </a:r>
          </a:p>
          <a:p>
            <a:r>
              <a:rPr lang="en-US" altLang="de-DE" sz="1200" dirty="0" smtClean="0">
                <a:solidFill>
                  <a:srgbClr val="0070C0"/>
                </a:solidFill>
              </a:rPr>
              <a:t>WI-0084 – SDT based Information Model and Mapping for Vertical Industries</a:t>
            </a:r>
          </a:p>
          <a:p>
            <a:r>
              <a:rPr lang="en-US" altLang="de-DE" sz="1200" dirty="0">
                <a:solidFill>
                  <a:srgbClr val="0070C0"/>
                </a:solidFill>
              </a:rPr>
              <a:t>WI-0088 - M2M/IoT Application and Component </a:t>
            </a:r>
            <a:r>
              <a:rPr lang="en-US" altLang="de-DE" sz="1200" dirty="0" smtClean="0">
                <a:solidFill>
                  <a:srgbClr val="0070C0"/>
                </a:solidFill>
              </a:rPr>
              <a:t>Configuration</a:t>
            </a:r>
            <a:endParaRPr lang="en-US" altLang="de-DE" sz="1200" dirty="0">
              <a:solidFill>
                <a:srgbClr val="0070C0"/>
              </a:solidFill>
            </a:endParaRPr>
          </a:p>
        </p:txBody>
      </p:sp>
      <p:sp>
        <p:nvSpPr>
          <p:cNvPr id="6" name="Textfeld 4"/>
          <p:cNvSpPr txBox="1">
            <a:spLocks noChangeArrowheads="1"/>
          </p:cNvSpPr>
          <p:nvPr/>
        </p:nvSpPr>
        <p:spPr bwMode="auto">
          <a:xfrm>
            <a:off x="7604125" y="6538003"/>
            <a:ext cx="45878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de-AT" altLang="de-DE" sz="1400" dirty="0"/>
              <a:t>* </a:t>
            </a:r>
            <a:r>
              <a:rPr lang="de-AT" altLang="de-DE" sz="1400" dirty="0" err="1"/>
              <a:t>status</a:t>
            </a:r>
            <a:r>
              <a:rPr lang="de-AT" altLang="de-DE" sz="1400" dirty="0"/>
              <a:t> in ADM-0001-Work </a:t>
            </a:r>
            <a:r>
              <a:rPr lang="de-AT" altLang="de-DE" sz="1400" dirty="0" err="1"/>
              <a:t>Program</a:t>
            </a:r>
            <a:r>
              <a:rPr lang="de-AT" altLang="de-DE" sz="1400" dirty="0"/>
              <a:t> Management </a:t>
            </a:r>
            <a:r>
              <a:rPr lang="de-AT" altLang="de-DE" sz="1400" dirty="0" smtClean="0"/>
              <a:t>v36.4.0</a:t>
            </a:r>
            <a:r>
              <a:rPr lang="de-AT" altLang="de-DE" sz="1400" dirty="0"/>
              <a:t>.  </a:t>
            </a:r>
          </a:p>
        </p:txBody>
      </p:sp>
      <p:sp>
        <p:nvSpPr>
          <p:cNvPr id="7" name="Textfeld 6"/>
          <p:cNvSpPr txBox="1">
            <a:spLocks noChangeArrowheads="1"/>
          </p:cNvSpPr>
          <p:nvPr/>
        </p:nvSpPr>
        <p:spPr bwMode="auto">
          <a:xfrm>
            <a:off x="8309152" y="1173570"/>
            <a:ext cx="358240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200" b="1" dirty="0" smtClean="0"/>
              <a:t>TST </a:t>
            </a:r>
            <a:r>
              <a:rPr lang="en-US" altLang="de-DE" sz="1200" b="1" dirty="0"/>
              <a:t>WG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WI-0032 - Conformance Test </a:t>
            </a:r>
          </a:p>
          <a:p>
            <a:r>
              <a:rPr lang="en-US" altLang="de-DE" sz="1200" dirty="0"/>
              <a:t>WI-0051 - Security Functions Conformance Testing </a:t>
            </a:r>
          </a:p>
          <a:p>
            <a:r>
              <a:rPr lang="en-US" altLang="de-DE" sz="1200" dirty="0"/>
              <a:t>WI-0054 - Developers guide series </a:t>
            </a:r>
          </a:p>
          <a:p>
            <a:r>
              <a:rPr lang="en-US" altLang="de-DE" sz="1200" i="1" dirty="0">
                <a:solidFill>
                  <a:srgbClr val="00B050"/>
                </a:solidFill>
              </a:rPr>
              <a:t>WI-0055 - Product Profiles &amp; Feature Catalog </a:t>
            </a:r>
          </a:p>
          <a:p>
            <a:r>
              <a:rPr lang="en-US" altLang="de-DE" sz="1200" dirty="0"/>
              <a:t>WI-0060 - Interoperability testing Release 2</a:t>
            </a:r>
          </a:p>
          <a:p>
            <a:r>
              <a:rPr lang="en-US" altLang="de-DE" sz="1200" dirty="0"/>
              <a:t>WI-0074 - Conformance Test Specifications Release 2</a:t>
            </a:r>
          </a:p>
          <a:p>
            <a:r>
              <a:rPr lang="en-US" altLang="de-DE" sz="1200" dirty="0"/>
              <a:t>WI-0078 - oneM2M API guide </a:t>
            </a:r>
            <a:endParaRPr lang="en-US" altLang="de-DE" sz="1200" dirty="0" smtClean="0"/>
          </a:p>
          <a:p>
            <a:r>
              <a:rPr lang="en-US" altLang="de-DE" sz="1200" dirty="0" smtClean="0"/>
              <a:t>WI-0085 - Conformance </a:t>
            </a:r>
            <a:r>
              <a:rPr lang="en-US" altLang="de-DE" sz="1200" dirty="0"/>
              <a:t>Test Specifications Release </a:t>
            </a:r>
            <a:r>
              <a:rPr lang="en-US" altLang="de-DE" sz="1200" dirty="0" smtClean="0"/>
              <a:t>3</a:t>
            </a:r>
          </a:p>
          <a:p>
            <a:r>
              <a:rPr lang="en-US" altLang="de-DE" sz="1200" dirty="0" smtClean="0">
                <a:solidFill>
                  <a:srgbClr val="0070C0"/>
                </a:solidFill>
              </a:rPr>
              <a:t>WI-0086 </a:t>
            </a:r>
            <a:r>
              <a:rPr lang="en-US" altLang="de-DE" sz="1200" dirty="0">
                <a:solidFill>
                  <a:srgbClr val="0070C0"/>
                </a:solidFill>
              </a:rPr>
              <a:t>- Conformance Test Specifications Release </a:t>
            </a:r>
            <a:r>
              <a:rPr lang="en-US" altLang="de-DE" sz="1200" dirty="0" smtClean="0">
                <a:solidFill>
                  <a:srgbClr val="0070C0"/>
                </a:solidFill>
              </a:rPr>
              <a:t>4</a:t>
            </a:r>
            <a:endParaRPr lang="en-US" altLang="de-DE" sz="1200" dirty="0">
              <a:solidFill>
                <a:srgbClr val="0070C0"/>
              </a:solidFill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317427" y="865793"/>
            <a:ext cx="28380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Release 4 candidates marked in </a:t>
            </a:r>
            <a:r>
              <a:rPr lang="en-US" sz="1400" dirty="0" smtClean="0">
                <a:solidFill>
                  <a:srgbClr val="0070C0"/>
                </a:solidFill>
              </a:rPr>
              <a:t>blue</a:t>
            </a:r>
            <a:endParaRPr lang="en-US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67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Activities since </a:t>
            </a:r>
            <a:r>
              <a:rPr lang="en-US" dirty="0" smtClean="0"/>
              <a:t>TP#36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5" y="1493919"/>
            <a:ext cx="11652865" cy="4351338"/>
          </a:xfrm>
        </p:spPr>
        <p:txBody>
          <a:bodyPr>
            <a:normAutofit/>
          </a:bodyPr>
          <a:lstStyle/>
          <a:p>
            <a:pPr marL="34290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>
                <a:solidFill>
                  <a:prstClr val="black"/>
                </a:solidFill>
              </a:rPr>
              <a:t>no f2f meeting at TP36 (WG only meeting)</a:t>
            </a:r>
          </a:p>
          <a:p>
            <a:pPr marL="34290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two </a:t>
            </a:r>
            <a:r>
              <a:rPr lang="en-US" altLang="de-DE" sz="2400" dirty="0">
                <a:solidFill>
                  <a:prstClr val="black"/>
                </a:solidFill>
              </a:rPr>
              <a:t>meetings WPM 36.1 CC and WPM 37 f2f meeting</a:t>
            </a: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Review of work </a:t>
            </a:r>
            <a:r>
              <a:rPr lang="en-US" altLang="de-DE" sz="2400" dirty="0">
                <a:solidFill>
                  <a:prstClr val="black"/>
                </a:solidFill>
              </a:rPr>
              <a:t>program status </a:t>
            </a:r>
          </a:p>
          <a:p>
            <a:pPr marL="800100" lvl="1" indent="-34290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1800" dirty="0">
                <a:solidFill>
                  <a:prstClr val="black"/>
                </a:solidFill>
              </a:rPr>
              <a:t>ADM-0001-oneM2M Work Program  </a:t>
            </a:r>
            <a:r>
              <a:rPr lang="en-US" altLang="de-DE" sz="1800" dirty="0" smtClean="0">
                <a:solidFill>
                  <a:prstClr val="black"/>
                </a:solidFill>
              </a:rPr>
              <a:t>V36.4.0 (latest version)</a:t>
            </a:r>
          </a:p>
          <a:p>
            <a:pPr marL="800100" lvl="1" indent="-34290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1800" dirty="0" smtClean="0">
                <a:solidFill>
                  <a:prstClr val="black"/>
                </a:solidFill>
              </a:rPr>
              <a:t>Reminder that there is an urgent need to find rapporteurs for some of the TSs and TRs</a:t>
            </a:r>
            <a:endParaRPr lang="en-US" altLang="de-DE" sz="1800" dirty="0">
              <a:solidFill>
                <a:prstClr val="black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Release 3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marL="800100" lvl="1" indent="-34290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de-AT" altLang="de-DE" sz="1800" dirty="0" smtClean="0">
                <a:solidFill>
                  <a:prstClr val="black"/>
                </a:solidFill>
              </a:rPr>
              <a:t>Review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to</a:t>
            </a:r>
            <a:r>
              <a:rPr lang="de-AT" altLang="de-DE" sz="1800" dirty="0" smtClean="0">
                <a:solidFill>
                  <a:prstClr val="black"/>
                </a:solidFill>
              </a:rPr>
              <a:t>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prepare</a:t>
            </a:r>
            <a:r>
              <a:rPr lang="de-AT" altLang="de-DE" sz="1800" dirty="0" smtClean="0">
                <a:solidFill>
                  <a:prstClr val="black"/>
                </a:solidFill>
              </a:rPr>
              <a:t>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for</a:t>
            </a:r>
            <a:r>
              <a:rPr lang="de-AT" altLang="de-DE" sz="1800" dirty="0" smtClean="0">
                <a:solidFill>
                  <a:prstClr val="black"/>
                </a:solidFill>
              </a:rPr>
              <a:t>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agreement</a:t>
            </a:r>
            <a:r>
              <a:rPr lang="de-AT" altLang="de-DE" sz="1800" dirty="0" smtClean="0">
                <a:solidFill>
                  <a:prstClr val="black"/>
                </a:solidFill>
              </a:rPr>
              <a:t>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of</a:t>
            </a:r>
            <a:r>
              <a:rPr lang="de-AT" altLang="de-DE" sz="1800" dirty="0" smtClean="0">
                <a:solidFill>
                  <a:prstClr val="black"/>
                </a:solidFill>
              </a:rPr>
              <a:t> List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of</a:t>
            </a:r>
            <a:r>
              <a:rPr lang="de-AT" altLang="de-DE" sz="1800" dirty="0" smtClean="0">
                <a:solidFill>
                  <a:prstClr val="black"/>
                </a:solidFill>
              </a:rPr>
              <a:t>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dliverables</a:t>
            </a:r>
            <a:r>
              <a:rPr lang="de-AT" altLang="de-DE" sz="1800" dirty="0" smtClean="0">
                <a:solidFill>
                  <a:prstClr val="black"/>
                </a:solidFill>
              </a:rPr>
              <a:t> in ADM-0017 Release 3 Control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Document</a:t>
            </a:r>
            <a:endParaRPr lang="de-AT" altLang="de-DE" sz="1800" dirty="0" smtClean="0">
              <a:solidFill>
                <a:prstClr val="black"/>
              </a:solidFill>
            </a:endParaRPr>
          </a:p>
          <a:p>
            <a:pPr marL="800100" lvl="1" indent="-34290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de-AT" altLang="de-DE" sz="1800" dirty="0" smtClean="0">
                <a:solidFill>
                  <a:prstClr val="black"/>
                </a:solidFill>
              </a:rPr>
              <a:t>Need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to</a:t>
            </a:r>
            <a:r>
              <a:rPr lang="de-AT" altLang="de-DE" sz="1800" dirty="0" smtClean="0">
                <a:solidFill>
                  <a:prstClr val="black"/>
                </a:solidFill>
              </a:rPr>
              <a:t>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decide</a:t>
            </a:r>
            <a:r>
              <a:rPr lang="de-AT" altLang="de-DE" sz="1800" dirty="0" smtClean="0">
                <a:solidFill>
                  <a:prstClr val="black"/>
                </a:solidFill>
              </a:rPr>
              <a:t>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date</a:t>
            </a:r>
            <a:r>
              <a:rPr lang="de-AT" altLang="de-DE" sz="1800" dirty="0" smtClean="0">
                <a:solidFill>
                  <a:prstClr val="black"/>
                </a:solidFill>
              </a:rPr>
              <a:t>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for</a:t>
            </a:r>
            <a:r>
              <a:rPr lang="de-AT" altLang="de-DE" sz="1800" dirty="0" smtClean="0">
                <a:solidFill>
                  <a:prstClr val="black"/>
                </a:solidFill>
              </a:rPr>
              <a:t> Release 3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ratification</a:t>
            </a:r>
            <a:r>
              <a:rPr lang="de-AT" altLang="de-DE" sz="1800" dirty="0" smtClean="0">
                <a:solidFill>
                  <a:prstClr val="black"/>
                </a:solidFill>
              </a:rPr>
              <a:t> (i.e.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dedicated</a:t>
            </a:r>
            <a:r>
              <a:rPr lang="de-AT" altLang="de-DE" sz="1800" dirty="0" smtClean="0">
                <a:solidFill>
                  <a:prstClr val="black"/>
                </a:solidFill>
              </a:rPr>
              <a:t> Conference </a:t>
            </a:r>
            <a:r>
              <a:rPr lang="de-AT" altLang="de-DE" sz="1800" dirty="0" err="1" smtClean="0">
                <a:solidFill>
                  <a:prstClr val="black"/>
                </a:solidFill>
              </a:rPr>
              <a:t>call</a:t>
            </a:r>
            <a:r>
              <a:rPr lang="de-AT" altLang="de-DE" sz="1800" dirty="0" smtClean="0">
                <a:solidFill>
                  <a:prstClr val="black"/>
                </a:solidFill>
              </a:rPr>
              <a:t> TP37.1)</a:t>
            </a:r>
          </a:p>
          <a:p>
            <a:pPr marL="1257300" lvl="2" indent="-34290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1400" dirty="0" smtClean="0">
                <a:solidFill>
                  <a:prstClr val="black"/>
                </a:solidFill>
              </a:rPr>
              <a:t>Request to </a:t>
            </a:r>
            <a:r>
              <a:rPr lang="en-US" altLang="de-DE" sz="1400" dirty="0">
                <a:solidFill>
                  <a:prstClr val="black"/>
                </a:solidFill>
              </a:rPr>
              <a:t>check with the ETSI </a:t>
            </a:r>
            <a:r>
              <a:rPr lang="en-US" altLang="de-DE" sz="1400" dirty="0" err="1">
                <a:solidFill>
                  <a:prstClr val="black"/>
                </a:solidFill>
              </a:rPr>
              <a:t>editHelp</a:t>
            </a:r>
            <a:r>
              <a:rPr lang="en-US" altLang="de-DE" sz="1400" dirty="0">
                <a:solidFill>
                  <a:prstClr val="black"/>
                </a:solidFill>
              </a:rPr>
              <a:t> team to see how long they need to process the </a:t>
            </a:r>
            <a:r>
              <a:rPr lang="en-US" altLang="de-DE" sz="1400" dirty="0" smtClean="0">
                <a:solidFill>
                  <a:prstClr val="black"/>
                </a:solidFill>
              </a:rPr>
              <a:t>deliverables</a:t>
            </a:r>
            <a:endParaRPr lang="pt-BR" altLang="de-DE" sz="1400" dirty="0">
              <a:solidFill>
                <a:prstClr val="black"/>
              </a:solidFill>
            </a:endParaRPr>
          </a:p>
          <a:p>
            <a:pPr marL="342900" indent="-34290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pt-BR" altLang="de-DE" sz="2200" dirty="0" smtClean="0">
                <a:solidFill>
                  <a:prstClr val="black"/>
                </a:solidFill>
              </a:rPr>
              <a:t>Release 4</a:t>
            </a:r>
          </a:p>
          <a:p>
            <a:pPr marL="800100" lvl="1" indent="-34290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pt-BR" altLang="de-DE" sz="1800" dirty="0" smtClean="0">
                <a:solidFill>
                  <a:prstClr val="black"/>
                </a:solidFill>
              </a:rPr>
              <a:t>Assessment of provisional milestones shown on provisional timelines</a:t>
            </a:r>
          </a:p>
          <a:p>
            <a:pPr marL="800100" lvl="1" indent="-342900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pt-BR" altLang="de-DE" sz="1800" dirty="0" smtClean="0">
                <a:solidFill>
                  <a:prstClr val="black"/>
                </a:solidFill>
              </a:rPr>
              <a:t>Stage 1 Freeze milestone at TP37 – discussion and proposal to move by two TP meetings. Adjust consecutive milestones accordingly. =&gt; Ratification of Release 4 EoY 2020</a:t>
            </a:r>
            <a:endParaRPr lang="pt-BR" altLang="de-DE" sz="1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672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Items for TP </a:t>
            </a:r>
            <a:r>
              <a:rPr lang="en-US" dirty="0" smtClean="0"/>
              <a:t>Decision 1/2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493919"/>
            <a:ext cx="11496748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TP is kindly requested to agree on: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the list of TSs and TRs to be ratified as oneM2M Release 3</a:t>
            </a:r>
          </a:p>
          <a:p>
            <a:pPr lvl="1"/>
            <a:r>
              <a:rPr lang="en-US" dirty="0" smtClean="0"/>
              <a:t>deliverables listed </a:t>
            </a:r>
            <a:r>
              <a:rPr lang="en-US" dirty="0"/>
              <a:t>in the draft version of ADM-0017 Release 3 Control Document</a:t>
            </a:r>
          </a:p>
          <a:p>
            <a:pPr lvl="2"/>
            <a:r>
              <a:rPr lang="en-US" dirty="0" smtClean="0"/>
              <a:t>Current </a:t>
            </a:r>
            <a:r>
              <a:rPr lang="en-US" dirty="0"/>
              <a:t>version ADM-0017 Release 3 Control </a:t>
            </a:r>
            <a:r>
              <a:rPr lang="en-US" dirty="0" smtClean="0"/>
              <a:t>Document </a:t>
            </a:r>
            <a:r>
              <a:rPr lang="en-US" dirty="0" smtClean="0"/>
              <a:t>V0.4.0 (see also slide 8 and 9)</a:t>
            </a:r>
            <a:endParaRPr lang="en-US" dirty="0" smtClean="0"/>
          </a:p>
          <a:p>
            <a:pPr lvl="2"/>
            <a:r>
              <a:rPr lang="en-US" dirty="0" smtClean="0"/>
              <a:t>ADM-0017 will be approved at the time of ratification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a date for Ratification of Release 3 i.e. TP37.1 </a:t>
            </a:r>
            <a:r>
              <a:rPr lang="en-US" dirty="0" smtClean="0"/>
              <a:t>web-meeting</a:t>
            </a:r>
            <a:endParaRPr lang="en-US" dirty="0" smtClean="0"/>
          </a:p>
          <a:p>
            <a:pPr lvl="1"/>
            <a:r>
              <a:rPr lang="en-US" dirty="0"/>
              <a:t>Option 1: Agree to schedule TP37.1 in October or November</a:t>
            </a:r>
          </a:p>
          <a:p>
            <a:pPr lvl="1"/>
            <a:r>
              <a:rPr lang="en-US" dirty="0"/>
              <a:t>Option 2: Agree Ratify Release 3 at TP38 f2f meeting </a:t>
            </a:r>
            <a:endParaRPr lang="en-US" dirty="0"/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Release 4 </a:t>
            </a:r>
            <a:r>
              <a:rPr lang="en-US" dirty="0"/>
              <a:t>milestones as follows:</a:t>
            </a:r>
          </a:p>
          <a:p>
            <a:pPr lvl="1"/>
            <a:r>
              <a:rPr lang="en-US" dirty="0"/>
              <a:t>Freeze of stage </a:t>
            </a:r>
            <a:r>
              <a:rPr lang="en-US" dirty="0" smtClean="0"/>
              <a:t>1 </a:t>
            </a:r>
            <a:r>
              <a:rPr lang="en-US" dirty="0"/>
              <a:t>of release </a:t>
            </a:r>
            <a:r>
              <a:rPr lang="en-US" dirty="0" smtClean="0"/>
              <a:t>4 </a:t>
            </a:r>
            <a:r>
              <a:rPr lang="en-US" dirty="0"/>
              <a:t>at </a:t>
            </a:r>
            <a:r>
              <a:rPr lang="en-US" dirty="0" smtClean="0"/>
              <a:t>TP37 planned</a:t>
            </a:r>
          </a:p>
          <a:p>
            <a:pPr lvl="1"/>
            <a:r>
              <a:rPr lang="en-US" dirty="0"/>
              <a:t>Agree to set new R4 Stage 1 Freeze date for TP39 (Feb 2019)</a:t>
            </a:r>
          </a:p>
        </p:txBody>
      </p:sp>
    </p:spTree>
    <p:extLst>
      <p:ext uri="{BB962C8B-B14F-4D97-AF65-F5344CB8AC3E}">
        <p14:creationId xmlns:p14="http://schemas.microsoft.com/office/powerpoint/2010/main" val="2603610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Items for TP </a:t>
            </a:r>
            <a:r>
              <a:rPr lang="en-US" dirty="0" smtClean="0"/>
              <a:t>Decision 2/2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293224"/>
            <a:ext cx="11496748" cy="5107576"/>
          </a:xfrm>
        </p:spPr>
        <p:txBody>
          <a:bodyPr>
            <a:normAutofit fontScale="77500" lnSpcReduction="20000"/>
          </a:bodyPr>
          <a:lstStyle/>
          <a:p>
            <a:pPr marL="0" indent="-51435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arenR" startAt="4"/>
            </a:pPr>
            <a:r>
              <a:rPr lang="en-US" sz="3600" dirty="0" smtClean="0"/>
              <a:t>TP </a:t>
            </a:r>
            <a:r>
              <a:rPr lang="en-US" sz="3600" dirty="0"/>
              <a:t>is kindly requested to agree </a:t>
            </a:r>
            <a:r>
              <a:rPr lang="en-US" sz="3600" dirty="0" smtClean="0"/>
              <a:t>to close the following work items:</a:t>
            </a:r>
          </a:p>
          <a:p>
            <a:pPr lvl="1" fontAlgn="base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de-DE" sz="2600" dirty="0">
                <a:solidFill>
                  <a:srgbClr val="545054"/>
                </a:solidFill>
              </a:rPr>
              <a:t>WI-0030 - M2M Appl. &amp; Field Domain Comp. </a:t>
            </a:r>
            <a:r>
              <a:rPr lang="en-US" altLang="de-DE" sz="2600" dirty="0" err="1">
                <a:solidFill>
                  <a:srgbClr val="545054"/>
                </a:solidFill>
              </a:rPr>
              <a:t>config</a:t>
            </a:r>
            <a:r>
              <a:rPr lang="en-US" altLang="de-DE" sz="2600" dirty="0">
                <a:solidFill>
                  <a:srgbClr val="545054"/>
                </a:solidFill>
              </a:rPr>
              <a:t>.</a:t>
            </a:r>
          </a:p>
          <a:p>
            <a:pPr lvl="1" fontAlgn="base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de-DE" sz="2600" dirty="0">
                <a:solidFill>
                  <a:srgbClr val="545054"/>
                </a:solidFill>
              </a:rPr>
              <a:t>WI-0032 - Conformance Test</a:t>
            </a:r>
          </a:p>
          <a:p>
            <a:pPr lvl="1" fontAlgn="base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de-DE" sz="2600" dirty="0">
                <a:solidFill>
                  <a:srgbClr val="545054"/>
                </a:solidFill>
              </a:rPr>
              <a:t>WI-0034 – Study of re-usable service layer </a:t>
            </a:r>
            <a:r>
              <a:rPr lang="en-US" altLang="de-DE" sz="2600" dirty="0" err="1">
                <a:solidFill>
                  <a:srgbClr val="545054"/>
                </a:solidFill>
              </a:rPr>
              <a:t>contxt&amp;Trnsct</a:t>
            </a:r>
            <a:r>
              <a:rPr lang="en-US" altLang="de-DE" sz="2600" dirty="0">
                <a:solidFill>
                  <a:srgbClr val="545054"/>
                </a:solidFill>
              </a:rPr>
              <a:t>.</a:t>
            </a:r>
          </a:p>
          <a:p>
            <a:pPr lvl="1" fontAlgn="base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de-DE" sz="2600" dirty="0">
                <a:solidFill>
                  <a:srgbClr val="545054"/>
                </a:solidFill>
              </a:rPr>
              <a:t>WI-0048 - </a:t>
            </a:r>
            <a:r>
              <a:rPr lang="en-US" altLang="de-DE" sz="2600" dirty="0" err="1">
                <a:solidFill>
                  <a:srgbClr val="545054"/>
                </a:solidFill>
              </a:rPr>
              <a:t>OSGi</a:t>
            </a:r>
            <a:r>
              <a:rPr lang="en-US" altLang="de-DE" sz="2600" dirty="0">
                <a:solidFill>
                  <a:srgbClr val="545054"/>
                </a:solidFill>
              </a:rPr>
              <a:t> Interworking </a:t>
            </a:r>
          </a:p>
          <a:p>
            <a:pPr lvl="1" fontAlgn="base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de-DE" sz="2600" dirty="0">
                <a:solidFill>
                  <a:srgbClr val="545054"/>
                </a:solidFill>
              </a:rPr>
              <a:t>WI-0052 - LWM2M DM &amp; Interworking Enhancements</a:t>
            </a:r>
          </a:p>
          <a:p>
            <a:pPr lvl="1" fontAlgn="base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de-DE" sz="2600" dirty="0">
                <a:solidFill>
                  <a:srgbClr val="545054"/>
                </a:solidFill>
              </a:rPr>
              <a:t>WI-0055 – Product Profiles and oneM2M Features</a:t>
            </a:r>
          </a:p>
          <a:p>
            <a:pPr lvl="1" fontAlgn="base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de-DE" sz="2600" dirty="0">
                <a:solidFill>
                  <a:srgbClr val="545054"/>
                </a:solidFill>
              </a:rPr>
              <a:t>WI-0057 – TEF Interface </a:t>
            </a:r>
          </a:p>
          <a:p>
            <a:pPr lvl="1" fontAlgn="base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de-DE" sz="2600" dirty="0">
                <a:solidFill>
                  <a:srgbClr val="545054"/>
                </a:solidFill>
              </a:rPr>
              <a:t>WI-0059 – OPC-UA Interworking</a:t>
            </a:r>
          </a:p>
          <a:p>
            <a:pPr lvl="1" fontAlgn="base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de-DE" sz="2600" dirty="0">
                <a:solidFill>
                  <a:srgbClr val="545054"/>
                </a:solidFill>
              </a:rPr>
              <a:t>WI-0061 - Distributed Authorization</a:t>
            </a:r>
          </a:p>
          <a:p>
            <a:pPr lvl="1" fontAlgn="base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de-DE" sz="2600" dirty="0">
                <a:solidFill>
                  <a:srgbClr val="545054"/>
                </a:solidFill>
              </a:rPr>
              <a:t>WI-0062 - Service Layer Forwarding</a:t>
            </a:r>
          </a:p>
          <a:p>
            <a:pPr lvl="1" fontAlgn="base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de-DE" sz="2600" dirty="0">
                <a:solidFill>
                  <a:srgbClr val="545054"/>
                </a:solidFill>
              </a:rPr>
              <a:t>WI-0063 – R3 </a:t>
            </a:r>
            <a:r>
              <a:rPr lang="en-US" altLang="de-DE" sz="2600" dirty="0" err="1">
                <a:solidFill>
                  <a:srgbClr val="545054"/>
                </a:solidFill>
              </a:rPr>
              <a:t>Enh</a:t>
            </a:r>
            <a:r>
              <a:rPr lang="en-US" altLang="de-DE" sz="2600" dirty="0">
                <a:solidFill>
                  <a:srgbClr val="545054"/>
                </a:solidFill>
              </a:rPr>
              <a:t>. on Base Ontology &amp; Generic IWK</a:t>
            </a:r>
          </a:p>
          <a:p>
            <a:pPr lvl="1" fontAlgn="base">
              <a:lnSpc>
                <a:spcPct val="110000"/>
              </a:lnSpc>
              <a:spcBef>
                <a:spcPts val="600"/>
              </a:spcBef>
              <a:spcAft>
                <a:spcPct val="0"/>
              </a:spcAft>
              <a:defRPr/>
            </a:pPr>
            <a:r>
              <a:rPr lang="en-US" altLang="de-DE" sz="2600" dirty="0">
                <a:solidFill>
                  <a:srgbClr val="545054"/>
                </a:solidFill>
              </a:rPr>
              <a:t>WI-0073 - App-ID Registry Function 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28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Release 3 Candidate Deliverables</a:t>
            </a:r>
            <a:endParaRPr lang="en-US" dirty="0"/>
          </a:p>
        </p:txBody>
      </p:sp>
      <p:sp>
        <p:nvSpPr>
          <p:cNvPr id="6" name="Textfeld 4"/>
          <p:cNvSpPr txBox="1">
            <a:spLocks noChangeArrowheads="1"/>
          </p:cNvSpPr>
          <p:nvPr/>
        </p:nvSpPr>
        <p:spPr bwMode="auto">
          <a:xfrm>
            <a:off x="334696" y="751289"/>
            <a:ext cx="59405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de-DE" sz="2000" dirty="0" smtClean="0"/>
              <a:t>See also ADM-0017 Release 3 Control Document V0.4.0</a:t>
            </a:r>
            <a:endParaRPr lang="en-GB" altLang="de-DE" sz="2000" dirty="0"/>
          </a:p>
        </p:txBody>
      </p:sp>
      <p:sp>
        <p:nvSpPr>
          <p:cNvPr id="7" name="Textfeld 1"/>
          <p:cNvSpPr txBox="1">
            <a:spLocks noChangeArrowheads="1"/>
          </p:cNvSpPr>
          <p:nvPr/>
        </p:nvSpPr>
        <p:spPr bwMode="auto">
          <a:xfrm>
            <a:off x="437846" y="1742225"/>
            <a:ext cx="5666653" cy="477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600" b="1" dirty="0"/>
              <a:t>TS 0001 - </a:t>
            </a:r>
            <a:r>
              <a:rPr lang="en-US" altLang="de-DE" sz="1600" b="1" dirty="0" smtClean="0"/>
              <a:t>Core Architecture v3.11.0</a:t>
            </a:r>
            <a:endParaRPr lang="en-US" altLang="de-DE" sz="1600" b="1" dirty="0"/>
          </a:p>
          <a:p>
            <a:r>
              <a:rPr lang="en-US" altLang="de-DE" sz="1600" b="1" dirty="0"/>
              <a:t>TS 0002 </a:t>
            </a:r>
            <a:r>
              <a:rPr lang="en-US" altLang="de-DE" sz="1600" b="1" dirty="0" smtClean="0"/>
              <a:t>– Requirements v3.1.0</a:t>
            </a:r>
            <a:endParaRPr lang="en-US" altLang="de-DE" sz="1600" b="1" dirty="0"/>
          </a:p>
          <a:p>
            <a:r>
              <a:rPr lang="en-US" altLang="de-DE" sz="1600" b="1" dirty="0"/>
              <a:t>TS 0003 - Security </a:t>
            </a:r>
            <a:r>
              <a:rPr lang="en-US" altLang="de-DE" sz="1600" b="1" dirty="0" smtClean="0"/>
              <a:t>Solutions v3.8.0</a:t>
            </a:r>
            <a:endParaRPr lang="en-US" altLang="de-DE" sz="1600" b="1" dirty="0"/>
          </a:p>
          <a:p>
            <a:r>
              <a:rPr lang="en-US" altLang="de-DE" sz="1600" b="1" dirty="0"/>
              <a:t>TS 0004 - Service Layer Core </a:t>
            </a:r>
            <a:r>
              <a:rPr lang="en-US" altLang="de-DE" sz="1600" b="1" dirty="0" smtClean="0"/>
              <a:t>Protocol v3.7.0</a:t>
            </a:r>
            <a:endParaRPr lang="en-US" altLang="de-DE" sz="1600" b="1" dirty="0"/>
          </a:p>
          <a:p>
            <a:r>
              <a:rPr lang="en-US" altLang="de-DE" sz="1600" b="1" dirty="0"/>
              <a:t>TS 0005 - Management enablement (OMA</a:t>
            </a:r>
            <a:r>
              <a:rPr lang="en-US" altLang="de-DE" sz="1600" b="1" dirty="0" smtClean="0"/>
              <a:t>) v3.4.0</a:t>
            </a:r>
            <a:endParaRPr lang="en-US" altLang="de-DE" sz="1600" b="1" dirty="0"/>
          </a:p>
          <a:p>
            <a:r>
              <a:rPr lang="en-US" altLang="de-DE" sz="1600" b="1" dirty="0"/>
              <a:t>TS 0006 - Management enablement (BBF</a:t>
            </a:r>
            <a:r>
              <a:rPr lang="en-US" altLang="de-DE" sz="1600" b="1" dirty="0" smtClean="0"/>
              <a:t>) v3.6.0</a:t>
            </a:r>
            <a:endParaRPr lang="en-US" altLang="de-DE" sz="1600" b="1" dirty="0"/>
          </a:p>
          <a:p>
            <a:r>
              <a:rPr lang="en-US" altLang="de-DE" sz="1600" strike="sngStrike" dirty="0">
                <a:solidFill>
                  <a:srgbClr val="FF0000"/>
                </a:solidFill>
              </a:rPr>
              <a:t>TS 0007 - Service Components</a:t>
            </a:r>
          </a:p>
          <a:p>
            <a:r>
              <a:rPr lang="en-US" altLang="de-DE" sz="1600" b="1" dirty="0"/>
              <a:t>TS 0008 - </a:t>
            </a:r>
            <a:r>
              <a:rPr lang="en-US" altLang="de-DE" sz="1600" b="1" dirty="0" err="1"/>
              <a:t>CoAP</a:t>
            </a:r>
            <a:r>
              <a:rPr lang="en-US" altLang="de-DE" sz="1600" b="1" dirty="0"/>
              <a:t> Protocol </a:t>
            </a:r>
            <a:r>
              <a:rPr lang="en-US" altLang="de-DE" sz="1600" b="1" dirty="0" smtClean="0"/>
              <a:t>Binding v3.0.0</a:t>
            </a:r>
            <a:endParaRPr lang="en-US" altLang="de-DE" sz="1600" b="1" dirty="0"/>
          </a:p>
          <a:p>
            <a:r>
              <a:rPr lang="en-US" altLang="de-DE" sz="1600" b="1" dirty="0"/>
              <a:t>TS 0009 - HTTP Protocol </a:t>
            </a:r>
            <a:r>
              <a:rPr lang="en-US" altLang="de-DE" sz="1600" b="1" dirty="0" smtClean="0"/>
              <a:t>Binding v3.0.0</a:t>
            </a:r>
            <a:endParaRPr lang="en-US" altLang="de-DE" sz="1600" b="1" dirty="0"/>
          </a:p>
          <a:p>
            <a:r>
              <a:rPr lang="en-US" altLang="de-DE" sz="1600" dirty="0"/>
              <a:t>TS 0010 - MQTT Protocol Binding</a:t>
            </a:r>
          </a:p>
          <a:p>
            <a:r>
              <a:rPr lang="en-US" altLang="de-DE" sz="1600" b="1" dirty="0"/>
              <a:t>TS 0011 – Common </a:t>
            </a:r>
            <a:r>
              <a:rPr lang="en-US" altLang="de-DE" sz="1600" b="1" dirty="0" smtClean="0"/>
              <a:t>Terminology v3.0.0</a:t>
            </a:r>
            <a:endParaRPr lang="en-US" altLang="de-DE" sz="1600" b="1" dirty="0"/>
          </a:p>
          <a:p>
            <a:r>
              <a:rPr lang="en-US" altLang="de-DE" sz="1600" b="1" dirty="0"/>
              <a:t>TS-0012 – Base </a:t>
            </a:r>
            <a:r>
              <a:rPr lang="en-US" altLang="de-DE" sz="1600" b="1" dirty="0" smtClean="0"/>
              <a:t>Ontology v3.7.1</a:t>
            </a:r>
            <a:endParaRPr lang="en-US" altLang="de-DE" sz="1600" b="1" dirty="0"/>
          </a:p>
          <a:p>
            <a:r>
              <a:rPr lang="en-US" altLang="de-DE" sz="1600" dirty="0"/>
              <a:t>TS-0013 - Interoperability Testing </a:t>
            </a:r>
          </a:p>
          <a:p>
            <a:r>
              <a:rPr lang="en-US" altLang="de-DE" sz="1600" b="1" dirty="0"/>
              <a:t>TS-0014 - LWM2M Interworking</a:t>
            </a:r>
          </a:p>
          <a:p>
            <a:r>
              <a:rPr lang="en-US" altLang="de-DE" sz="1600" dirty="0"/>
              <a:t>TS-0015 - Testing </a:t>
            </a:r>
            <a:r>
              <a:rPr lang="en-US" altLang="de-DE" sz="1600" dirty="0" smtClean="0"/>
              <a:t>Framework</a:t>
            </a:r>
          </a:p>
          <a:p>
            <a:r>
              <a:rPr lang="en-US" altLang="de-DE" sz="1600" b="1" dirty="0" smtClean="0"/>
              <a:t>TS-0016 – Secure </a:t>
            </a:r>
            <a:r>
              <a:rPr lang="en-US" altLang="de-DE" sz="1600" b="1" dirty="0"/>
              <a:t>E</a:t>
            </a:r>
            <a:r>
              <a:rPr lang="en-US" altLang="de-DE" sz="1600" b="1" dirty="0" smtClean="0"/>
              <a:t>nvironment Abstraction v3.0.0</a:t>
            </a:r>
            <a:endParaRPr lang="en-US" altLang="de-DE" sz="1600" b="1" dirty="0"/>
          </a:p>
          <a:p>
            <a:r>
              <a:rPr lang="en-US" altLang="de-DE" sz="1600" dirty="0" smtClean="0"/>
              <a:t>TS-0020 </a:t>
            </a:r>
            <a:r>
              <a:rPr lang="en-US" altLang="de-DE" sz="1600" dirty="0"/>
              <a:t>- </a:t>
            </a:r>
            <a:r>
              <a:rPr lang="en-US" altLang="de-DE" sz="1600" dirty="0" err="1"/>
              <a:t>WebSocket</a:t>
            </a:r>
            <a:r>
              <a:rPr lang="en-US" altLang="de-DE" sz="1600" dirty="0"/>
              <a:t> Protocol Binding</a:t>
            </a:r>
          </a:p>
          <a:p>
            <a:r>
              <a:rPr lang="en-US" altLang="de-DE" sz="1600" strike="sngStrike" dirty="0">
                <a:solidFill>
                  <a:srgbClr val="FF0000"/>
                </a:solidFill>
              </a:rPr>
              <a:t>TS-0021 - oneM2M and AllJoyn Interworking</a:t>
            </a:r>
          </a:p>
          <a:p>
            <a:r>
              <a:rPr lang="en-US" altLang="de-DE" sz="1600" dirty="0"/>
              <a:t>TS-0022 - Field Device </a:t>
            </a:r>
            <a:r>
              <a:rPr lang="en-US" altLang="de-DE" sz="1600" dirty="0" smtClean="0"/>
              <a:t>Configuration</a:t>
            </a:r>
            <a:endParaRPr lang="en-US" altLang="de-DE" sz="1600" dirty="0"/>
          </a:p>
        </p:txBody>
      </p:sp>
      <p:sp>
        <p:nvSpPr>
          <p:cNvPr id="10" name="Textfeld 1"/>
          <p:cNvSpPr txBox="1">
            <a:spLocks noChangeArrowheads="1"/>
          </p:cNvSpPr>
          <p:nvPr/>
        </p:nvSpPr>
        <p:spPr bwMode="auto">
          <a:xfrm>
            <a:off x="6104500" y="1775470"/>
            <a:ext cx="5906682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600" b="1" dirty="0"/>
              <a:t>TS-0023 - Home Appliances Information Model and Mapping v3.7.0</a:t>
            </a:r>
          </a:p>
          <a:p>
            <a:r>
              <a:rPr lang="en-US" altLang="de-DE" sz="1600" b="1" dirty="0"/>
              <a:t>TS-0024 - </a:t>
            </a:r>
            <a:r>
              <a:rPr lang="en-US" altLang="de-DE" sz="1600" b="1" dirty="0" smtClean="0"/>
              <a:t>OCF </a:t>
            </a:r>
            <a:r>
              <a:rPr lang="en-US" altLang="de-DE" sz="1600" b="1" dirty="0"/>
              <a:t>Interworking </a:t>
            </a:r>
            <a:r>
              <a:rPr lang="en-US" altLang="de-DE" sz="1600" b="1" dirty="0" smtClean="0"/>
              <a:t>v3.0.0</a:t>
            </a:r>
            <a:endParaRPr lang="en-US" altLang="de-DE" sz="1600" i="1" dirty="0">
              <a:solidFill>
                <a:srgbClr val="FF0000"/>
              </a:solidFill>
            </a:endParaRPr>
          </a:p>
          <a:p>
            <a:r>
              <a:rPr lang="en-US" altLang="de-DE" sz="1600" b="1" dirty="0"/>
              <a:t>TS-0026 – 3GPP Interworking v0.9.0</a:t>
            </a:r>
          </a:p>
          <a:p>
            <a:r>
              <a:rPr lang="en-US" altLang="de-DE" sz="1600" b="1" dirty="0"/>
              <a:t>TS-0030 – Ontology Based Interworking </a:t>
            </a:r>
            <a:r>
              <a:rPr lang="en-US" altLang="de-DE" sz="1600" b="1" dirty="0" smtClean="0"/>
              <a:t>v3.0.1</a:t>
            </a:r>
            <a:endParaRPr lang="en-US" altLang="de-DE" sz="1600" i="1" dirty="0"/>
          </a:p>
          <a:p>
            <a:r>
              <a:rPr lang="en-US" altLang="de-DE" sz="1600" b="1" dirty="0" smtClean="0"/>
              <a:t>TS-0031 - Feature </a:t>
            </a:r>
            <a:r>
              <a:rPr lang="en-US" altLang="de-DE" sz="1600" b="1" dirty="0"/>
              <a:t>Catalogue </a:t>
            </a:r>
          </a:p>
          <a:p>
            <a:r>
              <a:rPr lang="en-US" altLang="de-DE" sz="1600" dirty="0"/>
              <a:t>TS-0032 – MAF and MEF Interface </a:t>
            </a:r>
            <a:r>
              <a:rPr lang="en-US" altLang="de-DE" sz="1600" dirty="0" smtClean="0"/>
              <a:t>Specification</a:t>
            </a:r>
          </a:p>
          <a:p>
            <a:r>
              <a:rPr lang="en-US" altLang="de-DE" sz="1600" b="1" dirty="0" smtClean="0"/>
              <a:t>TS-0033 – Interworking Framework v0.1.1</a:t>
            </a:r>
          </a:p>
          <a:p>
            <a:r>
              <a:rPr lang="en-US" altLang="de-DE" sz="1600" b="1" dirty="0" smtClean="0"/>
              <a:t>TS-0034 – Semantics Support v3.0.0</a:t>
            </a:r>
          </a:p>
          <a:p>
            <a:r>
              <a:rPr lang="en-US" altLang="de-DE" sz="1600" b="1" dirty="0" smtClean="0"/>
              <a:t>TS-0035 – </a:t>
            </a:r>
            <a:r>
              <a:rPr lang="en-US" altLang="de-DE" sz="1600" b="1" dirty="0" err="1" smtClean="0"/>
              <a:t>OSGi</a:t>
            </a:r>
            <a:r>
              <a:rPr lang="en-US" altLang="de-DE" sz="1600" b="1" dirty="0" smtClean="0"/>
              <a:t> Interworking 0.2.0</a:t>
            </a:r>
            <a:endParaRPr lang="en-US" altLang="de-DE" sz="1600" b="1" dirty="0"/>
          </a:p>
          <a:p>
            <a:endParaRPr lang="en-US" altLang="de-DE" dirty="0"/>
          </a:p>
        </p:txBody>
      </p:sp>
      <p:sp>
        <p:nvSpPr>
          <p:cNvPr id="9" name="Textfeld 4"/>
          <p:cNvSpPr txBox="1">
            <a:spLocks noChangeArrowheads="1"/>
          </p:cNvSpPr>
          <p:nvPr/>
        </p:nvSpPr>
        <p:spPr bwMode="auto">
          <a:xfrm>
            <a:off x="334696" y="1249515"/>
            <a:ext cx="381610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de-DE" sz="2000" b="1" dirty="0" smtClean="0"/>
              <a:t>Candidate Technical Specifications</a:t>
            </a:r>
            <a:endParaRPr lang="en-GB" altLang="de-DE" sz="2000" b="1" dirty="0"/>
          </a:p>
        </p:txBody>
      </p:sp>
    </p:spTree>
    <p:extLst>
      <p:ext uri="{BB962C8B-B14F-4D97-AF65-F5344CB8AC3E}">
        <p14:creationId xmlns:p14="http://schemas.microsoft.com/office/powerpoint/2010/main" val="3620203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Release 3 Candidate Deliverables</a:t>
            </a:r>
            <a:endParaRPr lang="en-US" dirty="0"/>
          </a:p>
        </p:txBody>
      </p:sp>
      <p:sp>
        <p:nvSpPr>
          <p:cNvPr id="6" name="Textfeld 4"/>
          <p:cNvSpPr txBox="1">
            <a:spLocks noChangeArrowheads="1"/>
          </p:cNvSpPr>
          <p:nvPr/>
        </p:nvSpPr>
        <p:spPr bwMode="auto">
          <a:xfrm>
            <a:off x="334696" y="751289"/>
            <a:ext cx="59405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de-DE" sz="2000" dirty="0" smtClean="0"/>
              <a:t>See also ADM-0017 Release 3 Control Document V0.4.0</a:t>
            </a:r>
            <a:endParaRPr lang="en-GB" altLang="de-DE" sz="2000" dirty="0"/>
          </a:p>
        </p:txBody>
      </p:sp>
      <p:sp>
        <p:nvSpPr>
          <p:cNvPr id="8" name="Textfeld 5"/>
          <p:cNvSpPr txBox="1">
            <a:spLocks noChangeArrowheads="1"/>
          </p:cNvSpPr>
          <p:nvPr/>
        </p:nvSpPr>
        <p:spPr bwMode="auto">
          <a:xfrm>
            <a:off x="479202" y="1739661"/>
            <a:ext cx="6087500" cy="477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de-DE" sz="1600" dirty="0"/>
              <a:t>TR-0001 Use Cases Collection, V </a:t>
            </a:r>
            <a:r>
              <a:rPr lang="en-US" altLang="de-DE" sz="1600" dirty="0" smtClean="0"/>
              <a:t>3.1.0</a:t>
            </a:r>
            <a:endParaRPr lang="en-US" altLang="de-DE" sz="1600" dirty="0"/>
          </a:p>
          <a:p>
            <a:pPr>
              <a:defRPr/>
            </a:pPr>
            <a:r>
              <a:rPr lang="en-US" altLang="de-DE" sz="1600" dirty="0" smtClean="0"/>
              <a:t>TR-0007 </a:t>
            </a:r>
            <a:r>
              <a:rPr lang="en-US" altLang="de-DE" sz="1600" dirty="0"/>
              <a:t>Study on Abstraction and Semantics Enablement, V ?</a:t>
            </a:r>
          </a:p>
          <a:p>
            <a:pPr>
              <a:defRPr/>
            </a:pPr>
            <a:r>
              <a:rPr lang="en-US" altLang="de-DE" sz="1600" dirty="0" smtClean="0"/>
              <a:t>TR-0008 </a:t>
            </a:r>
            <a:r>
              <a:rPr lang="en-US" altLang="de-DE" sz="1600" dirty="0"/>
              <a:t>Security, V </a:t>
            </a:r>
            <a:r>
              <a:rPr lang="en-US" altLang="de-DE" sz="1600" dirty="0" smtClean="0"/>
              <a:t>?</a:t>
            </a:r>
            <a:endParaRPr lang="en-US" altLang="de-DE" sz="1600" dirty="0"/>
          </a:p>
          <a:p>
            <a:pPr>
              <a:defRPr/>
            </a:pPr>
            <a:r>
              <a:rPr lang="en-US" altLang="de-DE" sz="1600" dirty="0" smtClean="0"/>
              <a:t>TR-0012 </a:t>
            </a:r>
            <a:r>
              <a:rPr lang="en-US" altLang="de-DE" sz="1600" dirty="0"/>
              <a:t>End-to-End-Security and Group Authentication, V </a:t>
            </a:r>
            <a:r>
              <a:rPr lang="en-US" altLang="de-DE" sz="1600" dirty="0" smtClean="0"/>
              <a:t>?</a:t>
            </a:r>
            <a:endParaRPr lang="en-US" altLang="de-DE" sz="1600" dirty="0"/>
          </a:p>
          <a:p>
            <a:pPr>
              <a:defRPr/>
            </a:pPr>
            <a:r>
              <a:rPr lang="en-US" altLang="de-DE" sz="1600" dirty="0" smtClean="0"/>
              <a:t>TR-0016 </a:t>
            </a:r>
            <a:r>
              <a:rPr lang="en-US" altLang="de-DE" sz="1600" dirty="0"/>
              <a:t>Authorization Architecture and Access Control Policy, V </a:t>
            </a:r>
            <a:r>
              <a:rPr lang="en-US" altLang="de-DE" sz="1600" dirty="0" smtClean="0"/>
              <a:t>?</a:t>
            </a:r>
            <a:endParaRPr lang="en-US" altLang="de-DE" sz="1600" dirty="0"/>
          </a:p>
          <a:p>
            <a:pPr>
              <a:defRPr/>
            </a:pPr>
            <a:r>
              <a:rPr lang="en-US" altLang="de-DE" sz="1600" dirty="0" smtClean="0"/>
              <a:t>TR-0017 </a:t>
            </a:r>
            <a:r>
              <a:rPr lang="en-US" altLang="de-DE" sz="1600" dirty="0"/>
              <a:t>Home Domain Abstract Information Model, V </a:t>
            </a:r>
            <a:r>
              <a:rPr lang="en-US" altLang="de-DE" sz="1600" dirty="0" smtClean="0"/>
              <a:t>?</a:t>
            </a:r>
            <a:endParaRPr lang="en-US" altLang="de-DE" sz="1600" dirty="0"/>
          </a:p>
          <a:p>
            <a:pPr>
              <a:defRPr/>
            </a:pPr>
            <a:r>
              <a:rPr lang="en-US" altLang="de-DE" sz="1600" strike="sngStrike" dirty="0" smtClean="0">
                <a:solidFill>
                  <a:srgbClr val="FF0000"/>
                </a:solidFill>
              </a:rPr>
              <a:t>TR-0018 </a:t>
            </a:r>
            <a:r>
              <a:rPr lang="en-US" altLang="de-DE" sz="1600" strike="sngStrike" dirty="0">
                <a:solidFill>
                  <a:srgbClr val="FF0000"/>
                </a:solidFill>
              </a:rPr>
              <a:t>Industrial Domain Enablement, V </a:t>
            </a:r>
            <a:r>
              <a:rPr lang="en-US" altLang="de-DE" sz="1600" dirty="0" smtClean="0">
                <a:solidFill>
                  <a:srgbClr val="FF0000"/>
                </a:solidFill>
              </a:rPr>
              <a:t>?</a:t>
            </a:r>
            <a:endParaRPr lang="en-US" altLang="de-DE" sz="1600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altLang="de-DE" sz="1600" strike="sngStrike" dirty="0" smtClean="0">
                <a:solidFill>
                  <a:srgbClr val="FF0000"/>
                </a:solidFill>
              </a:rPr>
              <a:t>TR-0020 </a:t>
            </a:r>
            <a:r>
              <a:rPr lang="en-US" altLang="de-DE" sz="1600" strike="sngStrike" dirty="0">
                <a:solidFill>
                  <a:srgbClr val="FF0000"/>
                </a:solidFill>
              </a:rPr>
              <a:t>Study of service transactions and re-usable service layer context, V 0.8.0</a:t>
            </a:r>
          </a:p>
          <a:p>
            <a:pPr>
              <a:defRPr/>
            </a:pPr>
            <a:r>
              <a:rPr lang="en-US" altLang="de-DE" sz="1600" strike="sngStrike" dirty="0">
                <a:solidFill>
                  <a:srgbClr val="FF0000"/>
                </a:solidFill>
              </a:rPr>
              <a:t>TR-0021 Action Triggering, V 0.5.0</a:t>
            </a:r>
          </a:p>
          <a:p>
            <a:pPr>
              <a:defRPr/>
            </a:pPr>
            <a:r>
              <a:rPr lang="en-US" altLang="de-DE" sz="1600" strike="sngStrike" dirty="0">
                <a:solidFill>
                  <a:srgbClr val="FF0000"/>
                </a:solidFill>
              </a:rPr>
              <a:t>TR-0022 Continuation and Integration of HGI Smart Home activities, V </a:t>
            </a:r>
            <a:r>
              <a:rPr lang="en-US" altLang="de-DE" sz="1600" dirty="0" smtClean="0">
                <a:solidFill>
                  <a:srgbClr val="FF0000"/>
                </a:solidFill>
              </a:rPr>
              <a:t>?</a:t>
            </a:r>
            <a:endParaRPr lang="en-US" altLang="de-DE" sz="1600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altLang="de-DE" sz="1600" strike="sngStrike" dirty="0" smtClean="0">
                <a:solidFill>
                  <a:srgbClr val="FF0000"/>
                </a:solidFill>
              </a:rPr>
              <a:t>TR-0024 </a:t>
            </a:r>
            <a:r>
              <a:rPr lang="en-US" altLang="de-DE" sz="1600" strike="sngStrike" dirty="0">
                <a:solidFill>
                  <a:srgbClr val="FF0000"/>
                </a:solidFill>
              </a:rPr>
              <a:t>3GPP_Rel13_IWK, V </a:t>
            </a:r>
            <a:r>
              <a:rPr lang="en-US" altLang="de-DE" sz="1600" strike="sngStrike" dirty="0" smtClean="0">
                <a:solidFill>
                  <a:srgbClr val="FF0000"/>
                </a:solidFill>
              </a:rPr>
              <a:t>?</a:t>
            </a:r>
            <a:endParaRPr lang="en-US" altLang="de-DE" sz="1600" strike="sngStrike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altLang="de-DE" sz="1600" dirty="0" smtClean="0"/>
              <a:t>TR-0025 </a:t>
            </a:r>
            <a:r>
              <a:rPr lang="en-US" altLang="de-DE" sz="1600" dirty="0"/>
              <a:t>Application developer guide, </a:t>
            </a:r>
            <a:r>
              <a:rPr lang="en-US" altLang="de-DE" sz="1600" dirty="0" smtClean="0"/>
              <a:t>V ?</a:t>
            </a:r>
            <a:endParaRPr lang="en-US" altLang="de-DE" sz="1600" dirty="0"/>
          </a:p>
          <a:p>
            <a:pPr>
              <a:defRPr/>
            </a:pPr>
            <a:r>
              <a:rPr lang="en-US" altLang="de-DE" sz="1600" dirty="0"/>
              <a:t>TR-0026 Vehicular Domain Enablement, V0.11.0</a:t>
            </a:r>
          </a:p>
          <a:p>
            <a:pPr>
              <a:defRPr/>
            </a:pPr>
            <a:r>
              <a:rPr lang="en-US" altLang="de-DE" sz="1600" dirty="0" smtClean="0"/>
              <a:t>TR-0034 </a:t>
            </a:r>
            <a:r>
              <a:rPr lang="en-US" altLang="de-DE" sz="1600" dirty="0" err="1"/>
              <a:t>CoAP</a:t>
            </a:r>
            <a:r>
              <a:rPr lang="en-US" altLang="de-DE" sz="1600" dirty="0"/>
              <a:t> binding and long polling for temp. </a:t>
            </a:r>
            <a:r>
              <a:rPr lang="en-US" altLang="de-DE" sz="1600" dirty="0" err="1"/>
              <a:t>monit</a:t>
            </a:r>
            <a:r>
              <a:rPr lang="en-US" altLang="de-DE" sz="1600" dirty="0"/>
              <a:t>. </a:t>
            </a:r>
            <a:r>
              <a:rPr lang="en-US" altLang="de-DE" sz="1600" dirty="0" smtClean="0"/>
              <a:t>, </a:t>
            </a:r>
            <a:r>
              <a:rPr lang="en-US" altLang="de-DE" sz="1600" dirty="0"/>
              <a:t>V ?</a:t>
            </a:r>
          </a:p>
          <a:p>
            <a:pPr>
              <a:defRPr/>
            </a:pPr>
            <a:r>
              <a:rPr lang="en-US" altLang="de-DE" sz="1600" dirty="0" smtClean="0"/>
              <a:t>TR-0035 </a:t>
            </a:r>
            <a:r>
              <a:rPr lang="en-US" altLang="de-DE" sz="1600" dirty="0"/>
              <a:t>Device management use </a:t>
            </a:r>
            <a:r>
              <a:rPr lang="en-US" altLang="de-DE" sz="1600" dirty="0" smtClean="0"/>
              <a:t>case, </a:t>
            </a:r>
            <a:r>
              <a:rPr lang="en-US" altLang="de-DE" sz="1600" dirty="0"/>
              <a:t>V ?</a:t>
            </a:r>
          </a:p>
          <a:p>
            <a:pPr>
              <a:defRPr/>
            </a:pPr>
            <a:r>
              <a:rPr lang="en-US" altLang="de-DE" sz="1600" dirty="0" smtClean="0"/>
              <a:t>TR-0037 </a:t>
            </a:r>
            <a:r>
              <a:rPr lang="en-US" altLang="de-DE" sz="1600" dirty="0"/>
              <a:t>Smart farm example using MQTT </a:t>
            </a:r>
            <a:r>
              <a:rPr lang="en-US" altLang="de-DE" sz="1600" dirty="0" smtClean="0"/>
              <a:t>binding, </a:t>
            </a:r>
            <a:r>
              <a:rPr lang="en-US" altLang="de-DE" sz="1600" dirty="0"/>
              <a:t>V ?</a:t>
            </a:r>
          </a:p>
          <a:p>
            <a:pPr>
              <a:defRPr/>
            </a:pPr>
            <a:r>
              <a:rPr lang="en-US" altLang="de-DE" sz="1600" dirty="0" smtClean="0"/>
              <a:t>TR-0039 </a:t>
            </a:r>
            <a:r>
              <a:rPr lang="en-US" altLang="de-DE" sz="1600" dirty="0"/>
              <a:t>Developer guide-SDT-based </a:t>
            </a:r>
            <a:r>
              <a:rPr lang="en-US" altLang="de-DE" sz="1600" dirty="0" smtClean="0"/>
              <a:t>implementation, V ?</a:t>
            </a:r>
            <a:endParaRPr lang="en-US" altLang="de-DE" sz="1600" dirty="0"/>
          </a:p>
          <a:p>
            <a:pPr>
              <a:defRPr/>
            </a:pPr>
            <a:r>
              <a:rPr lang="en-US" altLang="de-DE" sz="1600" dirty="0" smtClean="0"/>
              <a:t>TR-0045 </a:t>
            </a:r>
            <a:r>
              <a:rPr lang="en-US" altLang="de-DE" sz="1600" dirty="0"/>
              <a:t>Implementing </a:t>
            </a:r>
            <a:r>
              <a:rPr lang="en-US" altLang="de-DE" sz="1600" dirty="0" smtClean="0"/>
              <a:t>semantics, V0.3.1</a:t>
            </a:r>
            <a:endParaRPr lang="en-US" altLang="de-DE" sz="1600" dirty="0"/>
          </a:p>
        </p:txBody>
      </p:sp>
      <p:sp>
        <p:nvSpPr>
          <p:cNvPr id="9" name="Textfeld 4"/>
          <p:cNvSpPr txBox="1">
            <a:spLocks noChangeArrowheads="1"/>
          </p:cNvSpPr>
          <p:nvPr/>
        </p:nvSpPr>
        <p:spPr bwMode="auto">
          <a:xfrm>
            <a:off x="334696" y="1249515"/>
            <a:ext cx="328397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de-DE" sz="2000" b="1" dirty="0" smtClean="0"/>
              <a:t>Candidate Technical Reports</a:t>
            </a:r>
            <a:endParaRPr lang="en-GB" altLang="de-DE" sz="2000" b="1" dirty="0"/>
          </a:p>
        </p:txBody>
      </p:sp>
    </p:spTree>
    <p:extLst>
      <p:ext uri="{BB962C8B-B14F-4D97-AF65-F5344CB8AC3E}">
        <p14:creationId xmlns:p14="http://schemas.microsoft.com/office/powerpoint/2010/main" val="757706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1483</Words>
  <Application>Microsoft Office PowerPoint</Application>
  <PresentationFormat>Breitbild</PresentationFormat>
  <Paragraphs>226</Paragraphs>
  <Slides>12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7" baseType="lpstr">
      <vt:lpstr>Arial</vt:lpstr>
      <vt:lpstr>Calibri</vt:lpstr>
      <vt:lpstr>Myriad Pro</vt:lpstr>
      <vt:lpstr>Myriad Pro Light</vt:lpstr>
      <vt:lpstr>Office Theme</vt:lpstr>
      <vt:lpstr>WPM status report TP#37</vt:lpstr>
      <vt:lpstr>WPM Status at TP#37 closing</vt:lpstr>
      <vt:lpstr>TP 37 opening - WI Snapshot*</vt:lpstr>
      <vt:lpstr>49 active WIs*</vt:lpstr>
      <vt:lpstr>Activities since TP#36</vt:lpstr>
      <vt:lpstr>Items for TP Decision 1/2</vt:lpstr>
      <vt:lpstr>Items for TP Decision 2/2</vt:lpstr>
      <vt:lpstr>Release 3 Candidate Deliverables</vt:lpstr>
      <vt:lpstr>Release 3 Candidate Deliverables</vt:lpstr>
      <vt:lpstr>Timeline Release 3 and Release 4</vt:lpstr>
      <vt:lpstr>Next Steps</vt:lpstr>
      <vt:lpstr>Next Meetings</vt:lpstr>
    </vt:vector>
  </TitlesOfParts>
  <Company>iconectiv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Roland Hechwartner</cp:lastModifiedBy>
  <cp:revision>131</cp:revision>
  <dcterms:created xsi:type="dcterms:W3CDTF">2017-09-21T15:46:31Z</dcterms:created>
  <dcterms:modified xsi:type="dcterms:W3CDTF">2018-09-21T02:36:01Z</dcterms:modified>
</cp:coreProperties>
</file>