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7" r:id="rId3"/>
    <p:sldId id="278" r:id="rId4"/>
    <p:sldId id="286" r:id="rId5"/>
    <p:sldId id="279" r:id="rId6"/>
    <p:sldId id="280" r:id="rId7"/>
    <p:sldId id="281" r:id="rId8"/>
    <p:sldId id="282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15349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Active Work Items</a:t>
            </a:r>
            <a:br>
              <a:rPr lang="en-US" dirty="0"/>
            </a:br>
            <a:r>
              <a:rPr lang="en-US" dirty="0"/>
              <a:t>Summary &amp; Level of 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766610" cy="1655762"/>
          </a:xfrm>
        </p:spPr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2018-09-21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dirty="0" smtClean="0"/>
              <a:t>TP-2018-0250-Work_Item_Status</a:t>
            </a:r>
            <a:r>
              <a:rPr lang="en-US" altLang="de-DE" dirty="0"/>
              <a:t>_%</a:t>
            </a:r>
            <a:r>
              <a:rPr lang="en-US" altLang="de-DE" dirty="0" smtClean="0"/>
              <a:t>comp_TP36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00056" cy="1173570"/>
          </a:xfrm>
        </p:spPr>
        <p:txBody>
          <a:bodyPr/>
          <a:lstStyle/>
          <a:p>
            <a:r>
              <a:rPr lang="en-US" dirty="0"/>
              <a:t>TST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100%	WI-0051 </a:t>
            </a:r>
            <a:r>
              <a:rPr lang="en-US" sz="2000" dirty="0" smtClean="0"/>
              <a:t>- </a:t>
            </a:r>
            <a:r>
              <a:rPr lang="en-US" sz="2000" dirty="0"/>
              <a:t>Security Functions Conformance Testing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95%	WI-0054 - Developers guide series	[1b]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92%	WI-0060 - Interoperability testing Release 2	[1c] </a:t>
            </a:r>
          </a:p>
          <a:p>
            <a:pPr marL="0" indent="0">
              <a:buNone/>
            </a:pPr>
            <a:r>
              <a:rPr lang="en-US" sz="2000" dirty="0"/>
              <a:t>80%	WI-0074 - Conformance Test Specifications Release 2  </a:t>
            </a:r>
            <a:r>
              <a:rPr lang="en-US" sz="2000" dirty="0">
                <a:solidFill>
                  <a:srgbClr val="FF0000"/>
                </a:solidFill>
              </a:rPr>
              <a:t>[1c]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90%	WI-0078 - oneM2M API guide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WI-0085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3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WI-0086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</a:t>
            </a:r>
            <a:r>
              <a:rPr lang="en-US" sz="2000" dirty="0" smtClean="0">
                <a:solidFill>
                  <a:srgbClr val="FF0000"/>
                </a:solidFill>
              </a:rPr>
              <a:t>4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3205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WIs %completion &amp; Work Tracks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1, “Market Adoption Track”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Essential Corrections &amp; Small Technical Enhancements </a:t>
            </a:r>
            <a:r>
              <a:rPr lang="en-US" altLang="de-DE" sz="1800" dirty="0">
                <a:solidFill>
                  <a:srgbClr val="C00000"/>
                </a:solidFill>
              </a:rPr>
              <a:t>[1a]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development and/or enhancements of guidelines and/or TSs and best practices documents for easier implementation and take-up of oneM2M technology </a:t>
            </a:r>
            <a:r>
              <a:rPr lang="en-US" altLang="de-DE" sz="1800" dirty="0">
                <a:solidFill>
                  <a:srgbClr val="C00000"/>
                </a:solidFill>
              </a:rPr>
              <a:t>[1b]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testing  </a:t>
            </a:r>
            <a:r>
              <a:rPr lang="en-US" altLang="de-DE" sz="1800" dirty="0">
                <a:solidFill>
                  <a:srgbClr val="C00000"/>
                </a:solidFill>
              </a:rPr>
              <a:t>[1c]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completion of well-progressed Release-2 Work Items </a:t>
            </a:r>
            <a:r>
              <a:rPr lang="en-US" altLang="de-DE" sz="1800" dirty="0">
                <a:solidFill>
                  <a:srgbClr val="C00000"/>
                </a:solidFill>
              </a:rPr>
              <a:t>[1d]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2, “Industrial IoT and smart cities”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reach out to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&amp; smart city experts &amp; descriptions of deployments in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/smart cities based on oneM2M	</a:t>
            </a:r>
            <a:r>
              <a:rPr lang="en-US" altLang="de-DE" sz="1800" dirty="0">
                <a:solidFill>
                  <a:srgbClr val="C00000"/>
                </a:solidFill>
              </a:rPr>
              <a:t>[2a]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improvement and addition of requirements for the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and smart Cities	</a:t>
            </a:r>
            <a:r>
              <a:rPr lang="en-US" altLang="de-DE" sz="1800" dirty="0">
                <a:solidFill>
                  <a:srgbClr val="C00000"/>
                </a:solidFill>
              </a:rPr>
              <a:t> [2b]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studies on new features (targeting TRs for now)	</a:t>
            </a:r>
            <a:r>
              <a:rPr lang="en-US" altLang="de-DE" sz="1800" dirty="0">
                <a:solidFill>
                  <a:srgbClr val="C00000"/>
                </a:solidFill>
              </a:rPr>
              <a:t> [2c]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3, “Forward Looking Areas”	</a:t>
            </a:r>
            <a:r>
              <a:rPr lang="en-US" altLang="de-DE" sz="2000" dirty="0">
                <a:solidFill>
                  <a:srgbClr val="C00000"/>
                </a:solidFill>
              </a:rPr>
              <a:t> [3]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49 </a:t>
            </a:r>
            <a:r>
              <a:rPr lang="en-US" dirty="0"/>
              <a:t>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23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</a:t>
            </a:r>
            <a:r>
              <a:rPr lang="en-US" altLang="de-DE" sz="1200" dirty="0" smtClean="0"/>
              <a:t>Users</a:t>
            </a:r>
          </a:p>
          <a:p>
            <a:r>
              <a:rPr lang="en-US" altLang="de-DE" sz="1200" dirty="0" smtClean="0"/>
              <a:t>WI-0087 </a:t>
            </a:r>
            <a:r>
              <a:rPr lang="en-US" altLang="de-DE" sz="1200" dirty="0"/>
              <a:t>- Summary of Differences between Rel-2A &amp; Rel-3</a:t>
            </a:r>
          </a:p>
          <a:p>
            <a:endParaRPr lang="en-US" altLang="de-DE" sz="1200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4247009" y="1185825"/>
            <a:ext cx="5595294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0">
              <a:spcBef>
                <a:spcPts val="600"/>
              </a:spcBef>
            </a:pPr>
            <a:r>
              <a:rPr lang="en-US" altLang="de-DE" sz="1200" b="1" dirty="0">
                <a:solidFill>
                  <a:srgbClr val="545054"/>
                </a:solidFill>
                <a:latin typeface="Calibri" panose="020F0502020204030204"/>
                <a:cs typeface="+mn-cs"/>
              </a:rPr>
              <a:t>PRO WG</a:t>
            </a:r>
          </a:p>
          <a:p>
            <a:pPr lvl="0"/>
            <a:r>
              <a:rPr lang="en-US" altLang="de-DE" sz="1200" dirty="0" smtClean="0">
                <a:solidFill>
                  <a:srgbClr val="545054"/>
                </a:solidFill>
                <a:latin typeface="Calibri" panose="020F0502020204030204"/>
                <a:cs typeface="+mn-cs"/>
              </a:rPr>
              <a:t>-</a:t>
            </a:r>
            <a:endParaRPr lang="en-US" altLang="de-DE" sz="1200" b="1" dirty="0" smtClean="0"/>
          </a:p>
          <a:p>
            <a:pPr>
              <a:spcBef>
                <a:spcPts val="600"/>
              </a:spcBef>
            </a:pPr>
            <a:r>
              <a:rPr lang="en-US" altLang="de-DE" sz="1200" b="1" dirty="0" smtClean="0"/>
              <a:t>SEC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</a:t>
            </a:r>
            <a:r>
              <a:rPr lang="en-US" altLang="de-DE" sz="1200" dirty="0" smtClean="0"/>
              <a:t>4.0</a:t>
            </a:r>
          </a:p>
          <a:p>
            <a:r>
              <a:rPr lang="en-US" altLang="de-DE" sz="1200" dirty="0" smtClean="0"/>
              <a:t>WI-0084 </a:t>
            </a:r>
            <a:r>
              <a:rPr lang="en-US" altLang="de-DE" sz="1200" dirty="0"/>
              <a:t>- </a:t>
            </a:r>
            <a:r>
              <a:rPr lang="en-US" altLang="de-DE" sz="1200" dirty="0" err="1" smtClean="0"/>
              <a:t>SDT_based_Information_Model_and_Mapping_for_Vertical_Industries</a:t>
            </a:r>
            <a:endParaRPr lang="en-US" altLang="de-DE" sz="1200" dirty="0" smtClean="0"/>
          </a:p>
          <a:p>
            <a:r>
              <a:rPr lang="en-US" altLang="de-DE" sz="1200" dirty="0"/>
              <a:t>WI-0088 - M2M/IoT Application and Component </a:t>
            </a:r>
            <a:r>
              <a:rPr lang="en-US" altLang="de-DE" sz="1200" dirty="0" smtClean="0"/>
              <a:t>Configuration</a:t>
            </a:r>
            <a:endParaRPr lang="en-US" altLang="de-DE" sz="1200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v36.0.0</a:t>
            </a:r>
            <a:r>
              <a:rPr lang="de-AT" altLang="de-DE" sz="1400" dirty="0"/>
              <a:t>.  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8309152" y="1173570"/>
            <a:ext cx="358240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dirty="0"/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/>
              <a:t>WI-0086 </a:t>
            </a:r>
            <a:r>
              <a:rPr lang="en-US" altLang="de-DE" sz="1200" dirty="0"/>
              <a:t>- Conformance Test Specifications Release </a:t>
            </a:r>
            <a:r>
              <a:rPr lang="en-US" altLang="de-DE" sz="1200" dirty="0" smtClean="0"/>
              <a:t>4</a:t>
            </a:r>
            <a:endParaRPr lang="en-US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Release 3 and Release 4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4" y="1318424"/>
            <a:ext cx="12196109" cy="478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43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Work Items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WI-0049 – Maintenance of oneM2M Release 1 and 2 [WT 1a]</a:t>
            </a:r>
          </a:p>
          <a:p>
            <a:r>
              <a:rPr lang="en-US" sz="2000" dirty="0"/>
              <a:t>WI-0050 – Small Technical Enhancements of oneM2M Release 3 [WT 1a]</a:t>
            </a:r>
          </a:p>
          <a:p>
            <a:r>
              <a:rPr lang="en-US" sz="2000" dirty="0"/>
              <a:t>WI-0079 - Rel-4 Small Technical Enhancements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691063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REQ WG – WI </a:t>
            </a:r>
            <a:r>
              <a:rPr lang="en-US" dirty="0" smtClean="0"/>
              <a:t>Level of Completeness 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		WI-0015 – Use Cases Collection</a:t>
            </a:r>
          </a:p>
          <a:p>
            <a:pPr marL="0" indent="0">
              <a:buNone/>
            </a:pPr>
            <a:r>
              <a:rPr lang="en-US" sz="2000" dirty="0"/>
              <a:t>80%		WI-0046 – Vehicular domain enablement 	[2c]</a:t>
            </a:r>
          </a:p>
          <a:p>
            <a:pPr marL="0" indent="0">
              <a:buNone/>
            </a:pPr>
            <a:r>
              <a:rPr lang="en-US" sz="2000" dirty="0"/>
              <a:t>100%	</a:t>
            </a:r>
            <a:r>
              <a:rPr lang="en-US" sz="2000" dirty="0" smtClean="0"/>
              <a:t>	WI-0073 </a:t>
            </a:r>
            <a:r>
              <a:rPr lang="en-US" sz="2000" dirty="0"/>
              <a:t>- App-ID Registry Function		[1d]</a:t>
            </a:r>
          </a:p>
        </p:txBody>
      </p:sp>
    </p:spTree>
    <p:extLst>
      <p:ext uri="{BB962C8B-B14F-4D97-AF65-F5344CB8AC3E}">
        <p14:creationId xmlns:p14="http://schemas.microsoft.com/office/powerpoint/2010/main" val="236795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037904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ARC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71239"/>
            <a:ext cx="10515600" cy="520762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95% 	WI-0031 – Optimized Group-based Operation	[1d]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100%  	WI-0034 – Study of re-usable service layer context &amp; Transaction enablement</a:t>
            </a:r>
            <a:r>
              <a:rPr lang="en-US" sz="2000" dirty="0">
                <a:solidFill>
                  <a:srgbClr val="FF0000"/>
                </a:solidFill>
              </a:rPr>
              <a:t> [1d]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95% 	WI-0035 – Action Triggering  [1d]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50%	WI-0047– DDS usage in oneM2M system [2a]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100%</a:t>
            </a:r>
            <a:r>
              <a:rPr lang="en-US" sz="2000" dirty="0"/>
              <a:t>	WI-0048 - </a:t>
            </a:r>
            <a:r>
              <a:rPr lang="en-US" sz="2000" dirty="0" err="1"/>
              <a:t>OSGi</a:t>
            </a:r>
            <a:r>
              <a:rPr lang="en-US" sz="2000" dirty="0"/>
              <a:t> Interworking</a:t>
            </a:r>
            <a:r>
              <a:rPr lang="en-US" sz="2000" dirty="0">
                <a:solidFill>
                  <a:srgbClr val="FF0000"/>
                </a:solidFill>
              </a:rPr>
              <a:t>		[1b]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95%	WI-0056 - Evolution of Proximal IoT Interworking	[1b]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50%	WI-0058 – Interworking with 3GPP Networks</a:t>
            </a:r>
            <a:r>
              <a:rPr lang="en-US" sz="2000" dirty="0"/>
              <a:t>  </a:t>
            </a:r>
            <a:r>
              <a:rPr lang="en-US" sz="2000" dirty="0" smtClean="0">
                <a:solidFill>
                  <a:srgbClr val="FF0000"/>
                </a:solidFill>
              </a:rPr>
              <a:t>(WI scope enhanced at TP34)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30%	WI-0064 - Adaptation of oneM2M for Smart City	</a:t>
            </a:r>
            <a:r>
              <a:rPr lang="en-US" sz="2000" dirty="0" smtClean="0">
                <a:solidFill>
                  <a:srgbClr val="FF0000"/>
                </a:solidFill>
              </a:rPr>
              <a:t> [</a:t>
            </a:r>
            <a:r>
              <a:rPr lang="en-US" sz="2000" dirty="0">
                <a:solidFill>
                  <a:srgbClr val="FF0000"/>
                </a:solidFill>
              </a:rPr>
              <a:t>2c]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90%	WI-0069 - Heterogeneous identification service in oneM2M system [2b]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60%	WI-0072 – Modbus interworking [2b]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10%	WI-0076 - Lightweight oneM2M Services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25%	WI-0080 - Edge and Fog Computing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10%	WI-0082 - 3GPP V2X Interworking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10%	WI-0083 - oneM2M Service Subscribers and </a:t>
            </a:r>
            <a:r>
              <a:rPr lang="en-US" sz="2000" dirty="0" smtClean="0">
                <a:solidFill>
                  <a:srgbClr val="FF0000"/>
                </a:solidFill>
              </a:rPr>
              <a:t>Users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30%	WI-0087 - Summary of Differences between Rel-2A &amp; </a:t>
            </a:r>
            <a:r>
              <a:rPr lang="en-US" sz="2000" dirty="0" smtClean="0"/>
              <a:t>Rel-3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6704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684290" cy="1173570"/>
          </a:xfrm>
        </p:spPr>
        <p:txBody>
          <a:bodyPr/>
          <a:lstStyle/>
          <a:p>
            <a:r>
              <a:rPr lang="en-US" dirty="0"/>
              <a:t>PRO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none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82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86766" cy="1173570"/>
          </a:xfrm>
        </p:spPr>
        <p:txBody>
          <a:bodyPr/>
          <a:lstStyle/>
          <a:p>
            <a:r>
              <a:rPr lang="en-US" dirty="0"/>
              <a:t>SEC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90</a:t>
            </a:r>
            <a:r>
              <a:rPr lang="en-US" sz="2000" dirty="0">
                <a:solidFill>
                  <a:srgbClr val="FF0000"/>
                </a:solidFill>
              </a:rPr>
              <a:t>% 	WI-0021 – Secure Environment Abstraction	[1d]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20%	WI-0065 - Trust Management in oneM2M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75%	WI-0066 - Decentralized Authentication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WI-0068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dirty="0" err="1">
                <a:solidFill>
                  <a:srgbClr val="FF0000"/>
                </a:solidFill>
              </a:rPr>
              <a:t>GlobalPlatform</a:t>
            </a:r>
            <a:r>
              <a:rPr lang="en-US" sz="2000" dirty="0">
                <a:solidFill>
                  <a:srgbClr val="FF0000"/>
                </a:solidFill>
              </a:rPr>
              <a:t> Interworking [3]</a:t>
            </a:r>
          </a:p>
          <a:p>
            <a:pPr marL="0" indent="0">
              <a:buNone/>
            </a:pPr>
            <a:r>
              <a:rPr lang="en-US" sz="2000" dirty="0"/>
              <a:t>35%        WI-0077 - Attribute Based Access Control Policy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430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10046897" cy="1173570"/>
          </a:xfrm>
        </p:spPr>
        <p:txBody>
          <a:bodyPr/>
          <a:lstStyle/>
          <a:p>
            <a:r>
              <a:rPr lang="en-US" dirty="0"/>
              <a:t>MAS WG – WI Level of Completeness </a:t>
            </a:r>
            <a:r>
              <a:rPr lang="en-US" dirty="0" smtClean="0"/>
              <a:t>TP37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20%	WI-0053	- Rel-4 </a:t>
            </a:r>
            <a:r>
              <a:rPr lang="en-US" sz="2000" dirty="0" err="1"/>
              <a:t>Enh</a:t>
            </a:r>
            <a:r>
              <a:rPr lang="en-US" sz="2000" dirty="0"/>
              <a:t>. on Semantic Support</a:t>
            </a:r>
          </a:p>
          <a:p>
            <a:pPr marL="0" indent="0">
              <a:buNone/>
            </a:pPr>
            <a:r>
              <a:rPr lang="en-US" sz="2000" dirty="0"/>
              <a:t>100%	WI-0063 – R3 </a:t>
            </a:r>
            <a:r>
              <a:rPr lang="en-US" sz="2000" dirty="0" err="1"/>
              <a:t>Enh</a:t>
            </a:r>
            <a:r>
              <a:rPr lang="en-US" sz="2000" dirty="0"/>
              <a:t>. on </a:t>
            </a:r>
            <a:r>
              <a:rPr lang="en-US" sz="2000" dirty="0" err="1"/>
              <a:t>BaseOntology</a:t>
            </a:r>
            <a:r>
              <a:rPr lang="en-US" sz="2000" dirty="0"/>
              <a:t> &amp; Ontology based Interworking [1b]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10%	WI-0070 - Disaster Alert Service Enabler	[3]</a:t>
            </a:r>
          </a:p>
          <a:p>
            <a:pPr marL="0" indent="0">
              <a:buNone/>
            </a:pPr>
            <a:r>
              <a:rPr lang="en-US" sz="2000" dirty="0"/>
              <a:t>25%	WI-0071 - oneM2M and W3C Web of Things </a:t>
            </a:r>
            <a:r>
              <a:rPr lang="en-US" sz="2000" dirty="0" err="1"/>
              <a:t>Iwk</a:t>
            </a:r>
            <a:r>
              <a:rPr lang="en-US" sz="2000" dirty="0"/>
              <a:t>	[3]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25%        WI-0075 - Industrial Domain </a:t>
            </a:r>
            <a:r>
              <a:rPr lang="en-US" sz="2000" dirty="0" smtClean="0">
                <a:solidFill>
                  <a:srgbClr val="FF0000"/>
                </a:solidFill>
              </a:rPr>
              <a:t>Information Model Mapping &amp; Semantics Support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25%	WI-0081 - Smart Device Template 4.0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25%        WI-0084 – SDT based Information Model and Mapping for Vertical Industries</a:t>
            </a:r>
          </a:p>
          <a:p>
            <a:pPr marL="0" indent="0">
              <a:buNone/>
            </a:pPr>
            <a:r>
              <a:rPr lang="en-US" sz="2000" dirty="0" smtClean="0"/>
              <a:t>10%</a:t>
            </a:r>
            <a:r>
              <a:rPr lang="en-US" sz="2000" dirty="0"/>
              <a:t>	WI-0088 - M2M/IoT Application and Component Configuration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689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557</Words>
  <Application>Microsoft Office PowerPoint</Application>
  <PresentationFormat>Breitbild</PresentationFormat>
  <Paragraphs>126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Myriad Pro</vt:lpstr>
      <vt:lpstr>Myriad Pro Light</vt:lpstr>
      <vt:lpstr>Office Theme</vt:lpstr>
      <vt:lpstr>Status of Active Work Items Summary &amp; Level of Completeness</vt:lpstr>
      <vt:lpstr>49 active WIs*</vt:lpstr>
      <vt:lpstr>Timeline Release 3 and Release 4</vt:lpstr>
      <vt:lpstr>Generic Work Items</vt:lpstr>
      <vt:lpstr>REQ WG – WI Level of Completeness TP37</vt:lpstr>
      <vt:lpstr>ARC WG – WI Level of Completeness TP37</vt:lpstr>
      <vt:lpstr>PRO WG – WI Level of Completeness TP37</vt:lpstr>
      <vt:lpstr>SEC WG – WI Level of Completeness TP37</vt:lpstr>
      <vt:lpstr>MAS WG – WI Level of Completeness TP37</vt:lpstr>
      <vt:lpstr>TST WG – WI Level of Completeness TP37</vt:lpstr>
      <vt:lpstr>WIs %completion &amp; Work Tracks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91</cp:revision>
  <dcterms:created xsi:type="dcterms:W3CDTF">2017-09-21T15:46:31Z</dcterms:created>
  <dcterms:modified xsi:type="dcterms:W3CDTF">2018-09-21T03:15:19Z</dcterms:modified>
</cp:coreProperties>
</file>