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7" r:id="rId3"/>
    <p:sldId id="286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15349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2018-09-21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mtClean="0"/>
              <a:t>TP-2018-0250R01-Work_Item_Status</a:t>
            </a:r>
            <a:r>
              <a:rPr lang="en-US" altLang="de-DE" dirty="0"/>
              <a:t>_%</a:t>
            </a:r>
            <a:r>
              <a:rPr lang="en-US" altLang="de-DE" dirty="0" smtClean="0"/>
              <a:t>comp_TP36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49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</a:t>
            </a:r>
            <a:r>
              <a:rPr lang="en-US" altLang="de-DE" sz="1200" dirty="0" smtClean="0"/>
              <a:t>Users</a:t>
            </a:r>
          </a:p>
          <a:p>
            <a:r>
              <a:rPr lang="en-US" altLang="de-DE" sz="1200" dirty="0" smtClean="0"/>
              <a:t>WI-0087 </a:t>
            </a:r>
            <a:r>
              <a:rPr lang="en-US" altLang="de-DE" sz="1200" dirty="0"/>
              <a:t>- Summary of Differences between Rel-2A &amp; Rel-3</a:t>
            </a:r>
          </a:p>
          <a:p>
            <a:endParaRPr lang="en-US" altLang="de-DE" sz="1200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>
              <a:spcBef>
                <a:spcPts val="600"/>
              </a:spcBef>
            </a:pPr>
            <a:r>
              <a:rPr lang="en-US" altLang="de-DE" sz="1200" b="1" dirty="0">
                <a:solidFill>
                  <a:srgbClr val="545054"/>
                </a:solidFill>
                <a:latin typeface="Calibri" panose="020F0502020204030204"/>
                <a:cs typeface="+mn-cs"/>
              </a:rPr>
              <a:t>PRO WG</a:t>
            </a:r>
          </a:p>
          <a:p>
            <a:pPr lvl="0"/>
            <a:r>
              <a:rPr lang="en-US" altLang="de-DE" sz="1200" dirty="0" smtClean="0">
                <a:solidFill>
                  <a:srgbClr val="545054"/>
                </a:solidFill>
                <a:latin typeface="Calibri" panose="020F0502020204030204"/>
                <a:cs typeface="+mn-cs"/>
              </a:rPr>
              <a:t>-</a:t>
            </a:r>
            <a:endParaRPr lang="en-US" altLang="de-DE" sz="1200" b="1" dirty="0" smtClean="0"/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SEC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</a:t>
            </a:r>
            <a:r>
              <a:rPr lang="en-US" altLang="de-DE" sz="1200" dirty="0" smtClean="0"/>
              <a:t>4.0</a:t>
            </a:r>
          </a:p>
          <a:p>
            <a:r>
              <a:rPr lang="en-US" altLang="de-DE" sz="1200" dirty="0" smtClean="0"/>
              <a:t>WI-0084 </a:t>
            </a:r>
            <a:r>
              <a:rPr lang="en-US" altLang="de-DE" sz="1200" dirty="0"/>
              <a:t>- </a:t>
            </a:r>
            <a:r>
              <a:rPr lang="en-US" altLang="de-DE" sz="1200" dirty="0" err="1" smtClean="0"/>
              <a:t>SDT_based_Information_Model_and_Mapping_for_Vertical_Industries</a:t>
            </a:r>
            <a:endParaRPr lang="en-US" altLang="de-DE" sz="1200" dirty="0" smtClean="0"/>
          </a:p>
          <a:p>
            <a:r>
              <a:rPr lang="en-US" altLang="de-DE" sz="1200" dirty="0"/>
              <a:t>WI-0088 - M2M/IoT Application and Component </a:t>
            </a:r>
            <a:r>
              <a:rPr lang="en-US" altLang="de-DE" sz="1200" dirty="0" smtClean="0"/>
              <a:t>Configuration</a:t>
            </a:r>
            <a:endParaRPr lang="en-US" altLang="de-DE" sz="1200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v36.0.0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/>
              <a:t>WI-0086 </a:t>
            </a:r>
            <a:r>
              <a:rPr lang="en-US" altLang="de-DE" sz="1200" dirty="0"/>
              <a:t>- Conformance Test Specifications Release </a:t>
            </a:r>
            <a:r>
              <a:rPr lang="en-US" altLang="de-DE" sz="1200" dirty="0" smtClean="0"/>
              <a:t>4</a:t>
            </a:r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691063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REQ WG – WI </a:t>
            </a:r>
            <a:r>
              <a:rPr lang="en-US" dirty="0" smtClean="0"/>
              <a:t>Level of Completeness 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/>
              <a:t>80%		WI-0046 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037904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ARC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 	WI-0031 – Optimized Group-based Operation	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100%  	WI-0034 – Study of re-usable service layer context &amp; Transaction enablement</a:t>
            </a:r>
            <a:r>
              <a:rPr lang="en-US" sz="2000" dirty="0">
                <a:solidFill>
                  <a:srgbClr val="FF0000"/>
                </a:solidFill>
              </a:rPr>
              <a:t> 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 	WI-0035 – Action Triggering  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50%	WI-0047– DDS usage in oneM2M system [2a]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100%</a:t>
            </a:r>
            <a:r>
              <a:rPr lang="en-US" sz="2000" dirty="0"/>
              <a:t>	WI-0048 - </a:t>
            </a:r>
            <a:r>
              <a:rPr lang="en-US" sz="2000" dirty="0" err="1"/>
              <a:t>OSGi</a:t>
            </a:r>
            <a:r>
              <a:rPr lang="en-US" sz="2000" dirty="0"/>
              <a:t> Interworking</a:t>
            </a:r>
            <a:r>
              <a:rPr lang="en-US" sz="2000" dirty="0">
                <a:solidFill>
                  <a:srgbClr val="FF0000"/>
                </a:solidFill>
              </a:rPr>
              <a:t>		[1b]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	WI-0056 - Evolution of Proximal IoT Interworking	[1b]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50%	WI-0058 – Interworking with 3GPP Networks</a:t>
            </a:r>
            <a:r>
              <a:rPr lang="en-US" sz="2000" dirty="0"/>
              <a:t>  </a:t>
            </a:r>
            <a:r>
              <a:rPr lang="en-US" sz="2000" dirty="0" smtClean="0">
                <a:solidFill>
                  <a:srgbClr val="FF0000"/>
                </a:solidFill>
              </a:rPr>
              <a:t>(WI scope enhanced at TP34)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30%	WI-0064 - Adaptation of oneM2M for Smart City	</a:t>
            </a:r>
            <a:r>
              <a:rPr lang="en-US" sz="2000" dirty="0" smtClean="0">
                <a:solidFill>
                  <a:srgbClr val="FF0000"/>
                </a:solidFill>
              </a:rPr>
              <a:t> [</a:t>
            </a:r>
            <a:r>
              <a:rPr lang="en-US" sz="2000" dirty="0">
                <a:solidFill>
                  <a:srgbClr val="FF0000"/>
                </a:solidFill>
              </a:rPr>
              <a:t>2c]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90%	WI-0069 - Heterogeneous identification service in oneM2M system [2b]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60%	WI-0072 – Modbus interworking [2b]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15%	WI-0076 - Lightweight oneM2M Services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25%	WI-0080 - Edge and Fog Computing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10%	WI-0082 - 3GPP V2X Interworking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15%	WI-0083 - oneM2M Service Subscribers and Users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30%	WI-0087 - Summary of Differences between Rel-2A &amp; </a:t>
            </a:r>
            <a:r>
              <a:rPr lang="en-US" sz="2000" dirty="0" smtClean="0"/>
              <a:t>Rel-3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684290" cy="1173570"/>
          </a:xfrm>
        </p:spPr>
        <p:txBody>
          <a:bodyPr/>
          <a:lstStyle/>
          <a:p>
            <a:r>
              <a:rPr lang="en-US" dirty="0"/>
              <a:t>PRO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none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86766" cy="1173570"/>
          </a:xfrm>
        </p:spPr>
        <p:txBody>
          <a:bodyPr/>
          <a:lstStyle/>
          <a:p>
            <a:r>
              <a:rPr lang="en-US" dirty="0"/>
              <a:t>SEC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90</a:t>
            </a:r>
            <a:r>
              <a:rPr lang="en-US" sz="2000" dirty="0">
                <a:solidFill>
                  <a:srgbClr val="FF0000"/>
                </a:solidFill>
              </a:rPr>
              <a:t>% 	WI-0021 – Secure Environment Abstraction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/>
              <a:t>35%        WI-0077 -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10046897" cy="1173570"/>
          </a:xfrm>
        </p:spPr>
        <p:txBody>
          <a:bodyPr/>
          <a:lstStyle/>
          <a:p>
            <a:r>
              <a:rPr lang="en-US" dirty="0"/>
              <a:t>MAS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20%	WI-0053	- 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100%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/>
              <a:t>15%</a:t>
            </a:r>
            <a:r>
              <a:rPr lang="en-US" sz="2000" dirty="0"/>
              <a:t>	WI-0070 </a:t>
            </a:r>
            <a:r>
              <a:rPr lang="en-US" sz="2000" dirty="0"/>
              <a:t>– Public Warning Service </a:t>
            </a:r>
            <a:r>
              <a:rPr lang="en-US" sz="2000" dirty="0"/>
              <a:t>Enabler</a:t>
            </a:r>
            <a:r>
              <a:rPr lang="en-US" sz="2000" dirty="0">
                <a:solidFill>
                  <a:srgbClr val="FF0000"/>
                </a:solidFill>
              </a:rPr>
              <a:t>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</a:t>
            </a:r>
            <a:r>
              <a:rPr lang="en-US" sz="2000" dirty="0">
                <a:solidFill>
                  <a:srgbClr val="FF0000"/>
                </a:solidFill>
              </a:rPr>
              <a:t>[3]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        WI-0075 - Industrial Domain </a:t>
            </a:r>
            <a:r>
              <a:rPr lang="en-US" sz="2000" dirty="0" smtClean="0">
                <a:solidFill>
                  <a:srgbClr val="FF0000"/>
                </a:solidFill>
              </a:rPr>
              <a:t>Information Model Mapping &amp; Semantics Support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	WI-0081 - Smart Device Template 4.0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        WI-0084 – SDT based Information Model and Mapping for Vertical Industries</a:t>
            </a:r>
          </a:p>
          <a:p>
            <a:pPr marL="0" indent="0">
              <a:buNone/>
            </a:pPr>
            <a:r>
              <a:rPr lang="en-US" sz="2000" dirty="0" smtClean="0"/>
              <a:t>15%</a:t>
            </a:r>
            <a:r>
              <a:rPr lang="en-US" sz="2000" dirty="0"/>
              <a:t>	WI-0088 - M2M/IoT Application and Component </a:t>
            </a:r>
            <a:r>
              <a:rPr lang="en-US" sz="2000" dirty="0" smtClean="0"/>
              <a:t>Configuration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00056" cy="1173570"/>
          </a:xfrm>
        </p:spPr>
        <p:txBody>
          <a:bodyPr/>
          <a:lstStyle/>
          <a:p>
            <a:r>
              <a:rPr lang="en-US" dirty="0"/>
              <a:t>TST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100%	WI-0051 </a:t>
            </a:r>
            <a:r>
              <a:rPr lang="en-US" sz="2000" dirty="0" smtClean="0"/>
              <a:t>- </a:t>
            </a:r>
            <a:r>
              <a:rPr lang="en-US" sz="2000" dirty="0"/>
              <a:t>Security Functions Conformance Testing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95%	WI-0054 - Developers guide series	[1b]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92%	WI-0060 - Interoperability testing Release 2	[1c] </a:t>
            </a:r>
          </a:p>
          <a:p>
            <a:pPr marL="0" indent="0">
              <a:buNone/>
            </a:pPr>
            <a:r>
              <a:rPr lang="en-US" sz="2000" dirty="0"/>
              <a:t>80%	WI-0074 - Conformance Test Specifications Release 2  </a:t>
            </a:r>
            <a:r>
              <a:rPr lang="en-US" sz="2000" dirty="0">
                <a:solidFill>
                  <a:srgbClr val="FF0000"/>
                </a:solidFill>
              </a:rPr>
              <a:t>[1c]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90%	WI-0078 - oneM2M API guide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WI-0085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3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WI-0086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</a:t>
            </a:r>
            <a:r>
              <a:rPr lang="en-US" sz="2000" dirty="0" smtClean="0">
                <a:solidFill>
                  <a:srgbClr val="FF0000"/>
                </a:solidFill>
              </a:rPr>
              <a:t>4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Breitbild</PresentationFormat>
  <Paragraphs>125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Myriad pro</vt:lpstr>
      <vt:lpstr>Myriad Pro Light</vt:lpstr>
      <vt:lpstr>Office Theme</vt:lpstr>
      <vt:lpstr>Status of Active Work Items Summary &amp; Level of Completeness</vt:lpstr>
      <vt:lpstr>49 active WIs*</vt:lpstr>
      <vt:lpstr>Generic Work Items</vt:lpstr>
      <vt:lpstr>REQ WG – WI Level of Completeness TP37</vt:lpstr>
      <vt:lpstr>ARC WG – WI Level of Completeness TP37</vt:lpstr>
      <vt:lpstr>PRO WG – WI Level of Completeness TP37</vt:lpstr>
      <vt:lpstr>SEC WG – WI Level of Completeness TP37</vt:lpstr>
      <vt:lpstr>MAS WG – WI Level of Completeness TP37</vt:lpstr>
      <vt:lpstr>TST WG – WI Level of Completeness TP37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 v051</cp:lastModifiedBy>
  <cp:revision>94</cp:revision>
  <dcterms:created xsi:type="dcterms:W3CDTF">2017-09-21T15:46:31Z</dcterms:created>
  <dcterms:modified xsi:type="dcterms:W3CDTF">2018-09-24T08:19:08Z</dcterms:modified>
</cp:coreProperties>
</file>