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84" r:id="rId3"/>
    <p:sldId id="297" r:id="rId4"/>
    <p:sldId id="313" r:id="rId5"/>
    <p:sldId id="260" r:id="rId6"/>
    <p:sldId id="305" r:id="rId7"/>
    <p:sldId id="291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82"/>
    <p:restoredTop sz="94570"/>
  </p:normalViewPr>
  <p:slideViewPr>
    <p:cSldViewPr>
      <p:cViewPr varScale="1">
        <p:scale>
          <a:sx n="108" d="100"/>
          <a:sy n="108" d="100"/>
        </p:scale>
        <p:origin x="131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niblett/Documents/oneM2M/protocols/PRO31/CR%20histor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CR's</a:t>
            </a:r>
            <a:r>
              <a:rPr lang="en-US" baseline="0"/>
              <a:t> agreed by TP Meeting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2"/>
          <c:order val="0"/>
          <c:tx>
            <c:strRef>
              <c:f>Sheet2!$E$1</c:f>
              <c:strCache>
                <c:ptCount val="1"/>
                <c:pt idx="0">
                  <c:v>MNT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Sheet2!$A$2:$A$19</c:f>
              <c:numCache>
                <c:formatCode>General</c:formatCode>
                <c:ptCount val="18"/>
                <c:pt idx="0">
                  <c:v>19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23</c:v>
                </c:pt>
                <c:pt idx="5">
                  <c:v>24</c:v>
                </c:pt>
                <c:pt idx="6">
                  <c:v>25</c:v>
                </c:pt>
                <c:pt idx="7">
                  <c:v>26</c:v>
                </c:pt>
                <c:pt idx="8">
                  <c:v>27</c:v>
                </c:pt>
                <c:pt idx="9">
                  <c:v>28</c:v>
                </c:pt>
                <c:pt idx="10">
                  <c:v>29</c:v>
                </c:pt>
                <c:pt idx="11">
                  <c:v>30</c:v>
                </c:pt>
                <c:pt idx="12">
                  <c:v>31</c:v>
                </c:pt>
                <c:pt idx="13">
                  <c:v>32</c:v>
                </c:pt>
                <c:pt idx="14">
                  <c:v>33</c:v>
                </c:pt>
                <c:pt idx="15">
                  <c:v>34</c:v>
                </c:pt>
                <c:pt idx="16">
                  <c:v>35</c:v>
                </c:pt>
                <c:pt idx="17">
                  <c:v>37</c:v>
                </c:pt>
              </c:numCache>
            </c:numRef>
          </c:cat>
          <c:val>
            <c:numRef>
              <c:f>Sheet2!$E$2:$E$19</c:f>
              <c:numCache>
                <c:formatCode>General</c:formatCode>
                <c:ptCount val="18"/>
                <c:pt idx="0">
                  <c:v>27</c:v>
                </c:pt>
                <c:pt idx="1">
                  <c:v>28</c:v>
                </c:pt>
                <c:pt idx="2">
                  <c:v>12</c:v>
                </c:pt>
                <c:pt idx="3">
                  <c:v>15</c:v>
                </c:pt>
                <c:pt idx="4">
                  <c:v>18</c:v>
                </c:pt>
                <c:pt idx="5">
                  <c:v>29</c:v>
                </c:pt>
                <c:pt idx="6">
                  <c:v>30</c:v>
                </c:pt>
                <c:pt idx="7">
                  <c:v>18</c:v>
                </c:pt>
                <c:pt idx="8">
                  <c:v>19</c:v>
                </c:pt>
                <c:pt idx="9">
                  <c:v>7</c:v>
                </c:pt>
                <c:pt idx="10">
                  <c:v>20</c:v>
                </c:pt>
                <c:pt idx="11">
                  <c:v>7</c:v>
                </c:pt>
                <c:pt idx="12">
                  <c:v>26</c:v>
                </c:pt>
                <c:pt idx="13">
                  <c:v>19</c:v>
                </c:pt>
                <c:pt idx="14">
                  <c:v>16</c:v>
                </c:pt>
                <c:pt idx="15">
                  <c:v>9</c:v>
                </c:pt>
                <c:pt idx="16">
                  <c:v>21</c:v>
                </c:pt>
                <c:pt idx="17">
                  <c:v>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DB9-3347-AF05-137A8E0480C7}"/>
            </c:ext>
          </c:extLst>
        </c:ser>
        <c:ser>
          <c:idx val="3"/>
          <c:order val="1"/>
          <c:tx>
            <c:strRef>
              <c:f>Sheet2!$F$1</c:f>
              <c:strCache>
                <c:ptCount val="1"/>
                <c:pt idx="0">
                  <c:v>R2 new feature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Sheet2!$A$2:$A$19</c:f>
              <c:numCache>
                <c:formatCode>General</c:formatCode>
                <c:ptCount val="18"/>
                <c:pt idx="0">
                  <c:v>19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23</c:v>
                </c:pt>
                <c:pt idx="5">
                  <c:v>24</c:v>
                </c:pt>
                <c:pt idx="6">
                  <c:v>25</c:v>
                </c:pt>
                <c:pt idx="7">
                  <c:v>26</c:v>
                </c:pt>
                <c:pt idx="8">
                  <c:v>27</c:v>
                </c:pt>
                <c:pt idx="9">
                  <c:v>28</c:v>
                </c:pt>
                <c:pt idx="10">
                  <c:v>29</c:v>
                </c:pt>
                <c:pt idx="11">
                  <c:v>30</c:v>
                </c:pt>
                <c:pt idx="12">
                  <c:v>31</c:v>
                </c:pt>
                <c:pt idx="13">
                  <c:v>32</c:v>
                </c:pt>
                <c:pt idx="14">
                  <c:v>33</c:v>
                </c:pt>
                <c:pt idx="15">
                  <c:v>34</c:v>
                </c:pt>
                <c:pt idx="16">
                  <c:v>35</c:v>
                </c:pt>
                <c:pt idx="17">
                  <c:v>37</c:v>
                </c:pt>
              </c:numCache>
            </c:numRef>
          </c:cat>
          <c:val>
            <c:numRef>
              <c:f>Sheet2!$F$2:$F$19</c:f>
              <c:numCache>
                <c:formatCode>General</c:formatCode>
                <c:ptCount val="18"/>
                <c:pt idx="0">
                  <c:v>1</c:v>
                </c:pt>
                <c:pt idx="1">
                  <c:v>0</c:v>
                </c:pt>
                <c:pt idx="2">
                  <c:v>3</c:v>
                </c:pt>
                <c:pt idx="3">
                  <c:v>9</c:v>
                </c:pt>
                <c:pt idx="4">
                  <c:v>15</c:v>
                </c:pt>
                <c:pt idx="5">
                  <c:v>24</c:v>
                </c:pt>
                <c:pt idx="6">
                  <c:v>0</c:v>
                </c:pt>
                <c:pt idx="7">
                  <c:v>2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3</c:v>
                </c:pt>
                <c:pt idx="14">
                  <c:v>2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DB9-3347-AF05-137A8E0480C7}"/>
            </c:ext>
          </c:extLst>
        </c:ser>
        <c:ser>
          <c:idx val="4"/>
          <c:order val="2"/>
          <c:tx>
            <c:strRef>
              <c:f>Sheet2!$G$1</c:f>
              <c:strCache>
                <c:ptCount val="1"/>
                <c:pt idx="0">
                  <c:v>R3 new feature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Sheet2!$A$2:$A$19</c:f>
              <c:numCache>
                <c:formatCode>General</c:formatCode>
                <c:ptCount val="18"/>
                <c:pt idx="0">
                  <c:v>19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23</c:v>
                </c:pt>
                <c:pt idx="5">
                  <c:v>24</c:v>
                </c:pt>
                <c:pt idx="6">
                  <c:v>25</c:v>
                </c:pt>
                <c:pt idx="7">
                  <c:v>26</c:v>
                </c:pt>
                <c:pt idx="8">
                  <c:v>27</c:v>
                </c:pt>
                <c:pt idx="9">
                  <c:v>28</c:v>
                </c:pt>
                <c:pt idx="10">
                  <c:v>29</c:v>
                </c:pt>
                <c:pt idx="11">
                  <c:v>30</c:v>
                </c:pt>
                <c:pt idx="12">
                  <c:v>31</c:v>
                </c:pt>
                <c:pt idx="13">
                  <c:v>32</c:v>
                </c:pt>
                <c:pt idx="14">
                  <c:v>33</c:v>
                </c:pt>
                <c:pt idx="15">
                  <c:v>34</c:v>
                </c:pt>
                <c:pt idx="16">
                  <c:v>35</c:v>
                </c:pt>
                <c:pt idx="17">
                  <c:v>37</c:v>
                </c:pt>
              </c:numCache>
            </c:numRef>
          </c:cat>
          <c:val>
            <c:numRef>
              <c:f>Sheet2!$G$2:$G$19</c:f>
              <c:numCache>
                <c:formatCode>General</c:formatCode>
                <c:ptCount val="18"/>
                <c:pt idx="7">
                  <c:v>1</c:v>
                </c:pt>
                <c:pt idx="8">
                  <c:v>1</c:v>
                </c:pt>
                <c:pt idx="9">
                  <c:v>4</c:v>
                </c:pt>
                <c:pt idx="10">
                  <c:v>2</c:v>
                </c:pt>
                <c:pt idx="11">
                  <c:v>3</c:v>
                </c:pt>
                <c:pt idx="12">
                  <c:v>10</c:v>
                </c:pt>
                <c:pt idx="13">
                  <c:v>4</c:v>
                </c:pt>
                <c:pt idx="14">
                  <c:v>16</c:v>
                </c:pt>
                <c:pt idx="15">
                  <c:v>12</c:v>
                </c:pt>
                <c:pt idx="16">
                  <c:v>12</c:v>
                </c:pt>
                <c:pt idx="17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DB9-3347-AF05-137A8E0480C7}"/>
            </c:ext>
          </c:extLst>
        </c:ser>
        <c:ser>
          <c:idx val="0"/>
          <c:order val="3"/>
          <c:tx>
            <c:strRef>
              <c:f>Sheet2!$H$1</c:f>
              <c:strCache>
                <c:ptCount val="1"/>
                <c:pt idx="0">
                  <c:v>R4 new feature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Sheet2!$A$2:$A$19</c:f>
              <c:numCache>
                <c:formatCode>General</c:formatCode>
                <c:ptCount val="18"/>
                <c:pt idx="0">
                  <c:v>19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23</c:v>
                </c:pt>
                <c:pt idx="5">
                  <c:v>24</c:v>
                </c:pt>
                <c:pt idx="6">
                  <c:v>25</c:v>
                </c:pt>
                <c:pt idx="7">
                  <c:v>26</c:v>
                </c:pt>
                <c:pt idx="8">
                  <c:v>27</c:v>
                </c:pt>
                <c:pt idx="9">
                  <c:v>28</c:v>
                </c:pt>
                <c:pt idx="10">
                  <c:v>29</c:v>
                </c:pt>
                <c:pt idx="11">
                  <c:v>30</c:v>
                </c:pt>
                <c:pt idx="12">
                  <c:v>31</c:v>
                </c:pt>
                <c:pt idx="13">
                  <c:v>32</c:v>
                </c:pt>
                <c:pt idx="14">
                  <c:v>33</c:v>
                </c:pt>
                <c:pt idx="15">
                  <c:v>34</c:v>
                </c:pt>
                <c:pt idx="16">
                  <c:v>35</c:v>
                </c:pt>
                <c:pt idx="17">
                  <c:v>37</c:v>
                </c:pt>
              </c:numCache>
            </c:numRef>
          </c:cat>
          <c:val>
            <c:numRef>
              <c:f>Sheet2!$H$2:$H$19</c:f>
              <c:numCache>
                <c:formatCode>General</c:formatCode>
                <c:ptCount val="18"/>
                <c:pt idx="17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DB9-3347-AF05-137A8E0480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892468336"/>
        <c:axId val="-804239632"/>
      </c:lineChart>
      <c:catAx>
        <c:axId val="-892468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04239632"/>
        <c:crosses val="autoZero"/>
        <c:auto val="1"/>
        <c:lblAlgn val="ctr"/>
        <c:lblOffset val="100"/>
        <c:noMultiLvlLbl val="0"/>
      </c:catAx>
      <c:valAx>
        <c:axId val="-804239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92468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9/20/18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9/20/18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member.onem2m.org/Application/documentApp/documentinfo/?documentId=27581&amp;fromList=Y" TargetMode="External"/><Relationship Id="rId13" Type="http://schemas.openxmlformats.org/officeDocument/2006/relationships/hyperlink" Target="http://member.onem2m.org/Application/documentApp/documentinfo/?documentId=27886&amp;fromList=Y" TargetMode="External"/><Relationship Id="rId3" Type="http://schemas.openxmlformats.org/officeDocument/2006/relationships/hyperlink" Target="http://member.onem2m.org/Application/documentApp/documentinfo/?documentId=27580&amp;fromList=Y" TargetMode="External"/><Relationship Id="rId7" Type="http://schemas.openxmlformats.org/officeDocument/2006/relationships/hyperlink" Target="http://member.onem2m.org/Application/documentApp/documentinfo/?documentId=27981&amp;fromList=Y" TargetMode="External"/><Relationship Id="rId12" Type="http://schemas.openxmlformats.org/officeDocument/2006/relationships/hyperlink" Target="http://member.onem2m.org/Application/documentApp/documentinfo/?documentId=27885&amp;fromList=Y" TargetMode="External"/><Relationship Id="rId2" Type="http://schemas.openxmlformats.org/officeDocument/2006/relationships/hyperlink" Target="http://member.onem2m.org/Application/documentApp/documentinfo/?documentId=27982&amp;fromList=Y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member.onem2m.org/Application/documentApp/documentinfo/?documentId=27826&amp;fromList=Y" TargetMode="External"/><Relationship Id="rId11" Type="http://schemas.openxmlformats.org/officeDocument/2006/relationships/hyperlink" Target="http://member.onem2m.org/Application/documentApp/documentinfo/?documentId=27884&amp;fromList=Y" TargetMode="External"/><Relationship Id="rId5" Type="http://schemas.openxmlformats.org/officeDocument/2006/relationships/hyperlink" Target="http://member.onem2m.org/Application/documentApp/documentinfo/?documentId=27653&amp;fromList=Y" TargetMode="External"/><Relationship Id="rId15" Type="http://schemas.openxmlformats.org/officeDocument/2006/relationships/hyperlink" Target="http://member.onem2m.org/Application/documentApp/documentinfo/?documentId=27978&amp;fromList=Y" TargetMode="External"/><Relationship Id="rId10" Type="http://schemas.openxmlformats.org/officeDocument/2006/relationships/hyperlink" Target="http://member.onem2m.org/Application/documentApp/documentinfo/?documentId=27784&amp;fromList=Y" TargetMode="External"/><Relationship Id="rId4" Type="http://schemas.openxmlformats.org/officeDocument/2006/relationships/hyperlink" Target="http://member.onem2m.org/Application/documentApp/documentinfo/?documentId=27785&amp;fromList=Y" TargetMode="External"/><Relationship Id="rId9" Type="http://schemas.openxmlformats.org/officeDocument/2006/relationships/hyperlink" Target="http://member.onem2m.org/Application/documentApp/documentinfo/?documentId=27781&amp;fromList=Y" TargetMode="External"/><Relationship Id="rId14" Type="http://schemas.openxmlformats.org/officeDocument/2006/relationships/hyperlink" Target="http://member.onem2m.org/Application/documentApp/documentinfo/?documentId=27898&amp;fromList=Y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member.onem2m.org/Application/documentApp/documentinfo/?documentId=27861&amp;fromList=Y" TargetMode="External"/><Relationship Id="rId3" Type="http://schemas.openxmlformats.org/officeDocument/2006/relationships/hyperlink" Target="http://member.onem2m.org/Application/documentApp/documentinfo/?documentId=27854&amp;fromList=Y" TargetMode="External"/><Relationship Id="rId7" Type="http://schemas.openxmlformats.org/officeDocument/2006/relationships/hyperlink" Target="http://member.onem2m.org/Application/documentApp/documentinfo/?documentId=27983&amp;fromList=Y" TargetMode="External"/><Relationship Id="rId2" Type="http://schemas.openxmlformats.org/officeDocument/2006/relationships/hyperlink" Target="http://member.onem2m.org/Application/documentApp/documentinfo/?documentId=27848&amp;fromList=Y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member.onem2m.org/Application/documentApp/documentinfo/?documentId=27855&amp;fromList=Y" TargetMode="External"/><Relationship Id="rId5" Type="http://schemas.openxmlformats.org/officeDocument/2006/relationships/hyperlink" Target="http://member.onem2m.org/Application/documentApp/documentinfo/?documentId=27850&amp;fromList=Y" TargetMode="External"/><Relationship Id="rId4" Type="http://schemas.openxmlformats.org/officeDocument/2006/relationships/hyperlink" Target="http://member.onem2m.org/Application/documentApp/documentinfo/?documentId=27851&amp;fromList=Y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WG3 PRO Status Report to TP37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5927841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PRO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Peter Niblett, Bob Flynn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2018-09-17 to 2018-09-20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TP37, Item 11.4, Reports from Working Groups 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28600" y="1219200"/>
            <a:ext cx="8915400" cy="518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000" dirty="0"/>
              <a:t>WG3 Objectives for PRO 32.2 / PRO 33</a:t>
            </a:r>
          </a:p>
          <a:p>
            <a:pPr lvl="1"/>
            <a:r>
              <a:rPr lang="en-GB" altLang="en-US" sz="1500" dirty="0"/>
              <a:t>Resolve issues with non-blocking CoAP </a:t>
            </a:r>
          </a:p>
          <a:p>
            <a:pPr lvl="1"/>
            <a:r>
              <a:rPr lang="en-GB" altLang="en-US" sz="1500" dirty="0"/>
              <a:t>Complete the R3 new features work / Essential corrections for R2</a:t>
            </a:r>
          </a:p>
          <a:p>
            <a:r>
              <a:rPr lang="en-GB" altLang="en-US" sz="2000" dirty="0"/>
              <a:t>Highlights and Lowlights</a:t>
            </a:r>
          </a:p>
          <a:p>
            <a:pPr lvl="1"/>
            <a:r>
              <a:rPr lang="en-GB" altLang="en-US" sz="1500" dirty="0"/>
              <a:t>Downwards trend in the number of new CRs since May, however this is accompanied by a loss of workgroup members</a:t>
            </a:r>
          </a:p>
          <a:p>
            <a:pPr lvl="2"/>
            <a:r>
              <a:rPr lang="en-GB" altLang="en-US" sz="1100" dirty="0"/>
              <a:t>WG is now down to 3 or 4 active participants </a:t>
            </a:r>
          </a:p>
          <a:p>
            <a:pPr lvl="2"/>
            <a:r>
              <a:rPr lang="en-GB" altLang="en-US" sz="1100" dirty="0"/>
              <a:t>We have lost the rapporteurs for TS-0004 and TS-0008 and will be losing our XML schema editor</a:t>
            </a:r>
          </a:p>
          <a:p>
            <a:pPr lvl="1"/>
            <a:r>
              <a:rPr lang="en-GB" altLang="en-US" sz="1500" dirty="0"/>
              <a:t>First R4 CR has been agreed</a:t>
            </a:r>
            <a:endParaRPr lang="en-US" altLang="en-US" sz="1400" dirty="0"/>
          </a:p>
          <a:p>
            <a:r>
              <a:rPr lang="en-GB" altLang="en-US" sz="2000" dirty="0"/>
              <a:t>Status details</a:t>
            </a:r>
          </a:p>
          <a:p>
            <a:pPr lvl="1"/>
            <a:r>
              <a:rPr lang="en-GB" altLang="en-US" sz="1500" dirty="0"/>
              <a:t>21 CRs agreed at PRO 36.x / PRO 37:   14 for TS-0004,  7 for bindings</a:t>
            </a:r>
          </a:p>
          <a:p>
            <a:pPr lvl="1"/>
            <a:r>
              <a:rPr lang="en-GB" altLang="en-US" sz="1500" dirty="0"/>
              <a:t>Quality improvement</a:t>
            </a:r>
          </a:p>
          <a:p>
            <a:pPr lvl="2"/>
            <a:r>
              <a:rPr lang="en-GB" altLang="en-US" sz="1400" dirty="0"/>
              <a:t>8 MNT CRs  agreed  on TS-0004 (4 for </a:t>
            </a:r>
            <a:r>
              <a:rPr lang="en-GB" altLang="en-US" sz="1400" dirty="0" err="1"/>
              <a:t>Rel</a:t>
            </a:r>
            <a:r>
              <a:rPr lang="en-GB" altLang="en-US" sz="1400" dirty="0"/>
              <a:t> 2 , 4 for </a:t>
            </a:r>
            <a:r>
              <a:rPr lang="en-GB" altLang="en-US" sz="1400" dirty="0" err="1"/>
              <a:t>Rel</a:t>
            </a:r>
            <a:r>
              <a:rPr lang="en-GB" altLang="en-US" sz="1400" dirty="0"/>
              <a:t> 3)</a:t>
            </a:r>
          </a:p>
          <a:p>
            <a:pPr lvl="2"/>
            <a:r>
              <a:rPr lang="en-GB" altLang="en-US" sz="1400" dirty="0"/>
              <a:t>6 MNT CRs  agreed  on bindings (3 for </a:t>
            </a:r>
            <a:r>
              <a:rPr lang="en-GB" altLang="en-US" sz="1400" dirty="0" err="1"/>
              <a:t>Rel</a:t>
            </a:r>
            <a:r>
              <a:rPr lang="en-GB" altLang="en-US" sz="1400" dirty="0"/>
              <a:t> 2 , 3 for </a:t>
            </a:r>
            <a:r>
              <a:rPr lang="en-GB" altLang="en-US" sz="1400" dirty="0" err="1"/>
              <a:t>Rel</a:t>
            </a:r>
            <a:r>
              <a:rPr lang="en-GB" altLang="en-US" sz="1400" dirty="0"/>
              <a:t> 3)</a:t>
            </a:r>
          </a:p>
          <a:p>
            <a:pPr lvl="1"/>
            <a:r>
              <a:rPr lang="en-GB" altLang="en-US" sz="1500" dirty="0"/>
              <a:t>Stage 3 for Release 3</a:t>
            </a:r>
          </a:p>
          <a:p>
            <a:pPr lvl="2"/>
            <a:r>
              <a:rPr lang="en-GB" altLang="en-US" sz="1400" dirty="0"/>
              <a:t>6 new CRs agreed (5 for TS-0004, 1 for bindings)</a:t>
            </a:r>
          </a:p>
          <a:p>
            <a:pPr lvl="1"/>
            <a:r>
              <a:rPr lang="en-GB" altLang="en-US" sz="1500" dirty="0"/>
              <a:t>Stage 3 for Release 4</a:t>
            </a:r>
          </a:p>
          <a:p>
            <a:pPr lvl="2"/>
            <a:r>
              <a:rPr lang="en-GB" altLang="en-US" sz="1400" dirty="0"/>
              <a:t>1 new CRs agreed (TS-0004)</a:t>
            </a:r>
          </a:p>
          <a:p>
            <a:pPr lvl="2"/>
            <a:endParaRPr lang="en-GB" alt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le 1">
            <a:extLst>
              <a:ext uri="{FF2B5EF4-FFF2-40B4-BE49-F238E27FC236}">
                <a16:creationId xmlns:a16="http://schemas.microsoft.com/office/drawing/2014/main" id="{D8A7622D-48EF-9348-B8A7-E0159527BC8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CR Trends</a:t>
            </a:r>
          </a:p>
        </p:txBody>
      </p:sp>
      <p:sp>
        <p:nvSpPr>
          <p:cNvPr id="8194" name="Content Placeholder 1">
            <a:extLst>
              <a:ext uri="{FF2B5EF4-FFF2-40B4-BE49-F238E27FC236}">
                <a16:creationId xmlns:a16="http://schemas.microsoft.com/office/drawing/2014/main" id="{34C1E3CF-C2C7-DF42-9FE7-11F2D53645B9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4419381"/>
              </p:ext>
            </p:extLst>
          </p:nvPr>
        </p:nvGraphicFramePr>
        <p:xfrm>
          <a:off x="1066800" y="1594261"/>
          <a:ext cx="7162800" cy="4531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D0650670-693B-414A-9A4F-21D773EF296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Agreed CRs for TS-0004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D3AC99C-82E7-4BFF-882F-996D15F198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368531"/>
              </p:ext>
            </p:extLst>
          </p:nvPr>
        </p:nvGraphicFramePr>
        <p:xfrm>
          <a:off x="304800" y="1604296"/>
          <a:ext cx="8515350" cy="1098707"/>
        </p:xfrm>
        <a:graphic>
          <a:graphicData uri="http://schemas.openxmlformats.org/drawingml/2006/table">
            <a:tbl>
              <a:tblPr/>
              <a:tblGrid>
                <a:gridCol w="1893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4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6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9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 DOC NB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SHORTNAME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SOURCE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PRO-2018-0187R03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pollingChannelResponseNotification_R2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PRO-2018-0188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execInstance_R2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PRO-2018-0191R03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locationPolicy_R2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PRO-2018-0202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GroupTimeOutForAggregatingMessages_R2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385" name="Slide Number Placeholder 5">
            <a:extLst>
              <a:ext uri="{FF2B5EF4-FFF2-40B4-BE49-F238E27FC236}">
                <a16:creationId xmlns:a16="http://schemas.microsoft.com/office/drawing/2014/main" id="{EAEB76A7-743D-3945-A64B-743B9D7C858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8AA6F494-BF4C-2A4E-972F-81A777E7F3C0}" type="slidenum">
              <a:rPr lang="en-US" altLang="en-US" smtClean="0">
                <a:solidFill>
                  <a:srgbClr val="898989"/>
                </a:solidFill>
              </a:rPr>
              <a:pPr/>
              <a:t>4</a:t>
            </a:fld>
            <a:endParaRPr lang="en-US" altLang="en-US">
              <a:solidFill>
                <a:srgbClr val="898989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4A07413-511F-2A4B-AD79-657322E650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745450"/>
              </p:ext>
            </p:extLst>
          </p:nvPr>
        </p:nvGraphicFramePr>
        <p:xfrm>
          <a:off x="304800" y="3128296"/>
          <a:ext cx="8515350" cy="2197372"/>
        </p:xfrm>
        <a:graphic>
          <a:graphicData uri="http://schemas.openxmlformats.org/drawingml/2006/table">
            <a:tbl>
              <a:tblPr/>
              <a:tblGrid>
                <a:gridCol w="1893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4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6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9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 DOC NB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SHORTNAME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SOURCE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PRO-2018-0175R01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ts0004_networkCoordinated_R3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1227591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PRO-2018-0186R03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pollingChannelResponseNotification_R3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PRO-2018-0189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execInstance_R3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PRO-2018-0190R01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TriggerValidityTime_Optionality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PRO-2018-0192R02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locationPolicy_R3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PRO-2018-0193R02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TriggerPayloadSerialization_Attribute_Removal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599213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PRO-2018-0194R03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TriggerPayload_R3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1682544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PRO-2018-0218R02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updates_from_pro36_2_review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9708272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PRO-2018-0223R02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childResourceRef_drt_R3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2819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32FB5F5-6A95-584A-B83F-3DEEEDC7502A}"/>
              </a:ext>
            </a:extLst>
          </p:cNvPr>
          <p:cNvSpPr txBox="1"/>
          <p:nvPr/>
        </p:nvSpPr>
        <p:spPr>
          <a:xfrm>
            <a:off x="228600" y="1219200"/>
            <a:ext cx="107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Release 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C2F82F-72D9-8944-A121-B8816EBA9069}"/>
              </a:ext>
            </a:extLst>
          </p:cNvPr>
          <p:cNvSpPr txBox="1"/>
          <p:nvPr/>
        </p:nvSpPr>
        <p:spPr>
          <a:xfrm>
            <a:off x="228600" y="2758964"/>
            <a:ext cx="107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Release 3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3E34FB1-CA07-9841-860E-FF94A24ED2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839922"/>
              </p:ext>
            </p:extLst>
          </p:nvPr>
        </p:nvGraphicFramePr>
        <p:xfrm>
          <a:off x="304800" y="5763389"/>
          <a:ext cx="8515350" cy="439508"/>
        </p:xfrm>
        <a:graphic>
          <a:graphicData uri="http://schemas.openxmlformats.org/drawingml/2006/table">
            <a:tbl>
              <a:tblPr/>
              <a:tblGrid>
                <a:gridCol w="1893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4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6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9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 DOC NB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SHORTNAME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SOURCE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PRO-2018-0198R02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new [storage] management object to TS-0004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Orange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1B52F20-2DDB-EC4C-80EC-9FA68517B8FA}"/>
              </a:ext>
            </a:extLst>
          </p:cNvPr>
          <p:cNvSpPr txBox="1"/>
          <p:nvPr/>
        </p:nvSpPr>
        <p:spPr>
          <a:xfrm>
            <a:off x="228600" y="5378293"/>
            <a:ext cx="107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Release 4</a:t>
            </a:r>
          </a:p>
        </p:txBody>
      </p:sp>
    </p:spTree>
    <p:extLst>
      <p:ext uri="{BB962C8B-B14F-4D97-AF65-F5344CB8AC3E}">
        <p14:creationId xmlns:p14="http://schemas.microsoft.com/office/powerpoint/2010/main" val="2296678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/>
              <a:t>Items for DECISION in TP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5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04800" y="1600200"/>
            <a:ext cx="8534400" cy="3657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dirty="0"/>
              <a:t>CRs for following Technical Specifications – Release 2&amp;3</a:t>
            </a:r>
            <a:endParaRPr lang="en-GB" altLang="en-US" sz="2000" dirty="0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GB" altLang="en-US" sz="2000" dirty="0">
                <a:solidFill>
                  <a:schemeClr val="tx1"/>
                </a:solidFill>
              </a:rPr>
              <a:t>TS-0004 v2.18.0 and TS-0004 v3.8.0 (Core Protocol) Rapporteur: (vacant)</a:t>
            </a:r>
            <a:br>
              <a:rPr lang="en-GB" altLang="en-US" sz="2000" dirty="0">
                <a:solidFill>
                  <a:schemeClr val="tx1"/>
                </a:solidFill>
              </a:rPr>
            </a:br>
            <a:endParaRPr lang="en-GB" altLang="en-US" sz="20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br>
              <a:rPr lang="en-GB" altLang="en-US" sz="2000" dirty="0">
                <a:solidFill>
                  <a:schemeClr val="tx1"/>
                </a:solidFill>
              </a:rPr>
            </a:br>
            <a:r>
              <a:rPr lang="en-GB" altLang="en-US" sz="1800" dirty="0">
                <a:solidFill>
                  <a:srgbClr val="0070C0"/>
                </a:solidFill>
              </a:rPr>
              <a:t> see 	</a:t>
            </a:r>
            <a:r>
              <a:rPr lang="en-GB" sz="1800" dirty="0"/>
              <a:t>TP-2018-0263 </a:t>
            </a:r>
            <a:r>
              <a:rPr lang="en-US" altLang="ja-JP" sz="1800" dirty="0"/>
              <a:t>  CR Pack TS-0004 Release 2 and 3 from PRO36.x and 37</a:t>
            </a:r>
            <a:br>
              <a:rPr lang="en-US" altLang="en-US" sz="1400" dirty="0"/>
            </a:br>
            <a:r>
              <a:rPr lang="en-US" altLang="en-US" sz="1400" dirty="0"/>
              <a:t> 		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</a:rPr>
              <a:t>to TP37 Closing Plenary, for approval</a:t>
            </a:r>
            <a:br>
              <a:rPr lang="en-GB" altLang="en-US" sz="2000" u="sng" dirty="0">
                <a:solidFill>
                  <a:srgbClr val="0070C0"/>
                </a:solidFill>
              </a:rPr>
            </a:br>
            <a:br>
              <a:rPr lang="en-GB" altLang="en-US" sz="2000" u="sng" dirty="0">
                <a:solidFill>
                  <a:srgbClr val="0070C0"/>
                </a:solidFill>
              </a:rPr>
            </a:br>
            <a:r>
              <a:rPr lang="en-GB" altLang="en-US" sz="2000" b="1" dirty="0">
                <a:solidFill>
                  <a:srgbClr val="953735"/>
                </a:solidFill>
              </a:rPr>
              <a:t>Chair to produce TS-0004 v2.19.0 and v 3.9.0 with the CRs incorporated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</a:rPr>
              <a:t>All CRs presented are WG Agreed</a:t>
            </a:r>
            <a:endParaRPr lang="en-GB" alt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>
            <a:extLst>
              <a:ext uri="{FF2B5EF4-FFF2-40B4-BE49-F238E27FC236}">
                <a16:creationId xmlns:a16="http://schemas.microsoft.com/office/drawing/2014/main" id="{2D5E1E37-2955-9445-8880-859CED1159C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Agreed CRs for Bindings</a:t>
            </a:r>
          </a:p>
        </p:txBody>
      </p:sp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6566CBCE-E287-9247-81F4-B8B90E525F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2018 oneM2M Partners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E8909-16EF-4F4B-8D4B-0C40DDA5DD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119285"/>
              </p:ext>
            </p:extLst>
          </p:nvPr>
        </p:nvGraphicFramePr>
        <p:xfrm>
          <a:off x="314325" y="2133600"/>
          <a:ext cx="8515350" cy="1981200"/>
        </p:xfrm>
        <a:graphic>
          <a:graphicData uri="http://schemas.openxmlformats.org/drawingml/2006/table">
            <a:tbl>
              <a:tblPr/>
              <a:tblGrid>
                <a:gridCol w="1893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91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013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 DOC NB</a:t>
                      </a:r>
                    </a:p>
                  </a:txBody>
                  <a:tcPr marL="6349" marR="6349" marT="6364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SHORTNAME</a:t>
                      </a:r>
                    </a:p>
                  </a:txBody>
                  <a:tcPr marL="6349" marR="6349" marT="6364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SOURCE</a:t>
                      </a:r>
                    </a:p>
                  </a:txBody>
                  <a:tcPr marL="6349" marR="6349" marT="6364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13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PRO-2018-0208R01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CoAP required features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KT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1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PRO-2018-0220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CoAP Required Features (R2)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KT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001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PRO-2018-0209R01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CoAP Response Codes Mapping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KT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6473701"/>
                  </a:ext>
                </a:extLst>
              </a:tr>
              <a:tr h="254001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PRO-2018-0210R01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CoAP Header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KT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6001496"/>
                  </a:ext>
                </a:extLst>
              </a:tr>
              <a:tr h="254001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PRO-2018-0221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CoAP Header (R2)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KT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947243"/>
                  </a:ext>
                </a:extLst>
              </a:tr>
              <a:tr h="254001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PRO-2018-0214R04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CoAP new option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KT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3772993"/>
                  </a:ext>
                </a:extLst>
              </a:tr>
              <a:tr h="304797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PRO-2018-0222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URI Options (R2)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KT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7892847"/>
                  </a:ext>
                </a:extLst>
              </a:tr>
            </a:tbl>
          </a:graphicData>
        </a:graphic>
      </p:graphicFrame>
      <p:sp>
        <p:nvSpPr>
          <p:cNvPr id="13347" name="TextBox 2">
            <a:extLst>
              <a:ext uri="{FF2B5EF4-FFF2-40B4-BE49-F238E27FC236}">
                <a16:creationId xmlns:a16="http://schemas.microsoft.com/office/drawing/2014/main" id="{CA0B47D3-9C28-8E4D-8810-46A5BC9613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600200"/>
            <a:ext cx="16303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ja-JP" dirty="0"/>
              <a:t>TS-0008 (CoAP)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/>
              <a:t>Items for DECISION in TP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7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8196" name="Content Placeholder 1">
            <a:extLst>
              <a:ext uri="{FF2B5EF4-FFF2-40B4-BE49-F238E27FC236}">
                <a16:creationId xmlns:a16="http://schemas.microsoft.com/office/drawing/2014/main" id="{6957BFD6-8103-314D-A8CC-2A8B4710E92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752600"/>
            <a:ext cx="8534400" cy="4114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charset="0"/>
              <a:buChar char="•"/>
              <a:defRPr/>
            </a:pPr>
            <a:r>
              <a:rPr lang="en-GB" altLang="en-US" sz="2400" dirty="0">
                <a:ea typeface="MS PGothic" charset="-128"/>
              </a:rPr>
              <a:t>CRs for following Technical Specifications – Release 2 and 3</a:t>
            </a:r>
          </a:p>
          <a:p>
            <a:pPr lvl="1">
              <a:buFont typeface="Arial" charset="0"/>
              <a:buChar char="–"/>
              <a:defRPr/>
            </a:pPr>
            <a:r>
              <a:rPr lang="en-GB" altLang="en-US" sz="1800" dirty="0">
                <a:solidFill>
                  <a:schemeClr val="tx1"/>
                </a:solidFill>
                <a:ea typeface="MS PGothic" charset="-128"/>
              </a:rPr>
              <a:t>TS-0008 v2.6.0 and v3.1.0  (CoAP Protocol Binding) </a:t>
            </a:r>
            <a:br>
              <a:rPr lang="en-GB" altLang="en-US" sz="1800" dirty="0">
                <a:solidFill>
                  <a:schemeClr val="tx1"/>
                </a:solidFill>
                <a:ea typeface="MS PGothic" charset="-128"/>
              </a:rPr>
            </a:br>
            <a:r>
              <a:rPr lang="en-GB" altLang="en-US" sz="1800" dirty="0">
                <a:solidFill>
                  <a:schemeClr val="tx1"/>
                </a:solidFill>
                <a:ea typeface="MS PGothic" charset="-128"/>
              </a:rPr>
              <a:t>Rapporteur: (vacant)</a:t>
            </a:r>
            <a:br>
              <a:rPr lang="en-GB" altLang="en-US" sz="1800" dirty="0">
                <a:solidFill>
                  <a:schemeClr val="tx1"/>
                </a:solidFill>
                <a:ea typeface="MS PGothic" charset="-128"/>
              </a:rPr>
            </a:br>
            <a:br>
              <a:rPr lang="en-GB" altLang="en-US" sz="2000" dirty="0">
                <a:solidFill>
                  <a:schemeClr val="tx1"/>
                </a:solidFill>
                <a:ea typeface="MS PGothic" charset="-128"/>
              </a:rPr>
            </a:br>
            <a:r>
              <a:rPr lang="en-GB" altLang="en-US" sz="1800" dirty="0">
                <a:solidFill>
                  <a:srgbClr val="0070C0"/>
                </a:solidFill>
                <a:ea typeface="MS PGothic" charset="-128"/>
              </a:rPr>
              <a:t> </a:t>
            </a:r>
            <a:r>
              <a:rPr lang="en-US" altLang="ja-JP" sz="1800" dirty="0">
                <a:ea typeface="MS PGothic" charset="-128"/>
              </a:rPr>
              <a:t>TP-2018-0188  CR Pack TS-0008 from PRO37</a:t>
            </a:r>
          </a:p>
          <a:p>
            <a:pPr marL="457200" lvl="1" indent="0">
              <a:buFont typeface="Arial" charset="0"/>
              <a:buNone/>
              <a:defRPr/>
            </a:pPr>
            <a:r>
              <a:rPr lang="en-US" altLang="ja-JP" sz="1800" dirty="0">
                <a:ea typeface="MS PGothic" charset="-128"/>
              </a:rPr>
              <a:t>	</a:t>
            </a:r>
          </a:p>
          <a:p>
            <a:pPr marL="457200" lvl="1" indent="0">
              <a:buFont typeface="Arial" charset="0"/>
              <a:buNone/>
              <a:defRPr/>
            </a:pPr>
            <a:r>
              <a:rPr lang="en-US" altLang="en-US" sz="1800" dirty="0">
                <a:solidFill>
                  <a:schemeClr val="tx1"/>
                </a:solidFill>
                <a:ea typeface="MS PGothic" charset="-128"/>
              </a:rPr>
              <a:t>to TP37 Closing Plenary, for approval</a:t>
            </a:r>
            <a:br>
              <a:rPr lang="en-GB" altLang="en-US" sz="1800" u="sng" dirty="0">
                <a:solidFill>
                  <a:srgbClr val="0070C0"/>
                </a:solidFill>
                <a:ea typeface="MS PGothic" charset="-128"/>
              </a:rPr>
            </a:br>
            <a:endParaRPr lang="en-GB" altLang="en-US" sz="1800" u="sng" dirty="0">
              <a:solidFill>
                <a:srgbClr val="0070C0"/>
              </a:solidFill>
              <a:ea typeface="MS PGothic" charset="-128"/>
            </a:endParaRPr>
          </a:p>
          <a:p>
            <a:pPr marL="457200" lvl="1" indent="0">
              <a:buFont typeface="Arial" charset="0"/>
              <a:buNone/>
              <a:defRPr/>
            </a:pPr>
            <a:r>
              <a:rPr lang="en-GB" altLang="en-US" sz="1800" b="1" dirty="0" err="1">
                <a:solidFill>
                  <a:srgbClr val="953735"/>
                </a:solidFill>
                <a:ea typeface="MS PGothic" charset="-128"/>
              </a:rPr>
              <a:t>SeungMyeong</a:t>
            </a:r>
            <a:r>
              <a:rPr lang="en-GB" altLang="en-US" sz="1800" b="1" dirty="0">
                <a:solidFill>
                  <a:srgbClr val="953735"/>
                </a:solidFill>
                <a:ea typeface="MS PGothic" charset="-128"/>
              </a:rPr>
              <a:t> to produce TS-0008 v2.7.0, v3.2.0  with the CRs incorporated</a:t>
            </a:r>
            <a:endParaRPr lang="en-US" altLang="en-US" sz="2000" dirty="0">
              <a:ea typeface="MS PGothic" charset="-128"/>
            </a:endParaRPr>
          </a:p>
          <a:p>
            <a:pPr marL="400050" lvl="2" indent="0" eaLnBrk="1" hangingPunct="1">
              <a:buFont typeface="Arial" charset="0"/>
              <a:buNone/>
              <a:defRPr/>
            </a:pPr>
            <a:r>
              <a:rPr lang="en-US" altLang="en-US" sz="2000" dirty="0">
                <a:ea typeface="MS PGothic" charset="-128"/>
              </a:rPr>
              <a:t>All CRs presented are WG Agreed</a:t>
            </a:r>
            <a:endParaRPr lang="en-GB" altLang="en-US" sz="2000" dirty="0">
              <a:ea typeface="MS PGothic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15146</TotalTime>
  <Words>444</Words>
  <Application>Microsoft Macintosh PowerPoint</Application>
  <PresentationFormat>On-screen Show (4:3)</PresentationFormat>
  <Paragraphs>126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MS PGothic</vt:lpstr>
      <vt:lpstr>游ゴシック</vt:lpstr>
      <vt:lpstr>Arial</vt:lpstr>
      <vt:lpstr>Calibri</vt:lpstr>
      <vt:lpstr>Myriad pro</vt:lpstr>
      <vt:lpstr>Office Theme</vt:lpstr>
      <vt:lpstr>WG3 PRO Status Report to TP37</vt:lpstr>
      <vt:lpstr>Summary</vt:lpstr>
      <vt:lpstr>CR Trends</vt:lpstr>
      <vt:lpstr>Agreed CRs for TS-0004</vt:lpstr>
      <vt:lpstr>Items for DECISION in TP</vt:lpstr>
      <vt:lpstr>Agreed CRs for Bindings</vt:lpstr>
      <vt:lpstr>Items for DECISION in TP</vt:lpstr>
    </vt:vector>
  </TitlesOfParts>
  <Company>Toshiba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Peter Niblett</cp:lastModifiedBy>
  <cp:revision>543</cp:revision>
  <dcterms:created xsi:type="dcterms:W3CDTF">2012-09-11T22:52:11Z</dcterms:created>
  <dcterms:modified xsi:type="dcterms:W3CDTF">2018-09-20T14:47:03Z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</Properties>
</file>