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84" r:id="rId3"/>
    <p:sldId id="297" r:id="rId4"/>
    <p:sldId id="313" r:id="rId5"/>
    <p:sldId id="260" r:id="rId6"/>
    <p:sldId id="305" r:id="rId7"/>
    <p:sldId id="291" r:id="rId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82"/>
    <p:restoredTop sz="94570"/>
  </p:normalViewPr>
  <p:slideViewPr>
    <p:cSldViewPr>
      <p:cViewPr varScale="1">
        <p:scale>
          <a:sx n="113" d="100"/>
          <a:sy n="113" d="100"/>
        </p:scale>
        <p:origin x="1452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474"/>
    </p:cViewPr>
  </p:sorterViewPr>
  <p:notesViewPr>
    <p:cSldViewPr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niblett\Documents\oneM2M\protocols\PRO31\CR%20history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CR's</a:t>
            </a:r>
            <a:r>
              <a:rPr lang="en-US" baseline="0"/>
              <a:t> agreed by TP Meeting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2"/>
          <c:order val="0"/>
          <c:tx>
            <c:strRef>
              <c:f>Sheet2!$E$1</c:f>
              <c:strCache>
                <c:ptCount val="1"/>
                <c:pt idx="0">
                  <c:v>MNT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Sheet2!$A$2:$A$19</c:f>
              <c:numCache>
                <c:formatCode>General</c:formatCode>
                <c:ptCount val="18"/>
                <c:pt idx="0">
                  <c:v>19</c:v>
                </c:pt>
                <c:pt idx="1">
                  <c:v>20</c:v>
                </c:pt>
                <c:pt idx="2">
                  <c:v>21</c:v>
                </c:pt>
                <c:pt idx="3">
                  <c:v>22</c:v>
                </c:pt>
                <c:pt idx="4">
                  <c:v>23</c:v>
                </c:pt>
                <c:pt idx="5">
                  <c:v>24</c:v>
                </c:pt>
                <c:pt idx="6">
                  <c:v>25</c:v>
                </c:pt>
                <c:pt idx="7">
                  <c:v>26</c:v>
                </c:pt>
                <c:pt idx="8">
                  <c:v>27</c:v>
                </c:pt>
                <c:pt idx="9">
                  <c:v>28</c:v>
                </c:pt>
                <c:pt idx="10">
                  <c:v>29</c:v>
                </c:pt>
                <c:pt idx="11">
                  <c:v>30</c:v>
                </c:pt>
                <c:pt idx="12">
                  <c:v>31</c:v>
                </c:pt>
                <c:pt idx="13">
                  <c:v>32</c:v>
                </c:pt>
                <c:pt idx="14">
                  <c:v>33</c:v>
                </c:pt>
                <c:pt idx="15">
                  <c:v>34</c:v>
                </c:pt>
                <c:pt idx="16">
                  <c:v>35</c:v>
                </c:pt>
                <c:pt idx="17">
                  <c:v>37</c:v>
                </c:pt>
              </c:numCache>
            </c:numRef>
          </c:cat>
          <c:val>
            <c:numRef>
              <c:f>Sheet2!$E$2:$E$19</c:f>
              <c:numCache>
                <c:formatCode>General</c:formatCode>
                <c:ptCount val="18"/>
                <c:pt idx="0">
                  <c:v>27</c:v>
                </c:pt>
                <c:pt idx="1">
                  <c:v>28</c:v>
                </c:pt>
                <c:pt idx="2">
                  <c:v>12</c:v>
                </c:pt>
                <c:pt idx="3">
                  <c:v>15</c:v>
                </c:pt>
                <c:pt idx="4">
                  <c:v>18</c:v>
                </c:pt>
                <c:pt idx="5">
                  <c:v>29</c:v>
                </c:pt>
                <c:pt idx="6">
                  <c:v>30</c:v>
                </c:pt>
                <c:pt idx="7">
                  <c:v>18</c:v>
                </c:pt>
                <c:pt idx="8">
                  <c:v>19</c:v>
                </c:pt>
                <c:pt idx="9">
                  <c:v>7</c:v>
                </c:pt>
                <c:pt idx="10">
                  <c:v>20</c:v>
                </c:pt>
                <c:pt idx="11">
                  <c:v>7</c:v>
                </c:pt>
                <c:pt idx="12">
                  <c:v>26</c:v>
                </c:pt>
                <c:pt idx="13">
                  <c:v>19</c:v>
                </c:pt>
                <c:pt idx="14">
                  <c:v>16</c:v>
                </c:pt>
                <c:pt idx="15">
                  <c:v>9</c:v>
                </c:pt>
                <c:pt idx="16">
                  <c:v>21</c:v>
                </c:pt>
                <c:pt idx="17">
                  <c:v>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DB9-3347-AF05-137A8E0480C7}"/>
            </c:ext>
          </c:extLst>
        </c:ser>
        <c:ser>
          <c:idx val="3"/>
          <c:order val="1"/>
          <c:tx>
            <c:strRef>
              <c:f>Sheet2!$F$1</c:f>
              <c:strCache>
                <c:ptCount val="1"/>
                <c:pt idx="0">
                  <c:v>R2 new feature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numRef>
              <c:f>Sheet2!$A$2:$A$19</c:f>
              <c:numCache>
                <c:formatCode>General</c:formatCode>
                <c:ptCount val="18"/>
                <c:pt idx="0">
                  <c:v>19</c:v>
                </c:pt>
                <c:pt idx="1">
                  <c:v>20</c:v>
                </c:pt>
                <c:pt idx="2">
                  <c:v>21</c:v>
                </c:pt>
                <c:pt idx="3">
                  <c:v>22</c:v>
                </c:pt>
                <c:pt idx="4">
                  <c:v>23</c:v>
                </c:pt>
                <c:pt idx="5">
                  <c:v>24</c:v>
                </c:pt>
                <c:pt idx="6">
                  <c:v>25</c:v>
                </c:pt>
                <c:pt idx="7">
                  <c:v>26</c:v>
                </c:pt>
                <c:pt idx="8">
                  <c:v>27</c:v>
                </c:pt>
                <c:pt idx="9">
                  <c:v>28</c:v>
                </c:pt>
                <c:pt idx="10">
                  <c:v>29</c:v>
                </c:pt>
                <c:pt idx="11">
                  <c:v>30</c:v>
                </c:pt>
                <c:pt idx="12">
                  <c:v>31</c:v>
                </c:pt>
                <c:pt idx="13">
                  <c:v>32</c:v>
                </c:pt>
                <c:pt idx="14">
                  <c:v>33</c:v>
                </c:pt>
                <c:pt idx="15">
                  <c:v>34</c:v>
                </c:pt>
                <c:pt idx="16">
                  <c:v>35</c:v>
                </c:pt>
                <c:pt idx="17">
                  <c:v>37</c:v>
                </c:pt>
              </c:numCache>
            </c:numRef>
          </c:cat>
          <c:val>
            <c:numRef>
              <c:f>Sheet2!$F$2:$F$19</c:f>
              <c:numCache>
                <c:formatCode>General</c:formatCode>
                <c:ptCount val="18"/>
                <c:pt idx="0">
                  <c:v>1</c:v>
                </c:pt>
                <c:pt idx="1">
                  <c:v>0</c:v>
                </c:pt>
                <c:pt idx="2">
                  <c:v>3</c:v>
                </c:pt>
                <c:pt idx="3">
                  <c:v>9</c:v>
                </c:pt>
                <c:pt idx="4">
                  <c:v>15</c:v>
                </c:pt>
                <c:pt idx="5">
                  <c:v>24</c:v>
                </c:pt>
                <c:pt idx="6">
                  <c:v>0</c:v>
                </c:pt>
                <c:pt idx="7">
                  <c:v>2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3</c:v>
                </c:pt>
                <c:pt idx="14">
                  <c:v>2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DB9-3347-AF05-137A8E0480C7}"/>
            </c:ext>
          </c:extLst>
        </c:ser>
        <c:ser>
          <c:idx val="4"/>
          <c:order val="2"/>
          <c:tx>
            <c:strRef>
              <c:f>Sheet2!$G$1</c:f>
              <c:strCache>
                <c:ptCount val="1"/>
                <c:pt idx="0">
                  <c:v>R3 new feature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numRef>
              <c:f>Sheet2!$A$2:$A$19</c:f>
              <c:numCache>
                <c:formatCode>General</c:formatCode>
                <c:ptCount val="18"/>
                <c:pt idx="0">
                  <c:v>19</c:v>
                </c:pt>
                <c:pt idx="1">
                  <c:v>20</c:v>
                </c:pt>
                <c:pt idx="2">
                  <c:v>21</c:v>
                </c:pt>
                <c:pt idx="3">
                  <c:v>22</c:v>
                </c:pt>
                <c:pt idx="4">
                  <c:v>23</c:v>
                </c:pt>
                <c:pt idx="5">
                  <c:v>24</c:v>
                </c:pt>
                <c:pt idx="6">
                  <c:v>25</c:v>
                </c:pt>
                <c:pt idx="7">
                  <c:v>26</c:v>
                </c:pt>
                <c:pt idx="8">
                  <c:v>27</c:v>
                </c:pt>
                <c:pt idx="9">
                  <c:v>28</c:v>
                </c:pt>
                <c:pt idx="10">
                  <c:v>29</c:v>
                </c:pt>
                <c:pt idx="11">
                  <c:v>30</c:v>
                </c:pt>
                <c:pt idx="12">
                  <c:v>31</c:v>
                </c:pt>
                <c:pt idx="13">
                  <c:v>32</c:v>
                </c:pt>
                <c:pt idx="14">
                  <c:v>33</c:v>
                </c:pt>
                <c:pt idx="15">
                  <c:v>34</c:v>
                </c:pt>
                <c:pt idx="16">
                  <c:v>35</c:v>
                </c:pt>
                <c:pt idx="17">
                  <c:v>37</c:v>
                </c:pt>
              </c:numCache>
            </c:numRef>
          </c:cat>
          <c:val>
            <c:numRef>
              <c:f>Sheet2!$G$2:$G$19</c:f>
              <c:numCache>
                <c:formatCode>General</c:formatCode>
                <c:ptCount val="18"/>
                <c:pt idx="7">
                  <c:v>1</c:v>
                </c:pt>
                <c:pt idx="8">
                  <c:v>1</c:v>
                </c:pt>
                <c:pt idx="9">
                  <c:v>4</c:v>
                </c:pt>
                <c:pt idx="10">
                  <c:v>2</c:v>
                </c:pt>
                <c:pt idx="11">
                  <c:v>3</c:v>
                </c:pt>
                <c:pt idx="12">
                  <c:v>10</c:v>
                </c:pt>
                <c:pt idx="13">
                  <c:v>4</c:v>
                </c:pt>
                <c:pt idx="14">
                  <c:v>16</c:v>
                </c:pt>
                <c:pt idx="15">
                  <c:v>12</c:v>
                </c:pt>
                <c:pt idx="16">
                  <c:v>12</c:v>
                </c:pt>
                <c:pt idx="17">
                  <c:v>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4DB9-3347-AF05-137A8E0480C7}"/>
            </c:ext>
          </c:extLst>
        </c:ser>
        <c:ser>
          <c:idx val="0"/>
          <c:order val="3"/>
          <c:tx>
            <c:strRef>
              <c:f>Sheet2!$H$1</c:f>
              <c:strCache>
                <c:ptCount val="1"/>
                <c:pt idx="0">
                  <c:v>R4 new feature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Sheet2!$A$2:$A$19</c:f>
              <c:numCache>
                <c:formatCode>General</c:formatCode>
                <c:ptCount val="18"/>
                <c:pt idx="0">
                  <c:v>19</c:v>
                </c:pt>
                <c:pt idx="1">
                  <c:v>20</c:v>
                </c:pt>
                <c:pt idx="2">
                  <c:v>21</c:v>
                </c:pt>
                <c:pt idx="3">
                  <c:v>22</c:v>
                </c:pt>
                <c:pt idx="4">
                  <c:v>23</c:v>
                </c:pt>
                <c:pt idx="5">
                  <c:v>24</c:v>
                </c:pt>
                <c:pt idx="6">
                  <c:v>25</c:v>
                </c:pt>
                <c:pt idx="7">
                  <c:v>26</c:v>
                </c:pt>
                <c:pt idx="8">
                  <c:v>27</c:v>
                </c:pt>
                <c:pt idx="9">
                  <c:v>28</c:v>
                </c:pt>
                <c:pt idx="10">
                  <c:v>29</c:v>
                </c:pt>
                <c:pt idx="11">
                  <c:v>30</c:v>
                </c:pt>
                <c:pt idx="12">
                  <c:v>31</c:v>
                </c:pt>
                <c:pt idx="13">
                  <c:v>32</c:v>
                </c:pt>
                <c:pt idx="14">
                  <c:v>33</c:v>
                </c:pt>
                <c:pt idx="15">
                  <c:v>34</c:v>
                </c:pt>
                <c:pt idx="16">
                  <c:v>35</c:v>
                </c:pt>
                <c:pt idx="17">
                  <c:v>37</c:v>
                </c:pt>
              </c:numCache>
            </c:numRef>
          </c:cat>
          <c:val>
            <c:numRef>
              <c:f>Sheet2!$H$2:$H$19</c:f>
              <c:numCache>
                <c:formatCode>General</c:formatCode>
                <c:ptCount val="18"/>
                <c:pt idx="17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4DB9-3347-AF05-137A8E0480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-892468336"/>
        <c:axId val="-804239632"/>
      </c:lineChart>
      <c:catAx>
        <c:axId val="-8924683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804239632"/>
        <c:crosses val="autoZero"/>
        <c:auto val="1"/>
        <c:lblAlgn val="ctr"/>
        <c:lblOffset val="100"/>
        <c:noMultiLvlLbl val="0"/>
      </c:catAx>
      <c:valAx>
        <c:axId val="-8042396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8924683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6CDF8CD-CE67-4542-9964-1A2292BFE1B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DB7F551-D8F2-514B-8316-61DE5F05982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408B5231-5405-A24E-87D5-4D245948112F}" type="datetimeFigureOut">
              <a:rPr lang="en-US" altLang="en-US"/>
              <a:pPr>
                <a:defRPr/>
              </a:pPr>
              <a:t>9/21/2018</a:t>
            </a:fld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92C010-4280-854A-B2F4-4243116E91B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F30C51-69FB-3E42-B449-C23C0C14E6A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2174D0D1-F300-E447-8CF5-65BC97653A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75EA9D3-9681-204C-832F-58A01FD822F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4164A2A-CC36-114D-8D32-E03B142F2A2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1904A6D1-88BE-3E42-A2F3-6E2FEB663BE9}" type="datetimeFigureOut">
              <a:rPr lang="en-US" altLang="en-US"/>
              <a:pPr>
                <a:defRPr/>
              </a:pPr>
              <a:t>9/21/2018</a:t>
            </a:fld>
            <a:endParaRPr lang="en-US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CFB19E59-5FA3-8A4F-A7A4-BCC1AFBF5CB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A9C41C2E-2825-2647-9901-6D5794C818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288715-F9BF-0848-90FA-13342F2EF30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455B0B-233D-BA48-A12F-D044C31A99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A815D609-ACCA-0D43-BAB7-F11D0400FFE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MS PGothic" panose="020B0600070205080204" pitchFamily="34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27EBB710-36A1-C248-A5AB-A840EE7DBA3F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D260633-51D6-9545-A035-D00F24E3DD0A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3E383654-42BD-E44B-B37D-63F71C3367A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8315E19-2CF7-EF4B-AA9C-B29DCC1A63F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666BE096-07C0-004A-9BAB-7EF87D20062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780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BE60F43-186D-6840-850A-657AC4D638A4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FE9F841D-1578-4F44-9099-030C7457FB9A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1AEFFDC3-57BA-794C-AA1E-99CB014E374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79F35D6-28C0-1D49-BC21-9BA3E343E8D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BA34274E-A46A-8E4F-8989-7F6767A87C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0455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86695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4200" r:id="rId1"/>
    <p:sldLayoutId id="2147484201" r:id="rId2"/>
    <p:sldLayoutId id="2147484199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MS PGothic" pitchFamily="34" charset="-128"/>
          <a:cs typeface="MS PGothic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rgbClr val="C00000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C00000"/>
          </a:solidFill>
          <a:latin typeface="+mn-lt"/>
          <a:ea typeface="MS PGothic" pitchFamily="34" charset="-128"/>
          <a:cs typeface="MS PGothic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://member.onem2m.org/Application/documentApp/documentinfo/?documentId=27581&amp;fromList=Y" TargetMode="External"/><Relationship Id="rId13" Type="http://schemas.openxmlformats.org/officeDocument/2006/relationships/hyperlink" Target="http://member.onem2m.org/Application/documentApp/documentinfo/?documentId=27886&amp;fromList=Y" TargetMode="External"/><Relationship Id="rId3" Type="http://schemas.openxmlformats.org/officeDocument/2006/relationships/hyperlink" Target="http://member.onem2m.org/Application/documentApp/documentinfo/?documentId=27580&amp;fromList=Y" TargetMode="External"/><Relationship Id="rId7" Type="http://schemas.openxmlformats.org/officeDocument/2006/relationships/hyperlink" Target="http://member.onem2m.org/Application/documentApp/documentinfo/?documentId=27981&amp;fromList=Y" TargetMode="External"/><Relationship Id="rId12" Type="http://schemas.openxmlformats.org/officeDocument/2006/relationships/hyperlink" Target="http://member.onem2m.org/Application/documentApp/documentinfo/?documentId=27885&amp;fromList=Y" TargetMode="External"/><Relationship Id="rId2" Type="http://schemas.openxmlformats.org/officeDocument/2006/relationships/hyperlink" Target="http://member.onem2m.org/Application/documentApp/documentinfo/?documentId=27982&amp;fromList=Y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member.onem2m.org/Application/documentApp/documentinfo/?documentId=27826&amp;fromList=Y" TargetMode="External"/><Relationship Id="rId11" Type="http://schemas.openxmlformats.org/officeDocument/2006/relationships/hyperlink" Target="http://member.onem2m.org/Application/documentApp/documentinfo/?documentId=27884&amp;fromList=Y" TargetMode="External"/><Relationship Id="rId5" Type="http://schemas.openxmlformats.org/officeDocument/2006/relationships/hyperlink" Target="http://member.onem2m.org/Application/documentApp/documentinfo/?documentId=27653&amp;fromList=Y" TargetMode="External"/><Relationship Id="rId15" Type="http://schemas.openxmlformats.org/officeDocument/2006/relationships/hyperlink" Target="http://member.onem2m.org/Application/documentApp/documentinfo/?documentId=27978&amp;fromList=Y" TargetMode="External"/><Relationship Id="rId10" Type="http://schemas.openxmlformats.org/officeDocument/2006/relationships/hyperlink" Target="http://member.onem2m.org/Application/documentApp/documentinfo/?documentId=27784&amp;fromList=Y" TargetMode="External"/><Relationship Id="rId4" Type="http://schemas.openxmlformats.org/officeDocument/2006/relationships/hyperlink" Target="http://member.onem2m.org/Application/documentApp/documentinfo/?documentId=27785&amp;fromList=Y" TargetMode="External"/><Relationship Id="rId9" Type="http://schemas.openxmlformats.org/officeDocument/2006/relationships/hyperlink" Target="http://member.onem2m.org/Application/documentApp/documentinfo/?documentId=27781&amp;fromList=Y" TargetMode="External"/><Relationship Id="rId14" Type="http://schemas.openxmlformats.org/officeDocument/2006/relationships/hyperlink" Target="http://member.onem2m.org/Application/documentApp/documentinfo/?documentId=27898&amp;fromList=Y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member.onem2m.org/Application/documentApp/documentinfo/?documentId=27861&amp;fromList=Y" TargetMode="External"/><Relationship Id="rId3" Type="http://schemas.openxmlformats.org/officeDocument/2006/relationships/hyperlink" Target="http://member.onem2m.org/Application/documentApp/documentinfo/?documentId=27854&amp;fromList=Y" TargetMode="External"/><Relationship Id="rId7" Type="http://schemas.openxmlformats.org/officeDocument/2006/relationships/hyperlink" Target="http://member.onem2m.org/Application/documentApp/documentinfo/?documentId=27983&amp;fromList=Y" TargetMode="External"/><Relationship Id="rId2" Type="http://schemas.openxmlformats.org/officeDocument/2006/relationships/hyperlink" Target="http://member.onem2m.org/Application/documentApp/documentinfo/?documentId=27848&amp;fromList=Y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member.onem2m.org/Application/documentApp/documentinfo/?documentId=27855&amp;fromList=Y" TargetMode="External"/><Relationship Id="rId5" Type="http://schemas.openxmlformats.org/officeDocument/2006/relationships/hyperlink" Target="http://member.onem2m.org/Application/documentApp/documentinfo/?documentId=27850&amp;fromList=Y" TargetMode="External"/><Relationship Id="rId4" Type="http://schemas.openxmlformats.org/officeDocument/2006/relationships/hyperlink" Target="http://member.onem2m.org/Application/documentApp/documentinfo/?documentId=27851&amp;fromList=Y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B7545984-A27F-BA47-8352-F0370CDFED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30FDCAE4-9D15-DC43-B22E-DC7C03DAC072}"/>
              </a:ext>
            </a:extLst>
          </p:cNvPr>
          <p:cNvSpPr/>
          <p:nvPr/>
        </p:nvSpPr>
        <p:spPr>
          <a:xfrm>
            <a:off x="457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32A77AD6-B3DF-144A-ABE2-B3FB684B527B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 bwMode="auto">
          <a:xfrm>
            <a:off x="228600" y="3711575"/>
            <a:ext cx="8686800" cy="936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z="4800" b="1" dirty="0">
                <a:solidFill>
                  <a:srgbClr val="A0A0A3"/>
                </a:solidFill>
              </a:rPr>
              <a:t>WG3 PRO Status Report to TP37</a:t>
            </a:r>
          </a:p>
        </p:txBody>
      </p:sp>
      <p:sp>
        <p:nvSpPr>
          <p:cNvPr id="6149" name="TextBox 4">
            <a:extLst>
              <a:ext uri="{FF2B5EF4-FFF2-40B4-BE49-F238E27FC236}">
                <a16:creationId xmlns:a16="http://schemas.microsoft.com/office/drawing/2014/main" id="{14281ED8-C627-E742-909A-026C47B82C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5256213"/>
            <a:ext cx="5927841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Group Name: oneM2M PRO</a:t>
            </a:r>
          </a:p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Source: Peter Niblett, Bob Flynn</a:t>
            </a:r>
          </a:p>
          <a:p>
            <a:pPr eaLnBrk="1" hangingPunct="1"/>
            <a:r>
              <a:rPr lang="en-US" altLang="zh-CN" dirty="0">
                <a:solidFill>
                  <a:srgbClr val="B42025"/>
                </a:solidFill>
              </a:rPr>
              <a:t>Meeting Date: 2018-09-17 to 2018-09-20</a:t>
            </a:r>
          </a:p>
          <a:p>
            <a:pPr eaLnBrk="1" hangingPunct="1"/>
            <a:r>
              <a:rPr lang="en-US" altLang="zh-CN" dirty="0">
                <a:solidFill>
                  <a:srgbClr val="B42025"/>
                </a:solidFill>
              </a:rPr>
              <a:t>Agenda Item: TP37, Item 11.4, Reports from Working Groups </a:t>
            </a:r>
          </a:p>
          <a:p>
            <a:pPr eaLnBrk="1" hangingPunct="1"/>
            <a:endParaRPr lang="en-US" altLang="en-US" dirty="0">
              <a:solidFill>
                <a:srgbClr val="B42025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itle 1">
            <a:extLst>
              <a:ext uri="{FF2B5EF4-FFF2-40B4-BE49-F238E27FC236}">
                <a16:creationId xmlns:a16="http://schemas.microsoft.com/office/drawing/2014/main" id="{CB4E5FCB-1B9F-A945-B6BA-1419A699301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/>
              <a:t>Summary</a:t>
            </a:r>
          </a:p>
        </p:txBody>
      </p:sp>
      <p:sp>
        <p:nvSpPr>
          <p:cNvPr id="7170" name="Content Placeholder 2">
            <a:extLst>
              <a:ext uri="{FF2B5EF4-FFF2-40B4-BE49-F238E27FC236}">
                <a16:creationId xmlns:a16="http://schemas.microsoft.com/office/drawing/2014/main" id="{83D3DC27-AC91-B14F-980B-A8C42A049373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228600" y="1219200"/>
            <a:ext cx="8915400" cy="5181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sz="2000" dirty="0"/>
              <a:t>WG3 Objectives for PRO 32.2 / PRO 33</a:t>
            </a:r>
          </a:p>
          <a:p>
            <a:pPr lvl="1"/>
            <a:r>
              <a:rPr lang="en-GB" altLang="en-US" sz="1500" dirty="0"/>
              <a:t>Resolve issues with non-blocking CoAP </a:t>
            </a:r>
          </a:p>
          <a:p>
            <a:pPr lvl="1"/>
            <a:r>
              <a:rPr lang="en-GB" altLang="en-US" sz="1500" dirty="0"/>
              <a:t>Complete the R3 new features work / Essential corrections for R2</a:t>
            </a:r>
          </a:p>
          <a:p>
            <a:r>
              <a:rPr lang="en-GB" altLang="en-US" sz="2000" dirty="0"/>
              <a:t>Highlights and Lowlights</a:t>
            </a:r>
          </a:p>
          <a:p>
            <a:pPr lvl="1"/>
            <a:r>
              <a:rPr lang="en-GB" altLang="en-US" sz="1500" dirty="0"/>
              <a:t>Downwards trend in the number of new CRs since May, however this is accompanied by a loss of workgroup members</a:t>
            </a:r>
          </a:p>
          <a:p>
            <a:pPr lvl="2"/>
            <a:r>
              <a:rPr lang="en-GB" altLang="en-US" sz="1100" dirty="0"/>
              <a:t>WG is now down to 3 or 4 active participants </a:t>
            </a:r>
          </a:p>
          <a:p>
            <a:pPr lvl="2"/>
            <a:r>
              <a:rPr lang="en-GB" altLang="en-US" sz="1100" dirty="0"/>
              <a:t>We have lost the rapporteurs for TS-0004 and TS-0008 and will be losing our XML schema editor</a:t>
            </a:r>
          </a:p>
          <a:p>
            <a:pPr lvl="1"/>
            <a:r>
              <a:rPr lang="en-GB" altLang="en-US" sz="1500" dirty="0"/>
              <a:t>First R4 CR has been agreed</a:t>
            </a:r>
            <a:endParaRPr lang="en-US" altLang="en-US" sz="1400" dirty="0"/>
          </a:p>
          <a:p>
            <a:r>
              <a:rPr lang="en-GB" altLang="en-US" sz="2000" dirty="0"/>
              <a:t>Status details</a:t>
            </a:r>
          </a:p>
          <a:p>
            <a:pPr lvl="1"/>
            <a:r>
              <a:rPr lang="en-GB" altLang="en-US" sz="1500" dirty="0"/>
              <a:t>21 CRs agreed at PRO 36.x / PRO 37:   14 for TS-0004,  7 for bindings</a:t>
            </a:r>
          </a:p>
          <a:p>
            <a:pPr lvl="1"/>
            <a:r>
              <a:rPr lang="en-GB" altLang="en-US" sz="1500" dirty="0"/>
              <a:t>Quality improvement</a:t>
            </a:r>
          </a:p>
          <a:p>
            <a:pPr lvl="2"/>
            <a:r>
              <a:rPr lang="en-GB" altLang="en-US" sz="1400" dirty="0"/>
              <a:t>8 MNT CRs  agreed  on TS-0004 (4 for </a:t>
            </a:r>
            <a:r>
              <a:rPr lang="en-GB" altLang="en-US" sz="1400" dirty="0" err="1"/>
              <a:t>Rel</a:t>
            </a:r>
            <a:r>
              <a:rPr lang="en-GB" altLang="en-US" sz="1400" dirty="0"/>
              <a:t> 2 , 4 for </a:t>
            </a:r>
            <a:r>
              <a:rPr lang="en-GB" altLang="en-US" sz="1400" dirty="0" err="1"/>
              <a:t>Rel</a:t>
            </a:r>
            <a:r>
              <a:rPr lang="en-GB" altLang="en-US" sz="1400" dirty="0"/>
              <a:t> 3)</a:t>
            </a:r>
          </a:p>
          <a:p>
            <a:pPr lvl="2"/>
            <a:r>
              <a:rPr lang="en-GB" altLang="en-US" sz="1400" dirty="0"/>
              <a:t>6 MNT CRs  agreed  on bindings (3 for </a:t>
            </a:r>
            <a:r>
              <a:rPr lang="en-GB" altLang="en-US" sz="1400" dirty="0" err="1"/>
              <a:t>Rel</a:t>
            </a:r>
            <a:r>
              <a:rPr lang="en-GB" altLang="en-US" sz="1400" dirty="0"/>
              <a:t> 2 , 3 for </a:t>
            </a:r>
            <a:r>
              <a:rPr lang="en-GB" altLang="en-US" sz="1400" dirty="0" err="1"/>
              <a:t>Rel</a:t>
            </a:r>
            <a:r>
              <a:rPr lang="en-GB" altLang="en-US" sz="1400" dirty="0"/>
              <a:t> 3)</a:t>
            </a:r>
          </a:p>
          <a:p>
            <a:pPr lvl="1"/>
            <a:r>
              <a:rPr lang="en-GB" altLang="en-US" sz="1500" dirty="0"/>
              <a:t>Stage 3 for Release 3</a:t>
            </a:r>
          </a:p>
          <a:p>
            <a:pPr lvl="2"/>
            <a:r>
              <a:rPr lang="en-GB" altLang="en-US" sz="1400" dirty="0"/>
              <a:t>6 new CRs agreed (5 for TS-0004, 1 for bindings)</a:t>
            </a:r>
          </a:p>
          <a:p>
            <a:pPr lvl="1"/>
            <a:r>
              <a:rPr lang="en-GB" altLang="en-US" sz="1500" dirty="0"/>
              <a:t>Stage 3 for Release 4</a:t>
            </a:r>
          </a:p>
          <a:p>
            <a:pPr lvl="2"/>
            <a:r>
              <a:rPr lang="en-GB" altLang="en-US" sz="1400" dirty="0"/>
              <a:t>1 new CRs agreed (TS-0004)</a:t>
            </a:r>
          </a:p>
          <a:p>
            <a:pPr lvl="2"/>
            <a:endParaRPr lang="en-GB" alt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Title 1">
            <a:extLst>
              <a:ext uri="{FF2B5EF4-FFF2-40B4-BE49-F238E27FC236}">
                <a16:creationId xmlns:a16="http://schemas.microsoft.com/office/drawing/2014/main" id="{D8A7622D-48EF-9348-B8A7-E0159527BC89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/>
              <a:t>CR Trends</a:t>
            </a:r>
          </a:p>
        </p:txBody>
      </p:sp>
      <p:sp>
        <p:nvSpPr>
          <p:cNvPr id="8194" name="Content Placeholder 1">
            <a:extLst>
              <a:ext uri="{FF2B5EF4-FFF2-40B4-BE49-F238E27FC236}">
                <a16:creationId xmlns:a16="http://schemas.microsoft.com/office/drawing/2014/main" id="{34C1E3CF-C2C7-DF42-9FE7-11F2D53645B9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 eaLnBrk="1" hangingPunct="1">
              <a:spcBef>
                <a:spcPct val="0"/>
              </a:spcBef>
              <a:buFontTx/>
              <a:buNone/>
            </a:pPr>
            <a:r>
              <a:rPr lang="en-US" altLang="en-US"/>
              <a:t> 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04419381"/>
              </p:ext>
            </p:extLst>
          </p:nvPr>
        </p:nvGraphicFramePr>
        <p:xfrm>
          <a:off x="1066800" y="1594261"/>
          <a:ext cx="7162800" cy="45319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id="{D0650670-693B-414A-9A4F-21D773EF296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dirty="0"/>
              <a:t>Agreed CRs for TS-0004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AD3AC99C-82E7-4BFF-882F-996D15F198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2368531"/>
              </p:ext>
            </p:extLst>
          </p:nvPr>
        </p:nvGraphicFramePr>
        <p:xfrm>
          <a:off x="304800" y="1604296"/>
          <a:ext cx="8515350" cy="1098707"/>
        </p:xfrm>
        <a:graphic>
          <a:graphicData uri="http://schemas.openxmlformats.org/drawingml/2006/table">
            <a:tbl>
              <a:tblPr/>
              <a:tblGrid>
                <a:gridCol w="18938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545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668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197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rgbClr val="C00000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rgbClr val="C00000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50" charset="-128"/>
                          <a:cs typeface="Arial" panose="020B0604020202020204" pitchFamily="34" charset="0"/>
                        </a:rPr>
                        <a:t>SHORT DOC NB</a:t>
                      </a:r>
                    </a:p>
                  </a:txBody>
                  <a:tcPr marL="6349" marR="6349" marT="6352" marB="0" anchor="ctr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rgbClr val="C00000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rgbClr val="C00000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50" charset="-128"/>
                          <a:cs typeface="Arial" panose="020B0604020202020204" pitchFamily="34" charset="0"/>
                        </a:rPr>
                        <a:t>SHORTNAME</a:t>
                      </a:r>
                    </a:p>
                  </a:txBody>
                  <a:tcPr marL="6349" marR="6349" marT="6352" marB="0" anchor="ctr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rgbClr val="C00000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rgbClr val="C00000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50" charset="-128"/>
                          <a:cs typeface="Arial" panose="020B0604020202020204" pitchFamily="34" charset="0"/>
                        </a:rPr>
                        <a:t>SOURCE</a:t>
                      </a:r>
                    </a:p>
                  </a:txBody>
                  <a:tcPr marL="6349" marR="6349" marT="6352" marB="0" anchor="ctr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9733"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  <a:tab pos="457200" algn="l"/>
                        </a:tabLst>
                      </a:pPr>
                      <a:r>
                        <a:rPr lang="en-GB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  <a:cs typeface="Arial" panose="020B0604020202020204" pitchFamily="34" charset="0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PRO-2018-0187R03</a:t>
                      </a:r>
                      <a:endParaRPr lang="en-GB" sz="1100" b="0" i="0" u="none" strike="noStrike" kern="12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游ゴシック" panose="020B0400000000000000" pitchFamily="50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  <a:cs typeface="Arial" panose="020B0604020202020204" pitchFamily="34" charset="0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pollingChannelResponseNotification_R2</a:t>
                      </a:r>
                      <a:endParaRPr lang="en-GB" sz="1100" b="0" i="0" u="none" strike="noStrike" kern="12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游ゴシック" panose="020B0400000000000000" pitchFamily="50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1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  <a:cs typeface="Arial" panose="020B0604020202020204" pitchFamily="34" charset="0"/>
                        </a:rPr>
                        <a:t>Convida</a:t>
                      </a:r>
                      <a:endParaRPr lang="en-GB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游ゴシック" panose="020B0400000000000000" pitchFamily="50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9733"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  <a:tab pos="457200" algn="l"/>
                        </a:tabLst>
                      </a:pPr>
                      <a:r>
                        <a:rPr lang="en-GB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  <a:cs typeface="Arial" panose="020B0604020202020204" pitchFamily="34" charset="0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PRO-2018-0188</a:t>
                      </a:r>
                      <a:endParaRPr lang="en-GB" sz="1100" b="0" i="0" u="none" strike="noStrike" kern="12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游ゴシック" panose="020B0400000000000000" pitchFamily="50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  <a:cs typeface="Arial" panose="020B0604020202020204" pitchFamily="34" charset="0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execInstance_R2</a:t>
                      </a:r>
                      <a:endParaRPr lang="en-GB" sz="1100" b="0" i="0" u="none" strike="noStrike" kern="12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游ゴシック" panose="020B0400000000000000" pitchFamily="50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1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  <a:cs typeface="Arial" panose="020B0604020202020204" pitchFamily="34" charset="0"/>
                        </a:rPr>
                        <a:t>Convida</a:t>
                      </a:r>
                      <a:endParaRPr lang="en-GB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游ゴシック" panose="020B0400000000000000" pitchFamily="50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9733"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  <a:tab pos="457200" algn="l"/>
                        </a:tabLst>
                      </a:pPr>
                      <a:r>
                        <a:rPr lang="en-GB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  <a:cs typeface="Arial" panose="020B0604020202020204" pitchFamily="34" charset="0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PRO-2018-0191R03</a:t>
                      </a:r>
                      <a:endParaRPr lang="en-GB" sz="1100" b="0" i="0" u="none" strike="noStrike" kern="12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游ゴシック" panose="020B0400000000000000" pitchFamily="50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  <a:cs typeface="Arial" panose="020B0604020202020204" pitchFamily="34" charset="0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locationPolicy_R2</a:t>
                      </a:r>
                      <a:endParaRPr lang="en-GB" sz="1100" b="0" i="0" u="none" strike="noStrike" kern="12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游ゴシック" panose="020B0400000000000000" pitchFamily="50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1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  <a:cs typeface="Arial" panose="020B0604020202020204" pitchFamily="34" charset="0"/>
                        </a:rPr>
                        <a:t>Convida</a:t>
                      </a:r>
                      <a:endParaRPr lang="en-GB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游ゴシック" panose="020B0400000000000000" pitchFamily="50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9733"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  <a:tab pos="457200" algn="l"/>
                        </a:tabLst>
                      </a:pPr>
                      <a:r>
                        <a:rPr lang="en-GB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  <a:cs typeface="Arial" panose="020B0604020202020204" pitchFamily="34" charset="0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PRO-2018-0202</a:t>
                      </a:r>
                      <a:endParaRPr lang="en-GB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游ゴシック" panose="020B0400000000000000" pitchFamily="50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  <a:cs typeface="Arial" panose="020B0604020202020204" pitchFamily="34" charset="0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GroupTimeOutForAggregatingMessages_R2</a:t>
                      </a:r>
                      <a:endParaRPr lang="en-GB" sz="1100" b="0" i="0" u="none" strike="noStrike" kern="12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游ゴシック" panose="020B0400000000000000" pitchFamily="50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1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  <a:cs typeface="Arial" panose="020B0604020202020204" pitchFamily="34" charset="0"/>
                        </a:rPr>
                        <a:t>Convida</a:t>
                      </a:r>
                      <a:endParaRPr lang="en-GB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游ゴシック" panose="020B0400000000000000" pitchFamily="50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4385" name="Slide Number Placeholder 5">
            <a:extLst>
              <a:ext uri="{FF2B5EF4-FFF2-40B4-BE49-F238E27FC236}">
                <a16:creationId xmlns:a16="http://schemas.microsoft.com/office/drawing/2014/main" id="{EAEB76A7-743D-3945-A64B-743B9D7C8581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fld id="{8AA6F494-BF4C-2A4E-972F-81A777E7F3C0}" type="slidenum">
              <a:rPr lang="en-US" altLang="en-US" smtClean="0">
                <a:solidFill>
                  <a:srgbClr val="898989"/>
                </a:solidFill>
              </a:rPr>
              <a:pPr/>
              <a:t>4</a:t>
            </a:fld>
            <a:endParaRPr lang="en-US" altLang="en-US">
              <a:solidFill>
                <a:srgbClr val="898989"/>
              </a:solidFill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B4A07413-511F-2A4B-AD79-657322E650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7745450"/>
              </p:ext>
            </p:extLst>
          </p:nvPr>
        </p:nvGraphicFramePr>
        <p:xfrm>
          <a:off x="304800" y="3128296"/>
          <a:ext cx="8515350" cy="2197372"/>
        </p:xfrm>
        <a:graphic>
          <a:graphicData uri="http://schemas.openxmlformats.org/drawingml/2006/table">
            <a:tbl>
              <a:tblPr/>
              <a:tblGrid>
                <a:gridCol w="18938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545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668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197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rgbClr val="C00000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rgbClr val="C00000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50" charset="-128"/>
                          <a:cs typeface="Arial" panose="020B0604020202020204" pitchFamily="34" charset="0"/>
                        </a:rPr>
                        <a:t>SHORT DOC NB</a:t>
                      </a:r>
                    </a:p>
                  </a:txBody>
                  <a:tcPr marL="6349" marR="6349" marT="6352" marB="0" anchor="ctr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rgbClr val="C00000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rgbClr val="C00000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50" charset="-128"/>
                          <a:cs typeface="Arial" panose="020B0604020202020204" pitchFamily="34" charset="0"/>
                        </a:rPr>
                        <a:t>SHORTNAME</a:t>
                      </a:r>
                    </a:p>
                  </a:txBody>
                  <a:tcPr marL="6349" marR="6349" marT="6352" marB="0" anchor="ctr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rgbClr val="C00000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rgbClr val="C00000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50" charset="-128"/>
                          <a:cs typeface="Arial" panose="020B0604020202020204" pitchFamily="34" charset="0"/>
                        </a:rPr>
                        <a:t>SOURCE</a:t>
                      </a:r>
                    </a:p>
                  </a:txBody>
                  <a:tcPr marL="6349" marR="6349" marT="6352" marB="0" anchor="ctr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9733"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  <a:cs typeface="Arial" panose="020B0604020202020204" pitchFamily="34" charset="0"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PRO-2018-0175R01</a:t>
                      </a:r>
                      <a:endParaRPr lang="en-GB" sz="1100" b="0" i="0" u="none" strike="noStrike" kern="12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游ゴシック" panose="020B0400000000000000" pitchFamily="50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  <a:cs typeface="Arial" panose="020B0604020202020204" pitchFamily="34" charset="0"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ts0004_networkCoordinated_R3</a:t>
                      </a:r>
                      <a:endParaRPr lang="en-GB" sz="1100" b="0" i="0" u="none" strike="noStrike" kern="12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游ゴシック" panose="020B0400000000000000" pitchFamily="50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1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  <a:cs typeface="Arial" panose="020B0604020202020204" pitchFamily="34" charset="0"/>
                        </a:rPr>
                        <a:t>Convida</a:t>
                      </a:r>
                      <a:endParaRPr lang="en-GB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游ゴシック" panose="020B0400000000000000" pitchFamily="50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1227591"/>
                  </a:ext>
                </a:extLst>
              </a:tr>
              <a:tr h="219733"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  <a:tab pos="457200" algn="l"/>
                        </a:tabLst>
                      </a:pPr>
                      <a:r>
                        <a:rPr lang="en-GB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  <a:cs typeface="Arial" panose="020B0604020202020204" pitchFamily="34" charset="0"/>
                          <a:hlinkClick r:id="rId7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PRO-2018-0186R03</a:t>
                      </a:r>
                      <a:endParaRPr lang="en-GB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游ゴシック" panose="020B0400000000000000" pitchFamily="50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  <a:cs typeface="Arial" panose="020B0604020202020204" pitchFamily="34" charset="0"/>
                          <a:hlinkClick r:id="rId7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pollingChannelResponseNotification_R3</a:t>
                      </a:r>
                      <a:endParaRPr lang="en-GB" sz="1100" b="0" i="0" u="none" strike="noStrike" kern="12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游ゴシック" panose="020B0400000000000000" pitchFamily="50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1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  <a:cs typeface="Arial" panose="020B0604020202020204" pitchFamily="34" charset="0"/>
                        </a:rPr>
                        <a:t>Convida</a:t>
                      </a:r>
                      <a:endParaRPr lang="en-GB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游ゴシック" panose="020B0400000000000000" pitchFamily="50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9733"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  <a:tab pos="457200" algn="l"/>
                        </a:tabLst>
                      </a:pPr>
                      <a:r>
                        <a:rPr lang="en-GB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  <a:cs typeface="Arial" panose="020B0604020202020204" pitchFamily="34" charset="0"/>
                          <a:hlinkClick r:id="rId8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PRO-2018-0189</a:t>
                      </a:r>
                      <a:endParaRPr lang="en-GB" sz="1100" b="0" i="0" u="none" strike="noStrike" kern="12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游ゴシック" panose="020B0400000000000000" pitchFamily="50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  <a:cs typeface="Arial" panose="020B0604020202020204" pitchFamily="34" charset="0"/>
                          <a:hlinkClick r:id="rId8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execInstance_R3</a:t>
                      </a:r>
                      <a:endParaRPr lang="en-GB" sz="1100" b="0" i="0" u="none" strike="noStrike" kern="12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游ゴシック" panose="020B0400000000000000" pitchFamily="50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1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  <a:cs typeface="Arial" panose="020B0604020202020204" pitchFamily="34" charset="0"/>
                        </a:rPr>
                        <a:t>Convida</a:t>
                      </a:r>
                      <a:endParaRPr lang="en-GB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游ゴシック" panose="020B0400000000000000" pitchFamily="50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9733"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  <a:tab pos="457200" algn="l"/>
                        </a:tabLst>
                      </a:pPr>
                      <a:r>
                        <a:rPr lang="en-GB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  <a:cs typeface="Arial" panose="020B0604020202020204" pitchFamily="34" charset="0"/>
                          <a:hlinkClick r:id="rId9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PRO-2018-0190R01</a:t>
                      </a:r>
                      <a:endParaRPr lang="en-GB" sz="1100" b="0" i="0" u="none" strike="noStrike" kern="12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游ゴシック" panose="020B0400000000000000" pitchFamily="50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  <a:cs typeface="Arial" panose="020B0604020202020204" pitchFamily="34" charset="0"/>
                          <a:hlinkClick r:id="rId9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TriggerValidityTime_Optionality</a:t>
                      </a:r>
                      <a:endParaRPr lang="en-GB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游ゴシック" panose="020B0400000000000000" pitchFamily="50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1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  <a:cs typeface="Arial" panose="020B0604020202020204" pitchFamily="34" charset="0"/>
                        </a:rPr>
                        <a:t>Convida</a:t>
                      </a:r>
                      <a:endParaRPr lang="en-GB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游ゴシック" panose="020B0400000000000000" pitchFamily="50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9733"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  <a:tab pos="457200" algn="l"/>
                        </a:tabLst>
                      </a:pPr>
                      <a:r>
                        <a:rPr lang="en-GB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  <a:cs typeface="Arial" panose="020B0604020202020204" pitchFamily="34" charset="0"/>
                          <a:hlinkClick r:id="rId10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PRO-2018-0192R02</a:t>
                      </a:r>
                      <a:endParaRPr lang="en-GB" sz="1100" b="0" i="0" u="none" strike="noStrike" kern="12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游ゴシック" panose="020B0400000000000000" pitchFamily="50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  <a:cs typeface="Arial" panose="020B0604020202020204" pitchFamily="34" charset="0"/>
                          <a:hlinkClick r:id="rId10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locationPolicy_R3</a:t>
                      </a:r>
                      <a:endParaRPr lang="en-GB" sz="1100" b="0" i="0" u="none" strike="noStrike" kern="12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游ゴシック" panose="020B0400000000000000" pitchFamily="50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1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  <a:cs typeface="Arial" panose="020B0604020202020204" pitchFamily="34" charset="0"/>
                        </a:rPr>
                        <a:t>Convida</a:t>
                      </a:r>
                      <a:endParaRPr lang="en-GB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游ゴシック" panose="020B0400000000000000" pitchFamily="50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9733"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  <a:tab pos="457200" algn="l"/>
                        </a:tabLst>
                      </a:pPr>
                      <a:r>
                        <a:rPr lang="en-GB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  <a:cs typeface="Arial" panose="020B0604020202020204" pitchFamily="34" charset="0"/>
                          <a:hlinkClick r:id="rId11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PRO-2018-0193R02</a:t>
                      </a:r>
                      <a:endParaRPr lang="en-GB" sz="1100" b="0" i="0" u="none" strike="noStrike" kern="12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游ゴシック" panose="020B0400000000000000" pitchFamily="50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  <a:cs typeface="Arial" panose="020B0604020202020204" pitchFamily="34" charset="0"/>
                          <a:hlinkClick r:id="rId11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TriggerPayloadSerialization_Attribute_Removal</a:t>
                      </a:r>
                      <a:endParaRPr lang="en-GB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游ゴシック" panose="020B0400000000000000" pitchFamily="50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1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  <a:cs typeface="Arial" panose="020B0604020202020204" pitchFamily="34" charset="0"/>
                        </a:rPr>
                        <a:t>Convida</a:t>
                      </a:r>
                      <a:endParaRPr lang="en-GB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游ゴシック" panose="020B0400000000000000" pitchFamily="50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2599213"/>
                  </a:ext>
                </a:extLst>
              </a:tr>
              <a:tr h="219733"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  <a:tab pos="457200" algn="l"/>
                        </a:tabLst>
                      </a:pPr>
                      <a:r>
                        <a:rPr lang="en-GB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  <a:cs typeface="Arial" panose="020B0604020202020204" pitchFamily="34" charset="0"/>
                          <a:hlinkClick r:id="rId12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PRO-2018-0194R03</a:t>
                      </a:r>
                      <a:endParaRPr lang="en-GB" sz="1100" b="0" i="0" u="none" strike="noStrike" kern="12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游ゴシック" panose="020B0400000000000000" pitchFamily="50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  <a:cs typeface="Arial" panose="020B0604020202020204" pitchFamily="34" charset="0"/>
                          <a:hlinkClick r:id="rId12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TriggerPayload_R3</a:t>
                      </a:r>
                      <a:endParaRPr lang="en-GB" sz="1100" b="0" i="0" u="none" strike="noStrike" kern="12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游ゴシック" panose="020B0400000000000000" pitchFamily="50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1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  <a:cs typeface="Arial" panose="020B0604020202020204" pitchFamily="34" charset="0"/>
                        </a:rPr>
                        <a:t>Convida</a:t>
                      </a:r>
                      <a:endParaRPr lang="en-GB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游ゴシック" panose="020B0400000000000000" pitchFamily="50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1682544"/>
                  </a:ext>
                </a:extLst>
              </a:tr>
              <a:tr h="219733"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  <a:tab pos="457200" algn="l"/>
                        </a:tabLst>
                      </a:pPr>
                      <a:r>
                        <a:rPr lang="en-GB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  <a:cs typeface="Arial" panose="020B0604020202020204" pitchFamily="34" charset="0"/>
                          <a:hlinkClick r:id="rId13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PRO-2018-0218R02</a:t>
                      </a:r>
                      <a:endParaRPr lang="en-GB" sz="1100" b="0" i="0" u="none" strike="noStrike" kern="12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游ゴシック" panose="020B0400000000000000" pitchFamily="50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  <a:cs typeface="Arial" panose="020B0604020202020204" pitchFamily="34" charset="0"/>
                          <a:hlinkClick r:id="rId13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updates_from_pro36_2_review</a:t>
                      </a:r>
                      <a:endParaRPr lang="en-GB" sz="1100" b="0" i="0" u="none" strike="noStrike" kern="12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游ゴシック" panose="020B0400000000000000" pitchFamily="50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1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  <a:cs typeface="Arial" panose="020B0604020202020204" pitchFamily="34" charset="0"/>
                        </a:rPr>
                        <a:t>Convida</a:t>
                      </a:r>
                      <a:endParaRPr lang="en-GB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游ゴシック" panose="020B0400000000000000" pitchFamily="50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9708272"/>
                  </a:ext>
                </a:extLst>
              </a:tr>
              <a:tr h="219733"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  <a:tab pos="457200" algn="l"/>
                        </a:tabLst>
                      </a:pPr>
                      <a:r>
                        <a:rPr lang="en-GB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  <a:cs typeface="Arial" panose="020B0604020202020204" pitchFamily="34" charset="0"/>
                          <a:hlinkClick r:id="rId14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PRO-2018-0223R02</a:t>
                      </a:r>
                      <a:endParaRPr lang="en-GB" sz="1100" b="0" i="0" u="none" strike="noStrike" kern="12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游ゴシック" panose="020B0400000000000000" pitchFamily="50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  <a:cs typeface="Arial" panose="020B0604020202020204" pitchFamily="34" charset="0"/>
                          <a:hlinkClick r:id="rId14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childResourceRef_drt_R3</a:t>
                      </a:r>
                      <a:endParaRPr lang="en-GB" sz="1100" b="0" i="0" u="none" strike="noStrike" kern="12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游ゴシック" panose="020B0400000000000000" pitchFamily="50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1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  <a:cs typeface="Arial" panose="020B0604020202020204" pitchFamily="34" charset="0"/>
                        </a:rPr>
                        <a:t>Convida</a:t>
                      </a:r>
                      <a:endParaRPr lang="en-GB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游ゴシック" panose="020B0400000000000000" pitchFamily="50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328198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E32FB5F5-6A95-584A-B83F-3DEEEDC7502A}"/>
              </a:ext>
            </a:extLst>
          </p:cNvPr>
          <p:cNvSpPr txBox="1"/>
          <p:nvPr/>
        </p:nvSpPr>
        <p:spPr>
          <a:xfrm>
            <a:off x="228600" y="1219200"/>
            <a:ext cx="10751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Release 2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AC2F82F-72D9-8944-A121-B8816EBA9069}"/>
              </a:ext>
            </a:extLst>
          </p:cNvPr>
          <p:cNvSpPr txBox="1"/>
          <p:nvPr/>
        </p:nvSpPr>
        <p:spPr>
          <a:xfrm>
            <a:off x="228600" y="2758964"/>
            <a:ext cx="10751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Release 3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D3E34FB1-CA07-9841-860E-FF94A24ED2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5839922"/>
              </p:ext>
            </p:extLst>
          </p:nvPr>
        </p:nvGraphicFramePr>
        <p:xfrm>
          <a:off x="304800" y="5763389"/>
          <a:ext cx="8515350" cy="439508"/>
        </p:xfrm>
        <a:graphic>
          <a:graphicData uri="http://schemas.openxmlformats.org/drawingml/2006/table">
            <a:tbl>
              <a:tblPr/>
              <a:tblGrid>
                <a:gridCol w="18938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545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668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197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rgbClr val="C00000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rgbClr val="C00000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50" charset="-128"/>
                          <a:cs typeface="Arial" panose="020B0604020202020204" pitchFamily="34" charset="0"/>
                        </a:rPr>
                        <a:t>SHORT DOC NB</a:t>
                      </a:r>
                    </a:p>
                  </a:txBody>
                  <a:tcPr marL="6349" marR="6349" marT="6352" marB="0" anchor="ctr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rgbClr val="C00000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rgbClr val="C00000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50" charset="-128"/>
                          <a:cs typeface="Arial" panose="020B0604020202020204" pitchFamily="34" charset="0"/>
                        </a:rPr>
                        <a:t>SHORTNAME</a:t>
                      </a:r>
                    </a:p>
                  </a:txBody>
                  <a:tcPr marL="6349" marR="6349" marT="6352" marB="0" anchor="ctr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rgbClr val="C00000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rgbClr val="C00000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50" charset="-128"/>
                          <a:cs typeface="Arial" panose="020B0604020202020204" pitchFamily="34" charset="0"/>
                        </a:rPr>
                        <a:t>SOURCE</a:t>
                      </a:r>
                    </a:p>
                  </a:txBody>
                  <a:tcPr marL="6349" marR="6349" marT="6352" marB="0" anchor="ctr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9733"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  <a:cs typeface="Arial" panose="020B0604020202020204" pitchFamily="34" charset="0"/>
                          <a:hlinkClick r:id="rId15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PRO-2018-0198R02</a:t>
                      </a:r>
                      <a:endParaRPr lang="en-GB" sz="1100" b="0" i="0" u="none" strike="noStrike" kern="12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游ゴシック" panose="020B0400000000000000" pitchFamily="50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  <a:cs typeface="Arial" panose="020B0604020202020204" pitchFamily="34" charset="0"/>
                          <a:hlinkClick r:id="rId15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new [storage] management object to TS-0004</a:t>
                      </a:r>
                      <a:endParaRPr lang="en-GB" sz="1100" b="0" i="0" u="none" strike="noStrike" kern="12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游ゴシック" panose="020B0400000000000000" pitchFamily="50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  <a:cs typeface="Arial" panose="020B0604020202020204" pitchFamily="34" charset="0"/>
                        </a:rPr>
                        <a:t>Orange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A1B52F20-2DDB-EC4C-80EC-9FA68517B8FA}"/>
              </a:ext>
            </a:extLst>
          </p:cNvPr>
          <p:cNvSpPr txBox="1"/>
          <p:nvPr/>
        </p:nvSpPr>
        <p:spPr>
          <a:xfrm>
            <a:off x="228600" y="5378293"/>
            <a:ext cx="10751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Release 4</a:t>
            </a:r>
          </a:p>
        </p:txBody>
      </p:sp>
    </p:spTree>
    <p:extLst>
      <p:ext uri="{BB962C8B-B14F-4D97-AF65-F5344CB8AC3E}">
        <p14:creationId xmlns:p14="http://schemas.microsoft.com/office/powerpoint/2010/main" val="22966788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Title 1">
            <a:extLst>
              <a:ext uri="{FF2B5EF4-FFF2-40B4-BE49-F238E27FC236}">
                <a16:creationId xmlns:a16="http://schemas.microsoft.com/office/drawing/2014/main" id="{F75CAB61-64DC-4B4F-9539-4CEFB8894A8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/>
              <a:t>Items for DECISION in TP</a:t>
            </a:r>
          </a:p>
        </p:txBody>
      </p:sp>
      <p:sp>
        <p:nvSpPr>
          <p:cNvPr id="9218" name="Slide Number Placeholder 5">
            <a:extLst>
              <a:ext uri="{FF2B5EF4-FFF2-40B4-BE49-F238E27FC236}">
                <a16:creationId xmlns:a16="http://schemas.microsoft.com/office/drawing/2014/main" id="{345837F0-6AB3-AE43-BAC7-228BBB54AC6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2018  oneM2M Partners</a:t>
            </a:r>
          </a:p>
          <a:p>
            <a:pPr algn="ctr"/>
            <a:r>
              <a:rPr lang="en-GB" altLang="en-US" dirty="0">
                <a:solidFill>
                  <a:srgbClr val="898989"/>
                </a:solidFill>
                <a:latin typeface="Myriad pro"/>
              </a:rPr>
              <a:t>   </a:t>
            </a:r>
          </a:p>
          <a:p>
            <a:fld id="{68E0EAA2-9044-7A4E-8223-567EDD9B9929}" type="slidenum">
              <a:rPr lang="en-US" altLang="en-US" smtClean="0">
                <a:solidFill>
                  <a:srgbClr val="898989"/>
                </a:solidFill>
                <a:latin typeface="Myriad pro"/>
              </a:rPr>
              <a:pPr/>
              <a:t>5</a:t>
            </a:fld>
            <a:endParaRPr lang="en-US" altLang="en-US" dirty="0">
              <a:solidFill>
                <a:srgbClr val="898989"/>
              </a:solidFill>
              <a:latin typeface="Myriad pro"/>
            </a:endParaRPr>
          </a:p>
        </p:txBody>
      </p:sp>
      <p:sp>
        <p:nvSpPr>
          <p:cNvPr id="9219" name="Content Placeholder 1">
            <a:extLst>
              <a:ext uri="{FF2B5EF4-FFF2-40B4-BE49-F238E27FC236}">
                <a16:creationId xmlns:a16="http://schemas.microsoft.com/office/drawing/2014/main" id="{DE8B707D-B50C-3841-955D-9E77726F86A6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304800" y="1600200"/>
            <a:ext cx="8534400" cy="3657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400" dirty="0"/>
              <a:t>CRs for following Technical Specifications – Release 2&amp;3</a:t>
            </a:r>
            <a:endParaRPr lang="en-GB" altLang="en-US" sz="2000" dirty="0"/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en-GB" altLang="en-US" sz="2000" dirty="0">
                <a:solidFill>
                  <a:schemeClr val="tx1"/>
                </a:solidFill>
              </a:rPr>
              <a:t>TS-0004 v2.18.0 and TS-0004 v3.8.0 (Core Protocol) Rapporteur: (vacant)</a:t>
            </a:r>
            <a:br>
              <a:rPr lang="en-GB" altLang="en-US" sz="2000" dirty="0">
                <a:solidFill>
                  <a:schemeClr val="tx1"/>
                </a:solidFill>
              </a:rPr>
            </a:br>
            <a:endParaRPr lang="en-GB" altLang="en-US" sz="2000" dirty="0">
              <a:solidFill>
                <a:schemeClr val="tx1"/>
              </a:solidFill>
            </a:endParaRPr>
          </a:p>
          <a:p>
            <a:pPr marL="457200" lvl="1" indent="0">
              <a:buNone/>
            </a:pPr>
            <a:br>
              <a:rPr lang="en-GB" altLang="en-US" sz="2000" dirty="0">
                <a:solidFill>
                  <a:schemeClr val="tx1"/>
                </a:solidFill>
              </a:rPr>
            </a:br>
            <a:r>
              <a:rPr lang="en-GB" altLang="en-US" sz="1800" dirty="0">
                <a:solidFill>
                  <a:srgbClr val="0070C0"/>
                </a:solidFill>
              </a:rPr>
              <a:t> see 	</a:t>
            </a:r>
            <a:r>
              <a:rPr lang="en-GB" sz="1800" dirty="0"/>
              <a:t>TP-2018-0263 </a:t>
            </a:r>
            <a:r>
              <a:rPr lang="en-US" altLang="ja-JP" sz="1800" dirty="0"/>
              <a:t>  CR Pack TS-0004 Release 2 and 3 from PRO36.x and 37</a:t>
            </a:r>
            <a:br>
              <a:rPr lang="en-US" altLang="en-US" sz="1400" dirty="0"/>
            </a:br>
            <a:r>
              <a:rPr lang="en-US" altLang="en-US" sz="1400" dirty="0"/>
              <a:t> 		</a:t>
            </a:r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en-US" altLang="en-US" sz="2000" dirty="0">
                <a:solidFill>
                  <a:schemeClr val="tx1"/>
                </a:solidFill>
              </a:rPr>
              <a:t>to TP37 Closing Plenary, for approval</a:t>
            </a:r>
            <a:br>
              <a:rPr lang="en-GB" altLang="en-US" sz="2000" u="sng" dirty="0">
                <a:solidFill>
                  <a:srgbClr val="0070C0"/>
                </a:solidFill>
              </a:rPr>
            </a:br>
            <a:br>
              <a:rPr lang="en-GB" altLang="en-US" sz="2000" u="sng" dirty="0">
                <a:solidFill>
                  <a:srgbClr val="0070C0"/>
                </a:solidFill>
              </a:rPr>
            </a:br>
            <a:r>
              <a:rPr lang="en-GB" altLang="en-US" sz="2000" b="1" dirty="0">
                <a:solidFill>
                  <a:srgbClr val="953735"/>
                </a:solidFill>
              </a:rPr>
              <a:t>Chair to produce TS-0004 v2.19.0 and v 3.9.0 with the CRs incorporated</a:t>
            </a:r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en-US" altLang="en-US" sz="2000" dirty="0">
                <a:solidFill>
                  <a:schemeClr val="tx1"/>
                </a:solidFill>
              </a:rPr>
              <a:t>All CRs presented are WG Agreed</a:t>
            </a:r>
            <a:endParaRPr lang="en-GB" alt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>
            <a:extLst>
              <a:ext uri="{FF2B5EF4-FFF2-40B4-BE49-F238E27FC236}">
                <a16:creationId xmlns:a16="http://schemas.microsoft.com/office/drawing/2014/main" id="{2D5E1E37-2955-9445-8880-859CED1159C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dirty="0"/>
              <a:t>Agreed CRs for Bindings</a:t>
            </a:r>
          </a:p>
        </p:txBody>
      </p:sp>
      <p:sp>
        <p:nvSpPr>
          <p:cNvPr id="13314" name="Slide Number Placeholder 5">
            <a:extLst>
              <a:ext uri="{FF2B5EF4-FFF2-40B4-BE49-F238E27FC236}">
                <a16:creationId xmlns:a16="http://schemas.microsoft.com/office/drawing/2014/main" id="{6566CBCE-E287-9247-81F4-B8B90E525F0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l"/>
            <a:r>
              <a:rPr lang="en-GB" altLang="en-US">
                <a:solidFill>
                  <a:srgbClr val="898989"/>
                </a:solidFill>
                <a:latin typeface="Myriad pro"/>
              </a:rPr>
              <a:t>© 2018 oneM2M Partners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ACE8909-16EF-4F4B-8D4B-0C40DDA5DD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8119285"/>
              </p:ext>
            </p:extLst>
          </p:nvPr>
        </p:nvGraphicFramePr>
        <p:xfrm>
          <a:off x="314325" y="2133600"/>
          <a:ext cx="8515350" cy="1981200"/>
        </p:xfrm>
        <a:graphic>
          <a:graphicData uri="http://schemas.openxmlformats.org/drawingml/2006/table">
            <a:tbl>
              <a:tblPr/>
              <a:tblGrid>
                <a:gridCol w="18938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910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30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2013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rgbClr val="C00000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rgbClr val="C00000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50" charset="-128"/>
                          <a:cs typeface="Arial" panose="020B0604020202020204" pitchFamily="34" charset="0"/>
                        </a:rPr>
                        <a:t>SHORT DOC NB</a:t>
                      </a:r>
                    </a:p>
                  </a:txBody>
                  <a:tcPr marL="6349" marR="6349" marT="6364" marB="0" anchor="ctr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rgbClr val="C00000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rgbClr val="C00000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50" charset="-128"/>
                          <a:cs typeface="Arial" panose="020B0604020202020204" pitchFamily="34" charset="0"/>
                        </a:rPr>
                        <a:t>SHORTNAME</a:t>
                      </a:r>
                    </a:p>
                  </a:txBody>
                  <a:tcPr marL="6349" marR="6349" marT="6364" marB="0" anchor="ctr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rgbClr val="C00000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rgbClr val="C00000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50" charset="-128"/>
                          <a:cs typeface="Arial" panose="020B0604020202020204" pitchFamily="34" charset="0"/>
                        </a:rPr>
                        <a:t>SOURCE</a:t>
                      </a:r>
                    </a:p>
                  </a:txBody>
                  <a:tcPr marL="6349" marR="6349" marT="6364" marB="0" anchor="ctr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0133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  <a:tab pos="457200" algn="l"/>
                        </a:tabLst>
                      </a:pPr>
                      <a:r>
                        <a:rPr lang="en-GB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PRO-2018-0208R01</a:t>
                      </a:r>
                      <a:endParaRPr lang="en-GB" sz="1100" b="0" i="0" u="none" strike="noStrike" kern="120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CoAP required features</a:t>
                      </a:r>
                      <a:endParaRPr lang="en-GB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KT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0133"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  <a:tab pos="457200" algn="l"/>
                        </a:tabLst>
                      </a:pPr>
                      <a:r>
                        <a:rPr lang="en-GB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PRO-2018-0220</a:t>
                      </a:r>
                      <a:endParaRPr lang="en-GB" sz="1100" b="0" i="0" u="none" strike="noStrike" kern="120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CoAP Required Features (R2)</a:t>
                      </a:r>
                      <a:endParaRPr lang="en-GB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KT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4001"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  <a:tab pos="457200" algn="l"/>
                        </a:tabLst>
                      </a:pPr>
                      <a:r>
                        <a:rPr lang="en-GB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PRO-2018-0209R01</a:t>
                      </a:r>
                      <a:endParaRPr lang="en-GB" sz="1100" b="0" i="0" u="none" strike="noStrike" kern="120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CoAP Response Codes Mapping</a:t>
                      </a:r>
                      <a:endParaRPr lang="en-GB" sz="1100" b="0" i="0" u="none" strike="noStrike" kern="120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KT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6473701"/>
                  </a:ext>
                </a:extLst>
              </a:tr>
              <a:tr h="254001"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  <a:tab pos="457200" algn="l"/>
                        </a:tabLst>
                      </a:pPr>
                      <a:r>
                        <a:rPr lang="en-GB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PRO-2018-0210R01</a:t>
                      </a:r>
                      <a:endParaRPr lang="en-GB" sz="1100" b="0" i="0" u="none" strike="noStrike" kern="120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CoAP Header</a:t>
                      </a:r>
                      <a:endParaRPr lang="en-GB" sz="1100" b="0" i="0" u="none" strike="noStrike" kern="120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KT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6001496"/>
                  </a:ext>
                </a:extLst>
              </a:tr>
              <a:tr h="254001"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  <a:tab pos="457200" algn="l"/>
                        </a:tabLst>
                      </a:pPr>
                      <a:r>
                        <a:rPr lang="en-GB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PRO-2018-0221</a:t>
                      </a:r>
                      <a:endParaRPr lang="en-GB" sz="1100" b="0" i="0" u="none" strike="noStrike" kern="120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CoAP Header (R2)</a:t>
                      </a:r>
                      <a:endParaRPr lang="en-GB" sz="1100" b="0" i="0" u="none" strike="noStrike" kern="120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KT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3947243"/>
                  </a:ext>
                </a:extLst>
              </a:tr>
              <a:tr h="254001"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  <a:tab pos="457200" algn="l"/>
                        </a:tabLst>
                      </a:pPr>
                      <a:r>
                        <a:rPr lang="en-GB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  <a:hlinkClick r:id="rId7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PRO-2018-0214R04</a:t>
                      </a:r>
                      <a:endParaRPr lang="en-GB" sz="1100" b="0" i="0" u="none" strike="noStrike" kern="120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  <a:hlinkClick r:id="rId7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CoAP new option</a:t>
                      </a:r>
                      <a:endParaRPr lang="en-GB" sz="1100" b="0" i="0" u="none" strike="noStrike" kern="120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KT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3772993"/>
                  </a:ext>
                </a:extLst>
              </a:tr>
              <a:tr h="304797"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  <a:tab pos="457200" algn="l"/>
                        </a:tabLst>
                      </a:pPr>
                      <a:r>
                        <a:rPr lang="en-GB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  <a:hlinkClick r:id="rId8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PRO-2018-0222</a:t>
                      </a:r>
                      <a:endParaRPr lang="en-GB" sz="1100" b="0" i="0" u="none" strike="noStrike" kern="120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  <a:hlinkClick r:id="rId8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URI Options (R2)</a:t>
                      </a:r>
                      <a:endParaRPr lang="en-GB" sz="1100" b="0" i="0" u="none" strike="noStrike" kern="120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KT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7892847"/>
                  </a:ext>
                </a:extLst>
              </a:tr>
            </a:tbl>
          </a:graphicData>
        </a:graphic>
      </p:graphicFrame>
      <p:sp>
        <p:nvSpPr>
          <p:cNvPr id="13347" name="TextBox 2">
            <a:extLst>
              <a:ext uri="{FF2B5EF4-FFF2-40B4-BE49-F238E27FC236}">
                <a16:creationId xmlns:a16="http://schemas.microsoft.com/office/drawing/2014/main" id="{CA0B47D3-9C28-8E4D-8810-46A5BC9613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600200"/>
            <a:ext cx="16303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ja-JP" dirty="0"/>
              <a:t>TS-0008 (CoAP)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itle 1">
            <a:extLst>
              <a:ext uri="{FF2B5EF4-FFF2-40B4-BE49-F238E27FC236}">
                <a16:creationId xmlns:a16="http://schemas.microsoft.com/office/drawing/2014/main" id="{40B75F41-199D-2345-AB0D-DD6071886E7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/>
              <a:t>Items for DECISION in TP</a:t>
            </a:r>
          </a:p>
        </p:txBody>
      </p:sp>
      <p:sp>
        <p:nvSpPr>
          <p:cNvPr id="10242" name="Slide Number Placeholder 5">
            <a:extLst>
              <a:ext uri="{FF2B5EF4-FFF2-40B4-BE49-F238E27FC236}">
                <a16:creationId xmlns:a16="http://schemas.microsoft.com/office/drawing/2014/main" id="{35C0DC95-AAB1-1640-A9E1-380E0A3CA42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l"/>
            <a:r>
              <a:rPr lang="en-GB" altLang="en-US">
                <a:solidFill>
                  <a:srgbClr val="898989"/>
                </a:solidFill>
                <a:latin typeface="Myriad pro"/>
              </a:rPr>
              <a:t>© 2017 oneM2M Partners							</a:t>
            </a:r>
            <a:fld id="{D6C38747-0EA7-8C43-ADA5-DD007B118D1D}" type="slidenum">
              <a:rPr lang="en-US" altLang="en-US" smtClean="0">
                <a:solidFill>
                  <a:srgbClr val="898989"/>
                </a:solidFill>
                <a:latin typeface="Myriad pro"/>
              </a:rPr>
              <a:pPr algn="l"/>
              <a:t>7</a:t>
            </a:fld>
            <a:endParaRPr lang="en-US" altLang="en-US">
              <a:solidFill>
                <a:srgbClr val="898989"/>
              </a:solidFill>
              <a:latin typeface="Myriad pro"/>
            </a:endParaRPr>
          </a:p>
        </p:txBody>
      </p:sp>
      <p:sp>
        <p:nvSpPr>
          <p:cNvPr id="8196" name="Content Placeholder 1">
            <a:extLst>
              <a:ext uri="{FF2B5EF4-FFF2-40B4-BE49-F238E27FC236}">
                <a16:creationId xmlns:a16="http://schemas.microsoft.com/office/drawing/2014/main" id="{6957BFD6-8103-314D-A8CC-2A8B4710E923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1752600"/>
            <a:ext cx="8534400" cy="41148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buFont typeface="Arial" charset="0"/>
              <a:buChar char="•"/>
              <a:defRPr/>
            </a:pPr>
            <a:r>
              <a:rPr lang="en-GB" altLang="en-US" sz="2400" dirty="0">
                <a:ea typeface="MS PGothic" charset="-128"/>
              </a:rPr>
              <a:t>CRs for following Technical Specifications – Release 2 and 3</a:t>
            </a:r>
          </a:p>
          <a:p>
            <a:pPr lvl="1">
              <a:buFont typeface="Arial" charset="0"/>
              <a:buChar char="–"/>
              <a:defRPr/>
            </a:pPr>
            <a:r>
              <a:rPr lang="en-GB" altLang="en-US" sz="1800" dirty="0">
                <a:solidFill>
                  <a:schemeClr val="tx1"/>
                </a:solidFill>
                <a:ea typeface="MS PGothic" charset="-128"/>
              </a:rPr>
              <a:t>TS-0008 v2.6.0 and v3.1.0  (CoAP Protocol Binding) </a:t>
            </a:r>
            <a:br>
              <a:rPr lang="en-GB" altLang="en-US" sz="1800" dirty="0">
                <a:solidFill>
                  <a:schemeClr val="tx1"/>
                </a:solidFill>
                <a:ea typeface="MS PGothic" charset="-128"/>
              </a:rPr>
            </a:br>
            <a:r>
              <a:rPr lang="en-GB" altLang="en-US" sz="1800" dirty="0">
                <a:solidFill>
                  <a:schemeClr val="tx1"/>
                </a:solidFill>
                <a:ea typeface="MS PGothic" charset="-128"/>
              </a:rPr>
              <a:t>Rapporteur: (vacant)</a:t>
            </a:r>
            <a:br>
              <a:rPr lang="en-GB" altLang="en-US" sz="1800" dirty="0">
                <a:solidFill>
                  <a:schemeClr val="tx1"/>
                </a:solidFill>
                <a:ea typeface="MS PGothic" charset="-128"/>
              </a:rPr>
            </a:br>
            <a:br>
              <a:rPr lang="en-GB" altLang="en-US" sz="2000" dirty="0">
                <a:solidFill>
                  <a:schemeClr val="tx1"/>
                </a:solidFill>
                <a:ea typeface="MS PGothic" charset="-128"/>
              </a:rPr>
            </a:br>
            <a:r>
              <a:rPr lang="en-GB" altLang="en-US" sz="1800" dirty="0">
                <a:solidFill>
                  <a:srgbClr val="0070C0"/>
                </a:solidFill>
                <a:ea typeface="MS PGothic" charset="-128"/>
              </a:rPr>
              <a:t> </a:t>
            </a:r>
            <a:r>
              <a:rPr lang="en-US" altLang="ja-JP" sz="1800">
                <a:ea typeface="MS PGothic" charset="-128"/>
              </a:rPr>
              <a:t>TP-2018-0262  </a:t>
            </a:r>
            <a:r>
              <a:rPr lang="en-US" altLang="ja-JP" sz="1800" dirty="0">
                <a:ea typeface="MS PGothic" charset="-128"/>
              </a:rPr>
              <a:t>CR Pack TS-0008 from PRO37</a:t>
            </a:r>
          </a:p>
          <a:p>
            <a:pPr marL="457200" lvl="1" indent="0">
              <a:buFont typeface="Arial" charset="0"/>
              <a:buNone/>
              <a:defRPr/>
            </a:pPr>
            <a:r>
              <a:rPr lang="en-US" altLang="ja-JP" sz="1800" dirty="0">
                <a:ea typeface="MS PGothic" charset="-128"/>
              </a:rPr>
              <a:t>	</a:t>
            </a:r>
          </a:p>
          <a:p>
            <a:pPr marL="457200" lvl="1" indent="0">
              <a:buFont typeface="Arial" charset="0"/>
              <a:buNone/>
              <a:defRPr/>
            </a:pPr>
            <a:r>
              <a:rPr lang="en-US" altLang="en-US" sz="1800" dirty="0">
                <a:solidFill>
                  <a:schemeClr val="tx1"/>
                </a:solidFill>
                <a:ea typeface="MS PGothic" charset="-128"/>
              </a:rPr>
              <a:t>to TP37 Closing Plenary, for approval</a:t>
            </a:r>
            <a:br>
              <a:rPr lang="en-GB" altLang="en-US" sz="1800" u="sng" dirty="0">
                <a:solidFill>
                  <a:srgbClr val="0070C0"/>
                </a:solidFill>
                <a:ea typeface="MS PGothic" charset="-128"/>
              </a:rPr>
            </a:br>
            <a:endParaRPr lang="en-GB" altLang="en-US" sz="1800" u="sng" dirty="0">
              <a:solidFill>
                <a:srgbClr val="0070C0"/>
              </a:solidFill>
              <a:ea typeface="MS PGothic" charset="-128"/>
            </a:endParaRPr>
          </a:p>
          <a:p>
            <a:pPr marL="457200" lvl="1" indent="0">
              <a:buFont typeface="Arial" charset="0"/>
              <a:buNone/>
              <a:defRPr/>
            </a:pPr>
            <a:r>
              <a:rPr lang="en-GB" altLang="en-US" sz="1800" b="1" dirty="0" err="1">
                <a:solidFill>
                  <a:srgbClr val="953735"/>
                </a:solidFill>
                <a:ea typeface="MS PGothic" charset="-128"/>
              </a:rPr>
              <a:t>SeungMyeong</a:t>
            </a:r>
            <a:r>
              <a:rPr lang="en-GB" altLang="en-US" sz="1800" b="1" dirty="0">
                <a:solidFill>
                  <a:srgbClr val="953735"/>
                </a:solidFill>
                <a:ea typeface="MS PGothic" charset="-128"/>
              </a:rPr>
              <a:t> to produce TS-0008 v2.7.0, v3.2.0  with the CRs incorporated</a:t>
            </a:r>
            <a:endParaRPr lang="en-US" altLang="en-US" sz="2000" dirty="0">
              <a:ea typeface="MS PGothic" charset="-128"/>
            </a:endParaRPr>
          </a:p>
          <a:p>
            <a:pPr marL="400050" lvl="2" indent="0" eaLnBrk="1" hangingPunct="1">
              <a:buFont typeface="Arial" charset="0"/>
              <a:buNone/>
              <a:defRPr/>
            </a:pPr>
            <a:r>
              <a:rPr lang="en-US" altLang="en-US" sz="2000" dirty="0">
                <a:ea typeface="MS PGothic" charset="-128"/>
              </a:rPr>
              <a:t>All CRs presented are WG Agreed</a:t>
            </a:r>
            <a:endParaRPr lang="en-GB" altLang="en-US" sz="2000" dirty="0">
              <a:ea typeface="MS PGothic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15146</TotalTime>
  <Words>444</Words>
  <Application>Microsoft Office PowerPoint</Application>
  <PresentationFormat>On-screen Show (4:3)</PresentationFormat>
  <Paragraphs>126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MS PGothic</vt:lpstr>
      <vt:lpstr>游ゴシック</vt:lpstr>
      <vt:lpstr>Arial</vt:lpstr>
      <vt:lpstr>Calibri</vt:lpstr>
      <vt:lpstr>Myriad pro</vt:lpstr>
      <vt:lpstr>Office Theme</vt:lpstr>
      <vt:lpstr>WG3 PRO Status Report to TP37</vt:lpstr>
      <vt:lpstr>Summary</vt:lpstr>
      <vt:lpstr>CR Trends</vt:lpstr>
      <vt:lpstr>Agreed CRs for TS-0004</vt:lpstr>
      <vt:lpstr>Items for DECISION in TP</vt:lpstr>
      <vt:lpstr>Agreed CRs for Bindings</vt:lpstr>
      <vt:lpstr>Items for DECISION in TP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Victoria Mitchell</dc:creator>
  <cp:lastModifiedBy>Flynn, Bob</cp:lastModifiedBy>
  <cp:revision>544</cp:revision>
  <dcterms:created xsi:type="dcterms:W3CDTF">2012-09-11T22:52:11Z</dcterms:created>
  <dcterms:modified xsi:type="dcterms:W3CDTF">2018-09-21T08:14:40Z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UpdateProcess">
    <vt:lpwstr>End</vt:lpwstr>
  </property>
</Properties>
</file>