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92" r:id="rId3"/>
    <p:sldId id="291" r:id="rId4"/>
    <p:sldId id="293" r:id="rId5"/>
    <p:sldId id="299" r:id="rId6"/>
    <p:sldId id="295" r:id="rId7"/>
    <p:sldId id="29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50" autoAdjust="0"/>
    <p:restoredTop sz="94660"/>
  </p:normalViewPr>
  <p:slideViewPr>
    <p:cSldViewPr snapToGrid="0">
      <p:cViewPr varScale="1">
        <p:scale>
          <a:sx n="64" d="100"/>
          <a:sy n="64" d="100"/>
        </p:scale>
        <p:origin x="4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C4C75-6880-4B90-A967-F5891602F90E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D8EC2-0F93-4F08-B8C5-ABA8CE10B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8EC2-0F93-4F08-B8C5-ABA8CE10BC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2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7" y="0"/>
            <a:ext cx="7850299" cy="117357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2018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Arial" panose="020B0604020202020204" pitchFamily="34" charset="0"/>
              </a:rPr>
              <a:t>Way of Working proposal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10005592" cy="1655762"/>
          </a:xfrm>
        </p:spPr>
        <p:txBody>
          <a:bodyPr/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Catalina Mladin, Convida Wireless</a:t>
            </a:r>
          </a:p>
        </p:txBody>
      </p:sp>
    </p:spTree>
    <p:extLst>
      <p:ext uri="{BB962C8B-B14F-4D97-AF65-F5344CB8AC3E}">
        <p14:creationId xmlns:p14="http://schemas.microsoft.com/office/powerpoint/2010/main" val="1827208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696" y="0"/>
            <a:ext cx="9892669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WG-endorsed portal changes proposed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Assumption: we have WG1, COR and TST groups on the portal.  </a:t>
            </a:r>
          </a:p>
          <a:p>
            <a:pPr marL="0" indent="0">
              <a:buNone/>
            </a:pPr>
            <a:endParaRPr lang="en-US" dirty="0"/>
          </a:p>
          <a:p>
            <a:pPr marL="514350" lvl="0" indent="-514350">
              <a:buFont typeface="+mj-lt"/>
              <a:buAutoNum type="alphaUcPeriod"/>
            </a:pPr>
            <a:r>
              <a:rPr lang="en-US" dirty="0"/>
              <a:t>Create a new document state in addition to “draft”, “noted” etc. e.g. “WG endorsed” </a:t>
            </a:r>
          </a:p>
          <a:p>
            <a:pPr lvl="1"/>
            <a:r>
              <a:rPr lang="en-US" i="1" dirty="0"/>
              <a:t>As there is no budget to do this, we can use one of the following status’s available and not used by oneM2M: Reserved, Applied &amp; Stable Draft. </a:t>
            </a:r>
          </a:p>
          <a:p>
            <a:pPr lvl="1"/>
            <a:r>
              <a:rPr lang="en-US" i="1" dirty="0"/>
              <a:t>Let’s assume</a:t>
            </a:r>
            <a:r>
              <a:rPr lang="en-US" i="1" dirty="0">
                <a:solidFill>
                  <a:schemeClr val="accent1"/>
                </a:solidFill>
              </a:rPr>
              <a:t> Reserved = “WG endorsed” </a:t>
            </a:r>
            <a:r>
              <a:rPr lang="en-US" i="1" dirty="0"/>
              <a:t>in the following slides.</a:t>
            </a:r>
          </a:p>
          <a:p>
            <a:pPr lvl="1"/>
            <a:endParaRPr lang="en-US" i="1" dirty="0"/>
          </a:p>
          <a:p>
            <a:pPr lvl="1"/>
            <a:endParaRPr lang="en-US" i="1" dirty="0"/>
          </a:p>
          <a:p>
            <a:pPr lvl="2"/>
            <a:endParaRPr lang="en-US" i="1" dirty="0"/>
          </a:p>
          <a:p>
            <a:pPr lvl="2"/>
            <a:r>
              <a:rPr lang="en-US" i="1" dirty="0"/>
              <a:t>Example CR template and example CR provided</a:t>
            </a:r>
          </a:p>
        </p:txBody>
      </p:sp>
    </p:spTree>
    <p:extLst>
      <p:ext uri="{BB962C8B-B14F-4D97-AF65-F5344CB8AC3E}">
        <p14:creationId xmlns:p14="http://schemas.microsoft.com/office/powerpoint/2010/main" val="3877963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45F1C-76A1-4F6A-9752-94D195FB0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696" y="0"/>
            <a:ext cx="9240127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How to use “WG endorsed” docs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688F9-2A16-465C-9AEB-7FD35D0C7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493919"/>
            <a:ext cx="10515600" cy="4638524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</a:pPr>
            <a:r>
              <a:rPr lang="en-US" sz="4000" dirty="0"/>
              <a:t>Example 1: WG-endorsed CR within the same group:</a:t>
            </a:r>
          </a:p>
          <a:p>
            <a:pPr lvl="1">
              <a:spcBef>
                <a:spcPts val="1200"/>
              </a:spcBef>
            </a:pPr>
            <a:r>
              <a:rPr lang="en-US" sz="2900" dirty="0"/>
              <a:t>I have a TS-0001 contribution, which I realize will eventually require TS-0004 changes. </a:t>
            </a:r>
          </a:p>
          <a:p>
            <a:pPr lvl="1">
              <a:spcBef>
                <a:spcPts val="1200"/>
              </a:spcBef>
            </a:pPr>
            <a:r>
              <a:rPr lang="en-US" sz="2900" dirty="0"/>
              <a:t>I submit it using the COR group and allocate it to the COR#40 meeting</a:t>
            </a:r>
          </a:p>
          <a:p>
            <a:pPr lvl="1">
              <a:spcBef>
                <a:spcPts val="1200"/>
              </a:spcBef>
            </a:pPr>
            <a:r>
              <a:rPr lang="en-US" sz="2900" dirty="0"/>
              <a:t>I get COR-2019-xxxx number. </a:t>
            </a:r>
          </a:p>
          <a:p>
            <a:pPr lvl="1">
              <a:spcBef>
                <a:spcPts val="1200"/>
              </a:spcBef>
            </a:pPr>
            <a:r>
              <a:rPr lang="en-US" sz="2900" dirty="0"/>
              <a:t>It will be treated in COR#40, become “WG endorsed” e.g. as R01. </a:t>
            </a:r>
          </a:p>
          <a:p>
            <a:pPr lvl="1">
              <a:spcBef>
                <a:spcPts val="1200"/>
              </a:spcBef>
            </a:pPr>
            <a:r>
              <a:rPr lang="en-US" sz="2900" dirty="0"/>
              <a:t>I then add </a:t>
            </a:r>
            <a:r>
              <a:rPr lang="en-US" sz="2900" u="sng" dirty="0">
                <a:solidFill>
                  <a:schemeClr val="accent1"/>
                </a:solidFill>
              </a:rPr>
              <a:t>change 2 for TS-0004 in the same document </a:t>
            </a:r>
            <a:r>
              <a:rPr lang="en-US" sz="2900" dirty="0"/>
              <a:t>and submit R02 to COR#41.4. </a:t>
            </a:r>
            <a:r>
              <a:rPr lang="en-US" sz="2900" dirty="0">
                <a:solidFill>
                  <a:schemeClr val="accent1"/>
                </a:solidFill>
              </a:rPr>
              <a:t>At that time only change 2 gets presented</a:t>
            </a:r>
            <a:r>
              <a:rPr lang="en-US" sz="2900" dirty="0"/>
              <a:t>. </a:t>
            </a:r>
          </a:p>
          <a:p>
            <a:pPr lvl="1">
              <a:spcBef>
                <a:spcPts val="1200"/>
              </a:spcBef>
            </a:pPr>
            <a:r>
              <a:rPr lang="en-US" sz="2900" dirty="0"/>
              <a:t>It gets the “agreed” status as </a:t>
            </a:r>
            <a:r>
              <a:rPr lang="en-US" sz="2900" i="1" dirty="0"/>
              <a:t>R02.</a:t>
            </a:r>
          </a:p>
          <a:p>
            <a:pPr lvl="1">
              <a:spcBef>
                <a:spcPts val="1200"/>
              </a:spcBef>
            </a:pPr>
            <a:r>
              <a:rPr lang="en-US" sz="2900" dirty="0"/>
              <a:t>COR-2019-xxxxR02 will be added to both TS-0001 and TS-0004 CR packs after it reaches “agreed” state.</a:t>
            </a:r>
          </a:p>
          <a:p>
            <a:pPr marL="0" lv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14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45F1C-76A1-4F6A-9752-94D195FB0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696" y="0"/>
            <a:ext cx="9539066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How to use “WG endorsed” docs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688F9-2A16-465C-9AEB-7FD35D0C7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493919"/>
            <a:ext cx="10515600" cy="4638524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200"/>
              </a:spcBef>
            </a:pPr>
            <a:r>
              <a:rPr lang="en-US" sz="4500" dirty="0"/>
              <a:t>Example 2: </a:t>
            </a:r>
            <a:r>
              <a:rPr lang="en-US" sz="4800" dirty="0"/>
              <a:t>WG-endorsed CR treated by different groups:</a:t>
            </a:r>
            <a:endParaRPr lang="en-US" sz="4500" dirty="0"/>
          </a:p>
          <a:p>
            <a:pPr lvl="1">
              <a:spcBef>
                <a:spcPts val="1200"/>
              </a:spcBef>
            </a:pPr>
            <a:r>
              <a:rPr lang="en-US" sz="3200" dirty="0"/>
              <a:t>COR-2018-yyyy data model contribution got approved without realizing that there are WG1 impacts. </a:t>
            </a:r>
          </a:p>
          <a:p>
            <a:pPr lvl="1">
              <a:spcBef>
                <a:spcPts val="1200"/>
              </a:spcBef>
            </a:pPr>
            <a:r>
              <a:rPr lang="en-US" sz="3200" dirty="0"/>
              <a:t>Those impacts are discovered later. </a:t>
            </a:r>
          </a:p>
          <a:p>
            <a:pPr lvl="1">
              <a:spcBef>
                <a:spcPts val="1200"/>
              </a:spcBef>
            </a:pPr>
            <a:r>
              <a:rPr lang="en-US" sz="3200" dirty="0"/>
              <a:t>With COR approval, an WG1-2018-zzzz document is opened and the intro or front page clarify that this is a follow up to COR-2018-yyyy.  WG1-2018-zzzz is immediately set to “WG endorsed” state (because COR-2018-yyyy was already agreed by ARC).</a:t>
            </a:r>
          </a:p>
          <a:p>
            <a:pPr lvl="1">
              <a:spcBef>
                <a:spcPts val="1200"/>
              </a:spcBef>
            </a:pPr>
            <a:r>
              <a:rPr lang="en-US" sz="3200" dirty="0"/>
              <a:t>If I follow up on it in WG1, everything proceeds as in Example1. </a:t>
            </a:r>
          </a:p>
          <a:p>
            <a:pPr lvl="1">
              <a:spcBef>
                <a:spcPts val="1200"/>
              </a:spcBef>
            </a:pPr>
            <a:r>
              <a:rPr lang="en-US" sz="3200" dirty="0"/>
              <a:t>If I don’t follow up: regularly, WGs take a look at all older CRs in “WG endorsed” state. When opening WG1-2018-zzzz we know that COR-2018-yyyy is the contribution that potentially needs to be rolled back (if already merged)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965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696" y="0"/>
            <a:ext cx="9892669" cy="1173570"/>
          </a:xfrm>
        </p:spPr>
        <p:txBody>
          <a:bodyPr>
            <a:normAutofit/>
          </a:bodyPr>
          <a:lstStyle/>
          <a:p>
            <a:r>
              <a:rPr lang="en-US" dirty="0"/>
              <a:t>Other portal changes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B.  </a:t>
            </a:r>
            <a:r>
              <a:rPr lang="en-US" sz="2400" dirty="0"/>
              <a:t>Create a new group on the portal, e.g. JNT (“joint”). This will be used to</a:t>
            </a:r>
            <a:r>
              <a:rPr lang="en-US" sz="2400" u="sng" dirty="0"/>
              <a:t> submit documents addressing more than one group. </a:t>
            </a:r>
          </a:p>
          <a:p>
            <a:pPr lvl="1"/>
            <a:r>
              <a:rPr lang="en-US" sz="2000" i="1" dirty="0"/>
              <a:t>Who treats the contribution is determined by which meeting it is submitted towards.</a:t>
            </a:r>
          </a:p>
          <a:p>
            <a:pPr lvl="1"/>
            <a:r>
              <a:rPr lang="en-US" sz="2000" i="1" dirty="0"/>
              <a:t>It will be routine that the agenda for WG1, for example, will include both WG1 and JNT -numbered contributions.</a:t>
            </a:r>
            <a:endParaRPr lang="en-US" sz="2000" dirty="0"/>
          </a:p>
          <a:p>
            <a:pPr lvl="1"/>
            <a:endParaRPr lang="en-US" sz="2000" i="1" dirty="0"/>
          </a:p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C.   </a:t>
            </a:r>
            <a:r>
              <a:rPr lang="en-US" sz="2400" dirty="0"/>
              <a:t>Use “title” field of contribution form to provide which agenda item the contribution is submitted towards.</a:t>
            </a:r>
          </a:p>
          <a:p>
            <a:pPr marL="514350" indent="-514350">
              <a:buFont typeface="+mj-lt"/>
              <a:buAutoNum type="alphaUcPeriod"/>
            </a:pPr>
            <a:endParaRPr lang="en-US" sz="2400" dirty="0"/>
          </a:p>
          <a:p>
            <a:pPr marL="0" lvl="1" indent="0">
              <a:buNone/>
            </a:pPr>
            <a:r>
              <a:rPr lang="en-US" sz="2000" i="1" dirty="0">
                <a:solidFill>
                  <a:schemeClr val="accent1"/>
                </a:solidFill>
              </a:rPr>
              <a:t>NOTES: </a:t>
            </a:r>
          </a:p>
          <a:p>
            <a:pPr marL="342900" lvl="1" indent="-342900"/>
            <a:r>
              <a:rPr lang="en-US" sz="2000" i="1" dirty="0">
                <a:solidFill>
                  <a:schemeClr val="accent1"/>
                </a:solidFill>
              </a:rPr>
              <a:t>Proposals A,B &amp; C are independent. </a:t>
            </a:r>
          </a:p>
          <a:p>
            <a:pPr marL="342900" lvl="1" indent="-342900"/>
            <a:r>
              <a:rPr lang="en-US" sz="2000" i="1" dirty="0">
                <a:solidFill>
                  <a:schemeClr val="accent1"/>
                </a:solidFill>
              </a:rPr>
              <a:t>Implementing B will aid in potential joint group treatment of contributions, e.g. COR+TST, and the process detailed in A. will work in that case as well.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96530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4962-2822-4157-86F2-C594FB6C7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696" y="0"/>
            <a:ext cx="9982121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Potential “WG endorsed” system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649AE-20C5-49C0-AA32-7DFF56EEF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353241"/>
            <a:ext cx="10515600" cy="4607943"/>
          </a:xfrm>
        </p:spPr>
        <p:txBody>
          <a:bodyPr>
            <a:normAutofit/>
          </a:bodyPr>
          <a:lstStyle/>
          <a:p>
            <a:r>
              <a:rPr lang="en-US" dirty="0"/>
              <a:t>Discussing Stage 2 twice in </a:t>
            </a:r>
            <a:r>
              <a:rPr lang="en-US" u="sng" dirty="0"/>
              <a:t>most</a:t>
            </a:r>
            <a:r>
              <a:rPr lang="en-US" dirty="0"/>
              <a:t> cases:</a:t>
            </a:r>
          </a:p>
          <a:p>
            <a:pPr lvl="1"/>
            <a:r>
              <a:rPr lang="en-US" sz="2800" dirty="0"/>
              <a:t>To avoid this:</a:t>
            </a:r>
          </a:p>
          <a:p>
            <a:pPr lvl="2"/>
            <a:r>
              <a:rPr lang="en-US" sz="2400" dirty="0"/>
              <a:t>Contributors and chairs need to be disciplined and stick to the topic, i.e. the NEWLY proposed changes. Of course discussions/ changes on the agreed changes may occur, </a:t>
            </a:r>
            <a:r>
              <a:rPr lang="en-US" sz="2400" u="sng" dirty="0"/>
              <a:t>but should not be the norm.</a:t>
            </a:r>
          </a:p>
          <a:p>
            <a:pPr lvl="2"/>
            <a:r>
              <a:rPr lang="en-US" sz="2400" dirty="0"/>
              <a:t>Contributors are encouraged to bring stage 3 from the beginning, if possible.</a:t>
            </a:r>
          </a:p>
          <a:p>
            <a:pPr lvl="2"/>
            <a:r>
              <a:rPr lang="en-US" sz="2400" dirty="0"/>
              <a:t>Format contributions as exemplified </a:t>
            </a:r>
          </a:p>
          <a:p>
            <a:pPr lvl="2"/>
            <a:r>
              <a:rPr lang="en-US" sz="2400" dirty="0"/>
              <a:t>Portal changes A and B are supportive of this approach</a:t>
            </a:r>
          </a:p>
          <a:p>
            <a:pPr lvl="2"/>
            <a:endParaRPr lang="en-US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24011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7F779-50B3-425A-B2B2-B4512FA2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696" y="0"/>
            <a:ext cx="8988208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Contribution treatment efficiency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2B850-263B-461A-B775-B1F11DAB4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493919"/>
            <a:ext cx="10515600" cy="4877064"/>
          </a:xfrm>
        </p:spPr>
        <p:txBody>
          <a:bodyPr>
            <a:normAutofit/>
          </a:bodyPr>
          <a:lstStyle/>
          <a:p>
            <a:pPr marL="182880" lvl="1" indent="0">
              <a:buNone/>
            </a:pPr>
            <a:r>
              <a:rPr lang="en-US" dirty="0"/>
              <a:t>Announced agenda topics used to organize inputs:</a:t>
            </a:r>
          </a:p>
          <a:p>
            <a:pPr lvl="1"/>
            <a:r>
              <a:rPr lang="en-US" dirty="0"/>
              <a:t>WG leads: At TP#X, in the WG reports, use the last slide to outline the agenda topics for following meeting (with numbers). Contributions are submitted against specific agenda items. </a:t>
            </a:r>
          </a:p>
          <a:p>
            <a:pPr lvl="1"/>
            <a:r>
              <a:rPr lang="en-US" dirty="0"/>
              <a:t>Contributors can always request additional agenda topics to be added in advance of the meeting via email to reflector </a:t>
            </a:r>
          </a:p>
          <a:p>
            <a:pPr marL="182880" lvl="1" indent="0">
              <a:buNone/>
            </a:pPr>
            <a:r>
              <a:rPr lang="en-US" dirty="0"/>
              <a:t>Others:</a:t>
            </a:r>
          </a:p>
          <a:p>
            <a:pPr lvl="1"/>
            <a:r>
              <a:rPr lang="en-US" dirty="0"/>
              <a:t>Participants encouraged to read contributions in advance</a:t>
            </a:r>
          </a:p>
          <a:p>
            <a:pPr lvl="1"/>
            <a:r>
              <a:rPr lang="en-US" dirty="0"/>
              <a:t>Participants encouraged to use email discussions to offer comments in advance, so that longer conversations can occur offline.</a:t>
            </a:r>
          </a:p>
          <a:p>
            <a:pPr lvl="1"/>
            <a:r>
              <a:rPr lang="en-US" dirty="0"/>
              <a:t>CR and Input contribution floor presentations encouraged to be at high-level, with details as requested on the floor.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036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516</Words>
  <Application>Microsoft Office PowerPoint</Application>
  <PresentationFormat>Widescreen</PresentationFormat>
  <Paragraphs>57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Myriad Pro</vt:lpstr>
      <vt:lpstr>Myriad Pro Light</vt:lpstr>
      <vt:lpstr>Office Theme</vt:lpstr>
      <vt:lpstr>Way of Working proposal</vt:lpstr>
      <vt:lpstr>WG-endorsed portal changes proposed</vt:lpstr>
      <vt:lpstr>How to use “WG endorsed” docs (1)</vt:lpstr>
      <vt:lpstr>How to use “WG endorsed” docs (2)</vt:lpstr>
      <vt:lpstr>Other portal changes</vt:lpstr>
      <vt:lpstr>Potential “WG endorsed” system issues</vt:lpstr>
      <vt:lpstr>Contribution treatment efficiency</vt:lpstr>
    </vt:vector>
  </TitlesOfParts>
  <Company>iconectiv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Catalina Mladin</cp:lastModifiedBy>
  <cp:revision>158</cp:revision>
  <dcterms:created xsi:type="dcterms:W3CDTF">2017-09-21T15:46:31Z</dcterms:created>
  <dcterms:modified xsi:type="dcterms:W3CDTF">2018-12-02T05:44:48Z</dcterms:modified>
</cp:coreProperties>
</file>