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13" r:id="rId2"/>
    <p:sldId id="328" r:id="rId3"/>
    <p:sldId id="344" r:id="rId4"/>
    <p:sldId id="345" r:id="rId5"/>
    <p:sldId id="33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yne Garfitt" initials="JG" lastIdx="5" clrIdx="0">
    <p:extLst>
      <p:ext uri="{19B8F6BF-5375-455C-9EA6-DF929625EA0E}">
        <p15:presenceInfo xmlns:p15="http://schemas.microsoft.com/office/powerpoint/2012/main" userId="1cbd19617fdeaf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8C98"/>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0" d="100"/>
          <a:sy n="50" d="100"/>
        </p:scale>
        <p:origin x="819" y="21"/>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551F4-7F07-400E-A03E-ADA4CCC86208}" type="datetimeFigureOut">
              <a:rPr lang="en-US" smtClean="0"/>
              <a:t>12/2/2018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F79383-E4C0-4FC2-A15A-FDB41178610A}" type="slidenum">
              <a:rPr lang="en-US" smtClean="0"/>
              <a:t>‹#›</a:t>
            </a:fld>
            <a:endParaRPr lang="en-US" dirty="0"/>
          </a:p>
        </p:txBody>
      </p:sp>
    </p:spTree>
    <p:extLst>
      <p:ext uri="{BB962C8B-B14F-4D97-AF65-F5344CB8AC3E}">
        <p14:creationId xmlns:p14="http://schemas.microsoft.com/office/powerpoint/2010/main" val="138520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3C3676-268C-43E7-9C5A-45E44A388936}" type="slidenum">
              <a:rPr lang="en-US" smtClean="0"/>
              <a:t>1</a:t>
            </a:fld>
            <a:endParaRPr lang="en-US" dirty="0"/>
          </a:p>
        </p:txBody>
      </p:sp>
    </p:spTree>
    <p:extLst>
      <p:ext uri="{BB962C8B-B14F-4D97-AF65-F5344CB8AC3E}">
        <p14:creationId xmlns:p14="http://schemas.microsoft.com/office/powerpoint/2010/main" val="3315181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2</a:t>
            </a:fld>
            <a:endParaRPr lang="en-US" dirty="0"/>
          </a:p>
        </p:txBody>
      </p:sp>
    </p:spTree>
    <p:extLst>
      <p:ext uri="{BB962C8B-B14F-4D97-AF65-F5344CB8AC3E}">
        <p14:creationId xmlns:p14="http://schemas.microsoft.com/office/powerpoint/2010/main" val="3065192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3</a:t>
            </a:fld>
            <a:endParaRPr lang="en-US" dirty="0"/>
          </a:p>
        </p:txBody>
      </p:sp>
    </p:spTree>
    <p:extLst>
      <p:ext uri="{BB962C8B-B14F-4D97-AF65-F5344CB8AC3E}">
        <p14:creationId xmlns:p14="http://schemas.microsoft.com/office/powerpoint/2010/main" val="2472819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5</a:t>
            </a:fld>
            <a:endParaRPr lang="en-US" dirty="0"/>
          </a:p>
        </p:txBody>
      </p:sp>
    </p:spTree>
    <p:extLst>
      <p:ext uri="{BB962C8B-B14F-4D97-AF65-F5344CB8AC3E}">
        <p14:creationId xmlns:p14="http://schemas.microsoft.com/office/powerpoint/2010/main" val="7332895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931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dirty="0"/>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2017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62" r:id="rId10"/>
  </p:sldLayoutIdLst>
  <p:hf hdr="0" ftr="0" dt="0"/>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908" y="1994560"/>
            <a:ext cx="11296184" cy="2387600"/>
          </a:xfrm>
        </p:spPr>
        <p:txBody>
          <a:bodyPr/>
          <a:lstStyle/>
          <a:p>
            <a:r>
              <a:rPr lang="de-DE" dirty="0"/>
              <a:t>MARCOM report </a:t>
            </a:r>
            <a:r>
              <a:rPr lang="de-DE"/>
              <a:t>– TP38</a:t>
            </a:r>
            <a:br>
              <a:rPr lang="de-DE" dirty="0"/>
            </a:br>
            <a:r>
              <a:rPr lang="de-DE" sz="1600" b="0" dirty="0"/>
              <a:t>Kanazawa</a:t>
            </a:r>
            <a:r>
              <a:rPr lang="en-GB" sz="1600" b="0" dirty="0"/>
              <a:t>, Japan</a:t>
            </a:r>
            <a:endParaRPr lang="de-DE" sz="1600" dirty="0"/>
          </a:p>
        </p:txBody>
      </p:sp>
      <p:sp>
        <p:nvSpPr>
          <p:cNvPr id="3" name="Subtitle 2"/>
          <p:cNvSpPr>
            <a:spLocks noGrp="1"/>
          </p:cNvSpPr>
          <p:nvPr>
            <p:ph type="subTitle" idx="1"/>
          </p:nvPr>
        </p:nvSpPr>
        <p:spPr>
          <a:xfrm>
            <a:off x="1524000" y="5622269"/>
            <a:ext cx="9144000" cy="1655762"/>
          </a:xfrm>
        </p:spPr>
        <p:txBody>
          <a:bodyPr/>
          <a:lstStyle/>
          <a:p>
            <a:endParaRPr lang="de-DE" dirty="0"/>
          </a:p>
          <a:p>
            <a:r>
              <a:rPr lang="de-DE" dirty="0"/>
              <a:t>December 2018</a:t>
            </a:r>
          </a:p>
        </p:txBody>
      </p:sp>
    </p:spTree>
    <p:extLst>
      <p:ext uri="{BB962C8B-B14F-4D97-AF65-F5344CB8AC3E}">
        <p14:creationId xmlns:p14="http://schemas.microsoft.com/office/powerpoint/2010/main" val="181400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2</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36098" y="1173569"/>
            <a:ext cx="10676039" cy="5209814"/>
          </a:xfrm>
        </p:spPr>
        <p:txBody>
          <a:bodyPr>
            <a:noAutofit/>
          </a:bodyPr>
          <a:lstStyle/>
          <a:p>
            <a:pPr marL="0" indent="0">
              <a:lnSpc>
                <a:spcPct val="100000"/>
              </a:lnSpc>
              <a:spcBef>
                <a:spcPts val="600"/>
              </a:spcBef>
              <a:buNone/>
            </a:pPr>
            <a:r>
              <a:rPr lang="en-US" sz="1800" b="1" dirty="0"/>
              <a:t>Press releases</a:t>
            </a:r>
          </a:p>
          <a:p>
            <a:pPr marL="457200" lvl="2">
              <a:lnSpc>
                <a:spcPct val="100000"/>
              </a:lnSpc>
              <a:spcBef>
                <a:spcPts val="600"/>
              </a:spcBef>
            </a:pPr>
            <a:r>
              <a:rPr lang="en-GB" sz="1600" dirty="0"/>
              <a:t>A press release around the launch of Release 3 was distributed on September 18.</a:t>
            </a:r>
          </a:p>
          <a:p>
            <a:pPr marL="457200" lvl="2">
              <a:lnSpc>
                <a:spcPct val="100000"/>
              </a:lnSpc>
              <a:spcBef>
                <a:spcPts val="600"/>
              </a:spcBef>
            </a:pPr>
            <a:r>
              <a:rPr lang="en-GB" sz="1600" dirty="0"/>
              <a:t>A news release around the Smart Device Template webinar was distributed on November 1.</a:t>
            </a:r>
          </a:p>
          <a:p>
            <a:pPr marL="457200" lvl="2">
              <a:lnSpc>
                <a:spcPct val="100000"/>
              </a:lnSpc>
              <a:spcBef>
                <a:spcPts val="600"/>
              </a:spcBef>
            </a:pPr>
            <a:r>
              <a:rPr lang="en-GB" sz="1600" dirty="0"/>
              <a:t>Press releases regarding the Release 3 webinar and the India EU partnership project webinar were drafted.</a:t>
            </a:r>
          </a:p>
          <a:p>
            <a:pPr marL="457200" lvl="2">
              <a:lnSpc>
                <a:spcPct val="100000"/>
              </a:lnSpc>
              <a:spcBef>
                <a:spcPts val="600"/>
              </a:spcBef>
            </a:pPr>
            <a:r>
              <a:rPr lang="en-GB" sz="1600" dirty="0"/>
              <a:t>A news release about the Steering Committee Elections has been drafted and is due to be published this week.</a:t>
            </a:r>
            <a:endParaRPr lang="en-US" sz="1800" dirty="0"/>
          </a:p>
          <a:p>
            <a:pPr marL="0" indent="0">
              <a:lnSpc>
                <a:spcPct val="120000"/>
              </a:lnSpc>
              <a:spcBef>
                <a:spcPts val="600"/>
              </a:spcBef>
              <a:buNone/>
            </a:pPr>
            <a:r>
              <a:rPr lang="en-GB" sz="1800" b="1" dirty="0"/>
              <a:t>Features/by-line opportunities</a:t>
            </a:r>
          </a:p>
          <a:p>
            <a:pPr lvl="1">
              <a:lnSpc>
                <a:spcPct val="120000"/>
              </a:lnSpc>
              <a:spcBef>
                <a:spcPts val="600"/>
              </a:spcBef>
            </a:pPr>
            <a:r>
              <a:rPr lang="en-GB" sz="1600" dirty="0"/>
              <a:t>The article ‘Achieving IoT interoperability with oneM2M’ was published in the October edition of the ETSI newsletter. An article has also been drafted and secured for the January edition.</a:t>
            </a:r>
          </a:p>
          <a:p>
            <a:pPr lvl="1">
              <a:lnSpc>
                <a:spcPct val="120000"/>
              </a:lnSpc>
              <a:spcBef>
                <a:spcPts val="600"/>
              </a:spcBef>
            </a:pPr>
            <a:r>
              <a:rPr lang="en-GB" sz="1600" dirty="0"/>
              <a:t>A by-line on Release 3 was drafted for IoT Now Transport, which will be published this month. </a:t>
            </a:r>
          </a:p>
          <a:p>
            <a:pPr lvl="1">
              <a:lnSpc>
                <a:spcPct val="120000"/>
              </a:lnSpc>
              <a:spcBef>
                <a:spcPts val="600"/>
              </a:spcBef>
            </a:pPr>
            <a:r>
              <a:rPr lang="en-GB" sz="1600" dirty="0"/>
              <a:t>A feature was also drafted for Pipeline Magazine and will be published in the next edition. </a:t>
            </a:r>
          </a:p>
          <a:p>
            <a:pPr marL="0" lvl="0" indent="0">
              <a:lnSpc>
                <a:spcPct val="100000"/>
              </a:lnSpc>
              <a:spcBef>
                <a:spcPts val="600"/>
              </a:spcBef>
              <a:buNone/>
            </a:pPr>
            <a:r>
              <a:rPr lang="en-GB" sz="1800" b="1" dirty="0">
                <a:solidFill>
                  <a:srgbClr val="545054"/>
                </a:solidFill>
              </a:rPr>
              <a:t>Industry Mentions </a:t>
            </a:r>
          </a:p>
          <a:p>
            <a:pPr marL="457200" lvl="2">
              <a:lnSpc>
                <a:spcPct val="100000"/>
              </a:lnSpc>
              <a:spcBef>
                <a:spcPts val="600"/>
              </a:spcBef>
            </a:pPr>
            <a:r>
              <a:rPr lang="en-GB" sz="1600" dirty="0">
                <a:solidFill>
                  <a:srgbClr val="545054"/>
                </a:solidFill>
              </a:rPr>
              <a:t>These consist of mentions of oneM2M within industry reports, news articles, deployment examples and references made by members.</a:t>
            </a:r>
          </a:p>
          <a:p>
            <a:pPr marL="457200" lvl="2">
              <a:lnSpc>
                <a:spcPct val="100000"/>
              </a:lnSpc>
              <a:spcBef>
                <a:spcPts val="600"/>
              </a:spcBef>
            </a:pPr>
            <a:r>
              <a:rPr lang="en-GB" sz="1600" dirty="0">
                <a:solidFill>
                  <a:srgbClr val="545054"/>
                </a:solidFill>
              </a:rPr>
              <a:t>oneM2M has achieved a total of 2998 industry mentions in the period of January to November of 2018. </a:t>
            </a:r>
            <a:endParaRPr lang="en-GB" sz="1600" dirty="0"/>
          </a:p>
          <a:p>
            <a:pPr marL="457200" lvl="1" indent="0">
              <a:lnSpc>
                <a:spcPct val="120000"/>
              </a:lnSpc>
              <a:spcBef>
                <a:spcPts val="600"/>
              </a:spcBef>
              <a:buNone/>
            </a:pPr>
            <a:endParaRPr lang="en-GB" sz="1600" dirty="0"/>
          </a:p>
        </p:txBody>
      </p:sp>
    </p:spTree>
    <p:extLst>
      <p:ext uri="{BB962C8B-B14F-4D97-AF65-F5344CB8AC3E}">
        <p14:creationId xmlns:p14="http://schemas.microsoft.com/office/powerpoint/2010/main" val="61772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7850299" cy="1173570"/>
          </a:xfrm>
        </p:spPr>
        <p:txBody>
          <a:bodyPr>
            <a:normAutofit fontScale="90000"/>
          </a:bodyPr>
          <a:lstStyle/>
          <a:p>
            <a:r>
              <a:rPr lang="en-US" sz="4000" dirty="0"/>
              <a:t>Recent and upcoming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3</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330470" y="1173569"/>
            <a:ext cx="11526834" cy="5319305"/>
          </a:xfrm>
        </p:spPr>
        <p:txBody>
          <a:bodyPr>
            <a:normAutofit lnSpcReduction="10000"/>
          </a:bodyPr>
          <a:lstStyle/>
          <a:p>
            <a:pPr marL="0" indent="0">
              <a:lnSpc>
                <a:spcPct val="120000"/>
              </a:lnSpc>
              <a:spcBef>
                <a:spcPts val="600"/>
              </a:spcBef>
              <a:buNone/>
            </a:pPr>
            <a:r>
              <a:rPr lang="en-US" sz="1800" b="1" dirty="0">
                <a:solidFill>
                  <a:srgbClr val="545054"/>
                </a:solidFill>
              </a:rPr>
              <a:t>Webinars</a:t>
            </a:r>
          </a:p>
          <a:p>
            <a:pPr lvl="1">
              <a:lnSpc>
                <a:spcPct val="100000"/>
              </a:lnSpc>
              <a:spcBef>
                <a:spcPts val="600"/>
              </a:spcBef>
            </a:pPr>
            <a:r>
              <a:rPr lang="en-GB" sz="1600" dirty="0"/>
              <a:t>A webinar on Release 3 was organised for October 11. </a:t>
            </a:r>
          </a:p>
          <a:p>
            <a:pPr lvl="1">
              <a:lnSpc>
                <a:spcPct val="100000"/>
              </a:lnSpc>
              <a:spcBef>
                <a:spcPts val="600"/>
              </a:spcBef>
            </a:pPr>
            <a:r>
              <a:rPr lang="en-US" sz="1600" dirty="0"/>
              <a:t>The Deutsche Telekom Smart Device Template webinar took place on November 5.</a:t>
            </a:r>
          </a:p>
          <a:p>
            <a:pPr lvl="1">
              <a:lnSpc>
                <a:spcPct val="100000"/>
              </a:lnSpc>
              <a:spcBef>
                <a:spcPts val="600"/>
              </a:spcBef>
            </a:pPr>
            <a:r>
              <a:rPr lang="en-US" sz="1600" dirty="0"/>
              <a:t>A webinar about oneM2M’s partnership with the India-EU ICT was held on November 23.</a:t>
            </a:r>
          </a:p>
          <a:p>
            <a:pPr lvl="1">
              <a:lnSpc>
                <a:spcPct val="100000"/>
              </a:lnSpc>
              <a:spcBef>
                <a:spcPts val="600"/>
              </a:spcBef>
            </a:pPr>
            <a:r>
              <a:rPr lang="en-US" sz="1600" dirty="0"/>
              <a:t>A date for the Protocols webinar is still needed.</a:t>
            </a:r>
            <a:endParaRPr lang="en-GB" sz="1600" dirty="0"/>
          </a:p>
          <a:p>
            <a:pPr lvl="1">
              <a:lnSpc>
                <a:spcPct val="100000"/>
              </a:lnSpc>
              <a:spcBef>
                <a:spcPts val="600"/>
              </a:spcBef>
            </a:pPr>
            <a:r>
              <a:rPr lang="en-GB" sz="1600" dirty="0"/>
              <a:t>Industry 4.0 webinar – this has been discussed but is yet to be confirmed.</a:t>
            </a:r>
          </a:p>
          <a:p>
            <a:pPr lvl="1">
              <a:lnSpc>
                <a:spcPct val="100000"/>
              </a:lnSpc>
              <a:spcBef>
                <a:spcPts val="600"/>
              </a:spcBef>
            </a:pPr>
            <a:r>
              <a:rPr lang="en-GB" sz="1600" dirty="0"/>
              <a:t>IIC Security Architecture Webinar – this is following the joint IIC and oneM2M workshop</a:t>
            </a:r>
          </a:p>
          <a:p>
            <a:pPr marL="457200" lvl="1" indent="0">
              <a:lnSpc>
                <a:spcPct val="120000"/>
              </a:lnSpc>
              <a:spcBef>
                <a:spcPts val="600"/>
              </a:spcBef>
              <a:buNone/>
            </a:pPr>
            <a:endParaRPr lang="en-GB" sz="1600" dirty="0"/>
          </a:p>
          <a:p>
            <a:pPr marL="0" indent="0">
              <a:lnSpc>
                <a:spcPct val="100000"/>
              </a:lnSpc>
              <a:spcBef>
                <a:spcPts val="0"/>
              </a:spcBef>
              <a:buNone/>
            </a:pPr>
            <a:r>
              <a:rPr lang="en-US" sz="1800" b="1" dirty="0"/>
              <a:t>White Papers </a:t>
            </a:r>
          </a:p>
          <a:p>
            <a:pPr lvl="1">
              <a:lnSpc>
                <a:spcPct val="100000"/>
              </a:lnSpc>
              <a:spcBef>
                <a:spcPts val="600"/>
              </a:spcBef>
            </a:pPr>
            <a:r>
              <a:rPr lang="en-GB" sz="1600" dirty="0"/>
              <a:t>An updated version of the Smart Cities white paper has been published which includes new sections covering Bordeaux and CEN CENCLEC,  as well as addition of the </a:t>
            </a:r>
            <a:r>
              <a:rPr lang="en-GB" sz="1600" dirty="0" err="1"/>
              <a:t>oneTRANSPORT</a:t>
            </a:r>
            <a:r>
              <a:rPr lang="en-GB" sz="1600" dirty="0"/>
              <a:t> case study. </a:t>
            </a:r>
          </a:p>
          <a:p>
            <a:pPr lvl="1">
              <a:lnSpc>
                <a:spcPct val="100000"/>
              </a:lnSpc>
              <a:spcBef>
                <a:spcPts val="600"/>
              </a:spcBef>
            </a:pPr>
            <a:endParaRPr lang="en-GB" sz="1600" dirty="0"/>
          </a:p>
          <a:p>
            <a:pPr marL="0" indent="0">
              <a:lnSpc>
                <a:spcPct val="120000"/>
              </a:lnSpc>
              <a:buNone/>
            </a:pPr>
            <a:r>
              <a:rPr lang="en-GB" sz="1800" b="1" dirty="0"/>
              <a:t>Media and Analyst Interviews</a:t>
            </a:r>
          </a:p>
          <a:p>
            <a:pPr lvl="1">
              <a:lnSpc>
                <a:spcPct val="120000"/>
              </a:lnSpc>
            </a:pPr>
            <a:r>
              <a:rPr lang="en-GB" sz="1600" dirty="0"/>
              <a:t>A briefing with IHS Markit and Ovum took place regarding oneM2M’s deployments in South Korea. </a:t>
            </a:r>
          </a:p>
          <a:p>
            <a:pPr lvl="1">
              <a:lnSpc>
                <a:spcPct val="120000"/>
              </a:lnSpc>
            </a:pPr>
            <a:endParaRPr lang="en-GB" sz="1600" dirty="0"/>
          </a:p>
          <a:p>
            <a:pPr marL="0" lvl="1" indent="0">
              <a:lnSpc>
                <a:spcPct val="100000"/>
              </a:lnSpc>
              <a:spcBef>
                <a:spcPts val="600"/>
              </a:spcBef>
              <a:buNone/>
            </a:pPr>
            <a:r>
              <a:rPr lang="en-GB" sz="1800" b="1" dirty="0"/>
              <a:t>Social Media </a:t>
            </a:r>
          </a:p>
          <a:p>
            <a:pPr marL="457200" lvl="2">
              <a:lnSpc>
                <a:spcPct val="100000"/>
              </a:lnSpc>
              <a:spcBef>
                <a:spcPts val="600"/>
              </a:spcBef>
            </a:pPr>
            <a:r>
              <a:rPr lang="en-GB" sz="1600" dirty="0"/>
              <a:t>Monthly Twitter schedules are being drafted and at least one post a day is sent.</a:t>
            </a:r>
          </a:p>
          <a:p>
            <a:pPr marL="0" indent="0">
              <a:buNone/>
            </a:pPr>
            <a:endParaRPr lang="en-GB" sz="300" dirty="0"/>
          </a:p>
          <a:p>
            <a:pPr lvl="1">
              <a:lnSpc>
                <a:spcPct val="100000"/>
              </a:lnSpc>
              <a:spcBef>
                <a:spcPts val="600"/>
              </a:spcBef>
            </a:pPr>
            <a:endParaRPr lang="en-GB" sz="1600" dirty="0"/>
          </a:p>
          <a:p>
            <a:pPr marL="0" indent="0">
              <a:buNone/>
            </a:pPr>
            <a:endParaRPr lang="en-GB" sz="1900" dirty="0"/>
          </a:p>
          <a:p>
            <a:pPr marL="457200" lvl="1" indent="0">
              <a:lnSpc>
                <a:spcPct val="120000"/>
              </a:lnSpc>
              <a:spcBef>
                <a:spcPts val="0"/>
              </a:spcBef>
              <a:buNone/>
            </a:pPr>
            <a:endParaRPr lang="en-GB" sz="1700" dirty="0"/>
          </a:p>
          <a:p>
            <a:pPr marL="0" indent="0">
              <a:lnSpc>
                <a:spcPct val="120000"/>
              </a:lnSpc>
              <a:spcBef>
                <a:spcPts val="0"/>
              </a:spcBef>
              <a:buNone/>
            </a:pPr>
            <a:endParaRPr lang="en-US" sz="4300" i="1" dirty="0"/>
          </a:p>
        </p:txBody>
      </p:sp>
    </p:spTree>
    <p:extLst>
      <p:ext uri="{BB962C8B-B14F-4D97-AF65-F5344CB8AC3E}">
        <p14:creationId xmlns:p14="http://schemas.microsoft.com/office/powerpoint/2010/main" val="905879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325-E18E-4568-80C6-C2303FAE55FC}"/>
              </a:ext>
            </a:extLst>
          </p:cNvPr>
          <p:cNvSpPr>
            <a:spLocks noGrp="1"/>
          </p:cNvSpPr>
          <p:nvPr>
            <p:ph type="title"/>
          </p:nvPr>
        </p:nvSpPr>
        <p:spPr/>
        <p:txBody>
          <a:bodyPr/>
          <a:lstStyle/>
          <a:p>
            <a:r>
              <a:rPr lang="en-GB" dirty="0"/>
              <a:t>Speaking slots </a:t>
            </a:r>
          </a:p>
        </p:txBody>
      </p:sp>
      <p:sp>
        <p:nvSpPr>
          <p:cNvPr id="3" name="Content Placeholder 2">
            <a:extLst>
              <a:ext uri="{FF2B5EF4-FFF2-40B4-BE49-F238E27FC236}">
                <a16:creationId xmlns:a16="http://schemas.microsoft.com/office/drawing/2014/main" id="{060353B2-2799-4375-BB4A-E3525006E019}"/>
              </a:ext>
            </a:extLst>
          </p:cNvPr>
          <p:cNvSpPr>
            <a:spLocks noGrp="1"/>
          </p:cNvSpPr>
          <p:nvPr>
            <p:ph idx="1"/>
          </p:nvPr>
        </p:nvSpPr>
        <p:spPr/>
        <p:txBody>
          <a:bodyPr>
            <a:normAutofit lnSpcReduction="10000"/>
          </a:bodyPr>
          <a:lstStyle/>
          <a:p>
            <a:pPr marL="0" indent="0">
              <a:buNone/>
            </a:pPr>
            <a:r>
              <a:rPr lang="en-GB" sz="1800" b="1" dirty="0"/>
              <a:t>Speaking Slots </a:t>
            </a:r>
          </a:p>
          <a:p>
            <a:r>
              <a:rPr lang="en-US" sz="1600" dirty="0"/>
              <a:t>Alan Carlton, of </a:t>
            </a:r>
            <a:r>
              <a:rPr lang="en-US" sz="1600" dirty="0" err="1"/>
              <a:t>InterDigital</a:t>
            </a:r>
            <a:r>
              <a:rPr lang="en-US" sz="1600" dirty="0"/>
              <a:t>, took part in the IoT Workshop held by the Max Planck Institute for Innovation and Competition Research in Munich, Germany in October.</a:t>
            </a:r>
          </a:p>
          <a:p>
            <a:r>
              <a:rPr lang="en-US" sz="1600" dirty="0"/>
              <a:t>Chris Martin, of </a:t>
            </a:r>
            <a:r>
              <a:rPr lang="en-US" sz="1600" dirty="0" err="1"/>
              <a:t>GlenMartin</a:t>
            </a:r>
            <a:r>
              <a:rPr lang="en-US" sz="1600" dirty="0"/>
              <a:t>, represented oneM2M on the panel “Interoperable IoT: Benefits, Challenges, and Lesson Learned” at IoT Solutions World Congress, October 16-18, 2018.</a:t>
            </a:r>
          </a:p>
          <a:p>
            <a:r>
              <a:rPr lang="en-US" sz="1600" dirty="0"/>
              <a:t>Mika Rasinkangas, of </a:t>
            </a:r>
            <a:r>
              <a:rPr lang="en-US" sz="1600" dirty="0" err="1"/>
              <a:t>Chordant</a:t>
            </a:r>
            <a:r>
              <a:rPr lang="en-US" sz="1600" dirty="0"/>
              <a:t>, presented on behalf of oneM2M on the panel </a:t>
            </a:r>
            <a:r>
              <a:rPr lang="en-GB" sz="1600" dirty="0"/>
              <a:t>“Learning from Each Other – Use Cases Across Industries”  at the IoT Security Summit, October 16-17, 2018. </a:t>
            </a:r>
          </a:p>
          <a:p>
            <a:r>
              <a:rPr lang="en-GB" sz="1600" dirty="0"/>
              <a:t>Speaking slots at The Drum event and IoT Tech Expo North America were secured but were not filled.</a:t>
            </a:r>
            <a:endParaRPr lang="en-US" sz="1600" dirty="0"/>
          </a:p>
          <a:p>
            <a:endParaRPr lang="en-US" sz="1600" b="1" dirty="0"/>
          </a:p>
          <a:p>
            <a:r>
              <a:rPr lang="en-GB" sz="1800" b="1" dirty="0"/>
              <a:t>Upcoming Speaking Slots </a:t>
            </a:r>
          </a:p>
          <a:p>
            <a:r>
              <a:rPr lang="en-GB" sz="1600" dirty="0"/>
              <a:t>oneM2M has been offered a speaking slot at Smart Home Tech Expo 2019, in Birmingham, England, March 26-27, 2019. A participant to fill the slot is still being sought.</a:t>
            </a:r>
          </a:p>
          <a:p>
            <a:r>
              <a:rPr lang="en-GB" sz="1600" dirty="0"/>
              <a:t>A slot is available for oneM2M to speak at the 3</a:t>
            </a:r>
            <a:r>
              <a:rPr lang="en-GB" sz="1600" baseline="30000" dirty="0"/>
              <a:t>rd</a:t>
            </a:r>
            <a:r>
              <a:rPr lang="en-GB" sz="1600" dirty="0"/>
              <a:t> Annual Smart Cities Symposium, in Chicago, US, January 22-24, 2019.</a:t>
            </a:r>
          </a:p>
          <a:p>
            <a:r>
              <a:rPr lang="en-GB" sz="1600" dirty="0"/>
              <a:t> oneM2M will be participating in the NIST, PSCR Public Safety IoT Roundtable, in NIST Boulder Campus, US, in April 3-4, 2019.</a:t>
            </a:r>
          </a:p>
          <a:p>
            <a:endParaRPr lang="en-GB" sz="1600" dirty="0"/>
          </a:p>
          <a:p>
            <a:endParaRPr lang="en-GB" sz="1600" dirty="0"/>
          </a:p>
          <a:p>
            <a:endParaRPr lang="en-GB" sz="1800" b="1" dirty="0"/>
          </a:p>
          <a:p>
            <a:endParaRPr lang="en-GB" sz="1800" b="1" dirty="0"/>
          </a:p>
          <a:p>
            <a:endParaRPr lang="en-GB" dirty="0"/>
          </a:p>
        </p:txBody>
      </p:sp>
      <p:sp>
        <p:nvSpPr>
          <p:cNvPr id="4" name="Slide Number Placeholder 3">
            <a:extLst>
              <a:ext uri="{FF2B5EF4-FFF2-40B4-BE49-F238E27FC236}">
                <a16:creationId xmlns:a16="http://schemas.microsoft.com/office/drawing/2014/main" id="{A52CD93E-03AA-4744-9366-994B0C311A00}"/>
              </a:ext>
            </a:extLst>
          </p:cNvPr>
          <p:cNvSpPr>
            <a:spLocks noGrp="1"/>
          </p:cNvSpPr>
          <p:nvPr>
            <p:ph type="sldNum" sz="quarter" idx="12"/>
          </p:nvPr>
        </p:nvSpPr>
        <p:spPr/>
        <p:txBody>
          <a:bodyPr/>
          <a:lstStyle/>
          <a:p>
            <a:fld id="{163F5A94-8458-4F17-AD3C-1A083E20221D}" type="slidenum">
              <a:rPr lang="en-US" smtClean="0"/>
              <a:t>4</a:t>
            </a:fld>
            <a:endParaRPr lang="en-US" dirty="0"/>
          </a:p>
        </p:txBody>
      </p:sp>
    </p:spTree>
    <p:extLst>
      <p:ext uri="{BB962C8B-B14F-4D97-AF65-F5344CB8AC3E}">
        <p14:creationId xmlns:p14="http://schemas.microsoft.com/office/powerpoint/2010/main" val="1906067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How The TP Can Help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5</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749889" y="1664183"/>
            <a:ext cx="10947739" cy="5289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Take advantage of available speaking slots. Speaking slots give oneM2M a valuable platform to reach a much wider audience and it is important that these opportunities are not missed as and when they arise.</a:t>
            </a:r>
          </a:p>
          <a:p>
            <a:pPr marL="228600" lvl="1">
              <a:lnSpc>
                <a:spcPct val="100000"/>
              </a:lnSpc>
              <a:spcBef>
                <a:spcPts val="1000"/>
              </a:spcBef>
            </a:pPr>
            <a:r>
              <a:rPr lang="en-US" sz="1600" dirty="0"/>
              <a:t>Share any interesting activity or relevant updates which would make good content for press releases, features, white papers and social media. This is crucial in order for oneM2M to build its presence in the IoT sector and across the telecom industry. This also allows oneM2M to maintain a fresh and dynamic presence online. </a:t>
            </a:r>
          </a:p>
          <a:p>
            <a:pPr marL="228600" lvl="1">
              <a:lnSpc>
                <a:spcPct val="100000"/>
              </a:lnSpc>
              <a:spcBef>
                <a:spcPts val="1000"/>
              </a:spcBef>
            </a:pPr>
            <a:r>
              <a:rPr lang="en-US" sz="1600" dirty="0"/>
              <a:t>Please share your news stories and events with us by completing our PR questionnaire.</a:t>
            </a:r>
          </a:p>
          <a:p>
            <a:r>
              <a:rPr lang="en-US" sz="1600" dirty="0"/>
              <a:t>Help progress discussion around upcoming webinars and provide input on suggested future topics.</a:t>
            </a:r>
          </a:p>
          <a:p>
            <a:r>
              <a:rPr lang="en-US" sz="1600" dirty="0"/>
              <a:t>Share relevant exposure of oneM2M-related content.</a:t>
            </a:r>
          </a:p>
          <a:p>
            <a:pPr marL="228600" lvl="1">
              <a:lnSpc>
                <a:spcPct val="100000"/>
              </a:lnSpc>
              <a:spcBef>
                <a:spcPts val="1000"/>
              </a:spcBef>
            </a:pPr>
            <a:r>
              <a:rPr lang="en-US" sz="1600" dirty="0"/>
              <a:t>Keep us updated on any member companies that are speaking about oneM2M at events.</a:t>
            </a:r>
          </a:p>
          <a:p>
            <a:pPr marL="0" lvl="1" indent="0">
              <a:lnSpc>
                <a:spcPct val="100000"/>
              </a:lnSpc>
              <a:spcBef>
                <a:spcPts val="1000"/>
              </a:spcBef>
              <a:buNone/>
            </a:pPr>
            <a:endParaRPr lang="en-US" sz="1600" dirty="0"/>
          </a:p>
          <a:p>
            <a:pPr marL="0" lvl="1" indent="0" algn="ctr">
              <a:lnSpc>
                <a:spcPct val="100000"/>
              </a:lnSpc>
              <a:spcBef>
                <a:spcPts val="1000"/>
              </a:spcBef>
              <a:buNone/>
            </a:pPr>
            <a:r>
              <a:rPr lang="en-US" sz="1600" i="1" dirty="0"/>
              <a:t>We thank you for your continued support for oneM2M</a:t>
            </a:r>
          </a:p>
        </p:txBody>
      </p:sp>
    </p:spTree>
    <p:extLst>
      <p:ext uri="{BB962C8B-B14F-4D97-AF65-F5344CB8AC3E}">
        <p14:creationId xmlns:p14="http://schemas.microsoft.com/office/powerpoint/2010/main" val="271933618"/>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2587</TotalTime>
  <Words>731</Words>
  <Application>Microsoft Office PowerPoint</Application>
  <PresentationFormat>Widescreen</PresentationFormat>
  <Paragraphs>67</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Myriad Pro</vt:lpstr>
      <vt:lpstr>Myriad Pro Light</vt:lpstr>
      <vt:lpstr>Office Theme</vt:lpstr>
      <vt:lpstr>MARCOM report – TP38 Kanazawa, Japan</vt:lpstr>
      <vt:lpstr>Recent MARCOM Activity</vt:lpstr>
      <vt:lpstr>Recent and upcoming MARCOM Activity</vt:lpstr>
      <vt:lpstr>Speaking slots </vt:lpstr>
      <vt:lpstr>How The TP Can Help</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Karen Hughes</cp:lastModifiedBy>
  <cp:revision>159</cp:revision>
  <dcterms:created xsi:type="dcterms:W3CDTF">2017-09-21T15:46:31Z</dcterms:created>
  <dcterms:modified xsi:type="dcterms:W3CDTF">2018-12-02T04:44:41Z</dcterms:modified>
</cp:coreProperties>
</file>