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83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9" autoAdjust="0"/>
    <p:restoredTop sz="94660"/>
  </p:normalViewPr>
  <p:slideViewPr>
    <p:cSldViewPr snapToGrid="0">
      <p:cViewPr varScale="1">
        <p:scale>
          <a:sx n="86" d="100"/>
          <a:sy n="86" d="100"/>
        </p:scale>
        <p:origin x="6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7" y="0"/>
            <a:ext cx="7850299" cy="11735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WPM status </a:t>
            </a:r>
            <a:r>
              <a:rPr lang="en-US" dirty="0" smtClean="0">
                <a:cs typeface="Arial" panose="020B0604020202020204" pitchFamily="34" charset="0"/>
              </a:rPr>
              <a:t>report TP#38 opening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dirty="0" smtClean="0">
                <a:latin typeface="+mn-lt"/>
                <a:cs typeface="Arial" panose="020B0604020202020204" pitchFamily="34" charset="0"/>
              </a:rPr>
              <a:t>2018-12-03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44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</a:t>
            </a:r>
            <a:r>
              <a:rPr lang="en-US" dirty="0" smtClean="0"/>
              <a:t>TP-2018-0295-WPM_status_report_TP#38_opening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/>
              <a:t>Timeline Release 3 and Release 4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" y="1163675"/>
            <a:ext cx="12137754" cy="53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WPM Status at </a:t>
            </a:r>
            <a:r>
              <a:rPr lang="en-US" dirty="0" smtClean="0"/>
              <a:t>TP#38 </a:t>
            </a:r>
            <a:r>
              <a:rPr lang="en-US" dirty="0"/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3 candidate Technical Specifications and Technical Reports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3 &amp; Release 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TP </a:t>
            </a:r>
            <a:r>
              <a:rPr lang="en-US" dirty="0" smtClean="0"/>
              <a:t>38 </a:t>
            </a:r>
            <a:r>
              <a:rPr lang="en-US" dirty="0"/>
              <a:t>opening - WI Snapshot*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41 </a:t>
            </a:r>
            <a:r>
              <a:rPr lang="en-US" altLang="de-DE" sz="1800" dirty="0">
                <a:solidFill>
                  <a:prstClr val="black"/>
                </a:solidFill>
              </a:rPr>
              <a:t>active work items </a:t>
            </a:r>
            <a:r>
              <a:rPr lang="en-US" altLang="de-DE" sz="1200" i="1" dirty="0">
                <a:solidFill>
                  <a:prstClr val="black"/>
                </a:solidFill>
              </a:rPr>
              <a:t>of which</a:t>
            </a:r>
            <a:endParaRPr lang="en-US" altLang="de-DE" sz="1800" i="1" dirty="0">
              <a:solidFill>
                <a:prstClr val="black"/>
              </a:solidFill>
            </a:endParaRP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Work </a:t>
            </a:r>
            <a:r>
              <a:rPr lang="en-US" altLang="de-DE" sz="1800" dirty="0">
                <a:solidFill>
                  <a:prstClr val="black"/>
                </a:solidFill>
              </a:rPr>
              <a:t>Item Milestones reached at </a:t>
            </a:r>
            <a:r>
              <a:rPr lang="en-US" altLang="de-DE" sz="1800" dirty="0" smtClean="0">
                <a:solidFill>
                  <a:prstClr val="black"/>
                </a:solidFill>
              </a:rPr>
              <a:t>TP#38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>
                <a:solidFill>
                  <a:srgbClr val="C00000"/>
                </a:solidFill>
              </a:rPr>
              <a:t> </a:t>
            </a:r>
            <a:r>
              <a:rPr lang="en-US" altLang="de-DE" sz="1400" b="1" dirty="0" smtClean="0"/>
              <a:t>6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 </a:t>
            </a:r>
            <a:r>
              <a:rPr lang="en-US" altLang="de-DE" sz="1400" b="1" dirty="0" smtClean="0"/>
              <a:t>2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 smtClean="0"/>
              <a:t>11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missed their earlier approval 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Release 3 </a:t>
            </a:r>
            <a:r>
              <a:rPr lang="en-US" altLang="de-DE" sz="1800" dirty="0" smtClean="0">
                <a:solidFill>
                  <a:prstClr val="black"/>
                </a:solidFill>
              </a:rPr>
              <a:t>ratification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Approval of ADM-0017 Release 3 Control </a:t>
            </a:r>
            <a:r>
              <a:rPr lang="en-US" altLang="de-DE" sz="1400" dirty="0" smtClean="0"/>
              <a:t>Document</a:t>
            </a:r>
          </a:p>
          <a:p>
            <a:pPr lvl="2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de-DE" sz="1400" dirty="0" smtClean="0"/>
              <a:t>ADM-0017 Release 3 Control Document V3.0.0</a:t>
            </a:r>
            <a:endParaRPr lang="en-US" altLang="de-DE" sz="14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en-GB" altLang="de-DE" sz="1400" dirty="0" smtClean="0"/>
              <a:t>See full work program status @ TP37 opening in ADM-0001-Work Program Management </a:t>
            </a:r>
            <a:r>
              <a:rPr lang="en-GB" altLang="de-DE" sz="1400" dirty="0" smtClean="0"/>
              <a:t>v37.2.0</a:t>
            </a:r>
            <a:r>
              <a:rPr lang="en-GB" altLang="de-DE" sz="1400" dirty="0" smtClean="0"/>
              <a:t>.  </a:t>
            </a:r>
            <a:endParaRPr lang="en-GB" alt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5786187" y="1181255"/>
            <a:ext cx="5767310" cy="529375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endParaRPr lang="en-US" sz="1200" dirty="0"/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</a:p>
          <a:p>
            <a:r>
              <a:rPr lang="en-US" sz="1400" dirty="0"/>
              <a:t>WI-0090 - oneM2M and </a:t>
            </a:r>
            <a:r>
              <a:rPr lang="en-US" sz="1400" dirty="0" err="1"/>
              <a:t>Zigbee</a:t>
            </a:r>
            <a:r>
              <a:rPr lang="en-US" sz="1400" dirty="0"/>
              <a:t> </a:t>
            </a:r>
            <a:r>
              <a:rPr lang="en-US" sz="1400" dirty="0" smtClean="0"/>
              <a:t>interworking</a:t>
            </a:r>
          </a:p>
          <a:p>
            <a:r>
              <a:rPr lang="en-US" sz="1400" dirty="0" smtClean="0"/>
              <a:t>WI-0091 - oneM2M </a:t>
            </a:r>
            <a:r>
              <a:rPr lang="en-US" sz="1400" dirty="0"/>
              <a:t>Services and Platforms </a:t>
            </a:r>
            <a:r>
              <a:rPr lang="en-US" sz="1400" dirty="0" smtClean="0"/>
              <a:t>Discovery</a:t>
            </a:r>
          </a:p>
          <a:p>
            <a:r>
              <a:rPr lang="en-US" sz="1400" dirty="0" smtClean="0"/>
              <a:t>WI-0092 - Railway </a:t>
            </a:r>
            <a:r>
              <a:rPr lang="en-US" sz="1400" dirty="0"/>
              <a:t>Domain Enablement </a:t>
            </a:r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41 </a:t>
            </a:r>
            <a:r>
              <a:rPr lang="en-US" dirty="0"/>
              <a:t>active WIs*</a:t>
            </a:r>
          </a:p>
        </p:txBody>
      </p:sp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317427" y="1185825"/>
            <a:ext cx="5093537" cy="457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REQ WG</a:t>
            </a:r>
          </a:p>
          <a:p>
            <a:r>
              <a:rPr lang="en-US" altLang="de-DE" sz="1200" dirty="0"/>
              <a:t>WI-0015 -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enablement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 smtClean="0"/>
              <a:t>ARC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dirty="0"/>
              <a:t>WI-0031 – Optimized Group-based Operation</a:t>
            </a:r>
          </a:p>
          <a:p>
            <a:r>
              <a:rPr lang="en-US" altLang="de-DE" sz="1200" dirty="0" smtClean="0"/>
              <a:t>WI-0035 </a:t>
            </a:r>
            <a:r>
              <a:rPr lang="en-US" altLang="de-DE" sz="1200" dirty="0"/>
              <a:t>– Action Triggering </a:t>
            </a:r>
          </a:p>
          <a:p>
            <a:r>
              <a:rPr lang="en-US" altLang="de-DE" sz="1200" dirty="0"/>
              <a:t>WI-0047 - DDS usage in oneM2M system </a:t>
            </a:r>
          </a:p>
          <a:p>
            <a:r>
              <a:rPr lang="en-US" altLang="de-DE" sz="1200" dirty="0" smtClean="0"/>
              <a:t>WI-0056 </a:t>
            </a:r>
            <a:r>
              <a:rPr lang="en-US" altLang="de-DE" sz="1200" dirty="0"/>
              <a:t>- Evolution of Proximal IoT Interworking</a:t>
            </a:r>
          </a:p>
          <a:p>
            <a:r>
              <a:rPr lang="en-US" altLang="de-DE" sz="1200" dirty="0"/>
              <a:t>WI-0058 – Interworking with 3GPP networks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WI-0064 </a:t>
            </a:r>
            <a:r>
              <a:rPr lang="en-US" altLang="de-DE" sz="1200" dirty="0">
                <a:solidFill>
                  <a:srgbClr val="0070C0"/>
                </a:solidFill>
              </a:rPr>
              <a:t>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WI-0069 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syst.</a:t>
            </a: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WI-0080 -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/>
              <a:t>WI-0087 Summary of differences between Release 2A &amp; Release 3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PRO WG</a:t>
            </a:r>
          </a:p>
          <a:p>
            <a:r>
              <a:rPr lang="en-US" altLang="de-DE" sz="1200" dirty="0"/>
              <a:t>-</a:t>
            </a:r>
          </a:p>
        </p:txBody>
      </p:sp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4998394" y="1367128"/>
            <a:ext cx="5595294" cy="27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/>
              <a:t>SEC 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WI-0065 </a:t>
            </a:r>
            <a:r>
              <a:rPr lang="en-US" altLang="de-DE" sz="1200" dirty="0">
                <a:solidFill>
                  <a:srgbClr val="0070C0"/>
                </a:solidFill>
              </a:rPr>
              <a:t>- Trust Management in oneM2M</a:t>
            </a:r>
          </a:p>
          <a:p>
            <a:r>
              <a:rPr lang="en-US" altLang="de-DE" sz="1200" dirty="0"/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Policy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MAS WG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WI-0053 </a:t>
            </a:r>
            <a:r>
              <a:rPr lang="en-US" altLang="de-DE" sz="1200" dirty="0">
                <a:solidFill>
                  <a:srgbClr val="0070C0"/>
                </a:solidFill>
              </a:rPr>
              <a:t>- </a:t>
            </a:r>
            <a:r>
              <a:rPr lang="en-US" altLang="de-DE" sz="1200" dirty="0" smtClean="0">
                <a:solidFill>
                  <a:srgbClr val="0070C0"/>
                </a:solidFill>
              </a:rPr>
              <a:t>Enhancements </a:t>
            </a:r>
            <a:r>
              <a:rPr lang="en-US" altLang="de-DE" sz="1200" dirty="0">
                <a:solidFill>
                  <a:srgbClr val="0070C0"/>
                </a:solidFill>
              </a:rPr>
              <a:t>on Semantic </a:t>
            </a:r>
            <a:r>
              <a:rPr lang="en-US" altLang="de-DE" sz="1200" dirty="0" smtClean="0">
                <a:solidFill>
                  <a:srgbClr val="0070C0"/>
                </a:solidFill>
              </a:rPr>
              <a:t>Support </a:t>
            </a:r>
            <a:r>
              <a:rPr lang="en-US" altLang="de-DE" sz="1200" i="1" dirty="0" smtClean="0">
                <a:solidFill>
                  <a:srgbClr val="0070C0"/>
                </a:solidFill>
              </a:rPr>
              <a:t>(R3 =&gt; R4)</a:t>
            </a:r>
            <a:endParaRPr lang="en-US" altLang="de-DE" sz="1200" i="1" dirty="0">
              <a:solidFill>
                <a:srgbClr val="0070C0"/>
              </a:solidFill>
            </a:endParaRP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WI-0070 </a:t>
            </a:r>
            <a:r>
              <a:rPr lang="en-US" altLang="de-DE" sz="1200" dirty="0">
                <a:solidFill>
                  <a:srgbClr val="0070C0"/>
                </a:solidFill>
              </a:rPr>
              <a:t>- Disaster Alert Service Enabler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>
                <a:solidFill>
                  <a:srgbClr val="0070C0"/>
                </a:solidFill>
              </a:rPr>
              <a:t>WI-0075 – Ind. Dom. Inf. Model </a:t>
            </a:r>
            <a:r>
              <a:rPr lang="en-US" altLang="de-DE" sz="1200" dirty="0" err="1">
                <a:solidFill>
                  <a:srgbClr val="0070C0"/>
                </a:solidFill>
              </a:rPr>
              <a:t>Mapg</a:t>
            </a:r>
            <a:r>
              <a:rPr lang="en-US" altLang="de-DE" sz="1200" dirty="0">
                <a:solidFill>
                  <a:srgbClr val="0070C0"/>
                </a:solidFill>
              </a:rPr>
              <a:t>. &amp; Sem. Spt.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WI-0081 - Smart Device Template </a:t>
            </a:r>
            <a:r>
              <a:rPr lang="en-US" altLang="de-DE" sz="1200" dirty="0" smtClean="0">
                <a:solidFill>
                  <a:srgbClr val="0070C0"/>
                </a:solidFill>
              </a:rPr>
              <a:t>4.0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WI-0084 – SDT based Information Model and Mapping for Vertical Industries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</a:rPr>
              <a:t>Configuration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v37.2.0</a:t>
            </a:r>
            <a:r>
              <a:rPr lang="de-AT" altLang="de-DE" sz="1400" dirty="0"/>
              <a:t>.  </a:t>
            </a: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4998394" y="4063536"/>
            <a:ext cx="358240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dirty="0" smtClean="0"/>
              <a:t>WI-0051 </a:t>
            </a:r>
            <a:r>
              <a:rPr lang="en-US" altLang="de-DE" sz="1200" dirty="0"/>
              <a:t>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dirty="0" smtClean="0"/>
              <a:t>WI-0060 </a:t>
            </a:r>
            <a:r>
              <a:rPr lang="en-US" altLang="de-DE" sz="1200" dirty="0"/>
              <a:t>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Freeze at </a:t>
            </a:r>
            <a:r>
              <a:rPr lang="en-US" dirty="0" smtClean="0"/>
              <a:t>TP#38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WI-0046 Vehicular Domain Enablement – WG1,2 (80%)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TS-0036 Advanced </a:t>
            </a:r>
            <a:r>
              <a:rPr lang="en-US" altLang="de-DE" sz="1600" dirty="0"/>
              <a:t>Vehicular Domain Enablement</a:t>
            </a:r>
            <a:endParaRPr lang="en-US" altLang="de-DE" sz="1600" dirty="0" smtClean="0"/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WI-0064 Adaptation of oneM2M for Smart </a:t>
            </a:r>
            <a:r>
              <a:rPr lang="en-US" altLang="de-DE" sz="2000" dirty="0" smtClean="0"/>
              <a:t>City- WG2 (30%)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TR-0036 Adaptation </a:t>
            </a:r>
            <a:r>
              <a:rPr lang="en-US" altLang="de-DE" sz="1600" dirty="0"/>
              <a:t>of oneM2M for Smart City</a:t>
            </a:r>
            <a:endParaRPr lang="en-US" altLang="de-DE" sz="1600" dirty="0" smtClean="0"/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WI-0065 Trust Management in </a:t>
            </a:r>
            <a:r>
              <a:rPr lang="en-US" altLang="de-DE" sz="2000" dirty="0" smtClean="0"/>
              <a:t>oneM2M – WG4 (20%)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TR-0040 Trust </a:t>
            </a:r>
            <a:r>
              <a:rPr lang="en-US" altLang="de-DE" sz="1600" dirty="0"/>
              <a:t>Management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WI-0078 oneM2M API Guide – WG6 (90%)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TR-0051 oneM2M API Guide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WI-0082 3GPP V2X </a:t>
            </a:r>
            <a:r>
              <a:rPr lang="en-US" altLang="de-DE" sz="2000" dirty="0" smtClean="0"/>
              <a:t>Interworking- WG2 (10%)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TR-0055 3GPP V2X 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WI-0087 Summary of differences between Release 2A &amp; Release 3 – WG2 (30%)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TR-0056 Differences between Release 2A and Release 3</a:t>
            </a:r>
          </a:p>
        </p:txBody>
      </p:sp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Approval </a:t>
            </a:r>
            <a:r>
              <a:rPr lang="en-US" dirty="0"/>
              <a:t>at </a:t>
            </a:r>
            <a:r>
              <a:rPr lang="en-US" dirty="0" smtClean="0"/>
              <a:t>TP#38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WI-0068 </a:t>
            </a:r>
            <a:r>
              <a:rPr lang="en-US" altLang="de-DE" sz="2000" dirty="0" err="1"/>
              <a:t>GlobalPlatform</a:t>
            </a:r>
            <a:r>
              <a:rPr lang="en-US" altLang="de-DE" sz="2000" dirty="0"/>
              <a:t> </a:t>
            </a:r>
            <a:r>
              <a:rPr lang="en-US" altLang="de-DE" sz="2000" dirty="0" smtClean="0"/>
              <a:t>Interworking- WG4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TS-00xy </a:t>
            </a:r>
            <a:r>
              <a:rPr lang="en-US" altLang="de-DE" sz="1600" dirty="0" err="1"/>
              <a:t>GlobalPlatform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WI-0081 Smart Device template </a:t>
            </a:r>
            <a:r>
              <a:rPr lang="en-US" altLang="de-DE" sz="2000" dirty="0" smtClean="0"/>
              <a:t>4.0 – WG5 (25%)</a:t>
            </a: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TP#38	</a:t>
            </a:r>
            <a:r>
              <a:rPr lang="en-US" sz="2000" dirty="0" smtClean="0"/>
              <a:t>(1/2)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WI-0031 Optimized Group-based Operation – WG2,3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WI-0035 </a:t>
            </a:r>
            <a:r>
              <a:rPr lang="en-US" altLang="de-DE" sz="2000" dirty="0"/>
              <a:t>Action Triggering - WG2 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WI-0047 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WI-0056 Evolution of Proximal IoT Interworking – WG2 </a:t>
            </a:r>
            <a:r>
              <a:rPr lang="en-US" altLang="de-DE" sz="2000" dirty="0" smtClean="0"/>
              <a:t>(95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TS-0033  Interworking </a:t>
            </a:r>
            <a:r>
              <a:rPr lang="en-US" altLang="de-DE" sz="1600" dirty="0" smtClean="0"/>
              <a:t>Framework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WI-0060 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TR-0041 Decentralized Authentication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92602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2343806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8" y="454242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5" y="3443117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" y="3838472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0" y="2735163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0" y="5186568"/>
            <a:ext cx="317678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TP#38	</a:t>
            </a:r>
            <a:r>
              <a:rPr lang="en-US" sz="2000" dirty="0" smtClean="0"/>
              <a:t>(2/2)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WI-0069 </a:t>
            </a:r>
            <a:r>
              <a:rPr lang="en-US" altLang="de-DE" sz="2000" dirty="0"/>
              <a:t>Heterogeneous identification service in oneM2M </a:t>
            </a:r>
            <a:r>
              <a:rPr lang="en-US" altLang="de-DE" sz="2000" dirty="0" smtClean="0"/>
              <a:t>system – WG4 (90%)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TR-0044 Heterogeneous identification service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  <a:endParaRPr lang="en-US" altLang="de-DE" sz="16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2585528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878763"/>
            <a:ext cx="329009" cy="3240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Release 3 Candidate Deliverables</a:t>
            </a:r>
            <a:endParaRPr lang="en-US" dirty="0"/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</a:t>
            </a:r>
            <a:r>
              <a:rPr lang="en-GB" altLang="de-DE" sz="2000" dirty="0" smtClean="0"/>
              <a:t>V0.8.0</a:t>
            </a:r>
            <a:endParaRPr lang="en-GB" altLang="de-DE" sz="2000" dirty="0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437846" y="1742225"/>
            <a:ext cx="566665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dirty="0"/>
              <a:t>TS 0001 - </a:t>
            </a:r>
            <a:r>
              <a:rPr lang="en-US" altLang="de-DE" sz="1600" dirty="0" smtClean="0"/>
              <a:t>Core Architecture </a:t>
            </a:r>
            <a:r>
              <a:rPr lang="en-US" altLang="de-DE" sz="1600" dirty="0" smtClean="0"/>
              <a:t>v3.13.2</a:t>
            </a:r>
            <a:endParaRPr lang="en-US" altLang="de-DE" sz="1600" dirty="0"/>
          </a:p>
          <a:p>
            <a:r>
              <a:rPr lang="en-US" altLang="de-DE" sz="1600" dirty="0"/>
              <a:t>TS 0002 </a:t>
            </a:r>
            <a:r>
              <a:rPr lang="en-US" altLang="de-DE" sz="1600" dirty="0" smtClean="0"/>
              <a:t>– Requirements v3.1.2</a:t>
            </a:r>
            <a:endParaRPr lang="en-US" altLang="de-DE" sz="1600" dirty="0"/>
          </a:p>
          <a:p>
            <a:r>
              <a:rPr lang="en-US" altLang="de-DE" sz="1600" dirty="0"/>
              <a:t>TS 0003 - Security </a:t>
            </a:r>
            <a:r>
              <a:rPr lang="en-US" altLang="de-DE" sz="1600" dirty="0" smtClean="0"/>
              <a:t>Solutions v3.10.2</a:t>
            </a:r>
            <a:endParaRPr lang="en-US" altLang="de-DE" sz="1600" dirty="0"/>
          </a:p>
          <a:p>
            <a:r>
              <a:rPr lang="en-US" altLang="de-DE" sz="1600" dirty="0"/>
              <a:t>TS 0004 - Service Layer Core </a:t>
            </a:r>
            <a:r>
              <a:rPr lang="en-US" altLang="de-DE" sz="1600" dirty="0" smtClean="0"/>
              <a:t>Protocol </a:t>
            </a:r>
            <a:r>
              <a:rPr lang="en-US" altLang="de-DE" sz="1600" dirty="0" smtClean="0"/>
              <a:t>v3.10.3</a:t>
            </a:r>
            <a:endParaRPr lang="en-US" altLang="de-DE" sz="1600" dirty="0"/>
          </a:p>
          <a:p>
            <a:r>
              <a:rPr lang="en-US" altLang="de-DE" sz="1600" dirty="0"/>
              <a:t>TS 0005 - Management enablement (OMA</a:t>
            </a:r>
            <a:r>
              <a:rPr lang="en-US" altLang="de-DE" sz="1600" dirty="0" smtClean="0"/>
              <a:t>) </a:t>
            </a:r>
            <a:r>
              <a:rPr lang="en-US" altLang="de-DE" sz="1600" dirty="0" smtClean="0"/>
              <a:t>v3.4.2</a:t>
            </a:r>
            <a:endParaRPr lang="en-US" altLang="de-DE" sz="1600" dirty="0"/>
          </a:p>
          <a:p>
            <a:r>
              <a:rPr lang="en-US" altLang="de-DE" sz="1600" dirty="0"/>
              <a:t>TS 0006 - Management enablement (BBF</a:t>
            </a:r>
            <a:r>
              <a:rPr lang="en-US" altLang="de-DE" sz="1600" dirty="0" smtClean="0"/>
              <a:t>) v3.6.2</a:t>
            </a:r>
            <a:endParaRPr lang="en-US" altLang="de-DE" sz="1600" dirty="0"/>
          </a:p>
          <a:p>
            <a:r>
              <a:rPr lang="en-US" altLang="de-DE" sz="1600" dirty="0" smtClean="0"/>
              <a:t>TS </a:t>
            </a:r>
            <a:r>
              <a:rPr lang="en-US" altLang="de-DE" sz="1600" dirty="0"/>
              <a:t>0008 - </a:t>
            </a:r>
            <a:r>
              <a:rPr lang="en-US" altLang="de-DE" sz="1600" dirty="0" err="1"/>
              <a:t>CoAP</a:t>
            </a:r>
            <a:r>
              <a:rPr lang="en-US" altLang="de-DE" sz="1600" dirty="0"/>
              <a:t> Protocol </a:t>
            </a:r>
            <a:r>
              <a:rPr lang="en-US" altLang="de-DE" sz="1600" dirty="0" smtClean="0"/>
              <a:t>Binding </a:t>
            </a:r>
            <a:r>
              <a:rPr lang="en-US" altLang="de-DE" sz="1600" dirty="0" smtClean="0"/>
              <a:t>v3.3.1</a:t>
            </a:r>
            <a:endParaRPr lang="en-US" altLang="de-DE" sz="1600" dirty="0"/>
          </a:p>
          <a:p>
            <a:r>
              <a:rPr lang="en-US" altLang="de-DE" sz="1600" dirty="0"/>
              <a:t>TS 0009 - HTTP Protocol </a:t>
            </a:r>
            <a:r>
              <a:rPr lang="en-US" altLang="de-DE" sz="1600" dirty="0" smtClean="0"/>
              <a:t>Binding </a:t>
            </a:r>
            <a:r>
              <a:rPr lang="en-US" altLang="de-DE" sz="1600" dirty="0" smtClean="0"/>
              <a:t>v3.1.2</a:t>
            </a:r>
            <a:endParaRPr lang="en-US" altLang="de-DE" sz="1600" dirty="0"/>
          </a:p>
          <a:p>
            <a:r>
              <a:rPr lang="en-US" altLang="de-DE" sz="1600" dirty="0"/>
              <a:t>TS 0010 - MQTT Protocol </a:t>
            </a:r>
            <a:r>
              <a:rPr lang="en-US" altLang="de-DE" sz="1600" dirty="0" smtClean="0"/>
              <a:t>Binding v3.0.2</a:t>
            </a:r>
            <a:endParaRPr lang="en-US" altLang="de-DE" sz="1600" dirty="0"/>
          </a:p>
          <a:p>
            <a:r>
              <a:rPr lang="en-US" altLang="de-DE" sz="1600" dirty="0"/>
              <a:t>TS 0011 – Common </a:t>
            </a:r>
            <a:r>
              <a:rPr lang="en-US" altLang="de-DE" sz="1600" dirty="0" smtClean="0"/>
              <a:t>Terminology v3.0.2</a:t>
            </a:r>
            <a:endParaRPr lang="en-US" altLang="de-DE" sz="1600" dirty="0"/>
          </a:p>
          <a:p>
            <a:r>
              <a:rPr lang="en-US" altLang="de-DE" sz="1600" dirty="0"/>
              <a:t>TS-0012 – Base </a:t>
            </a:r>
            <a:r>
              <a:rPr lang="en-US" altLang="de-DE" sz="1600" dirty="0" smtClean="0"/>
              <a:t>Ontology v3.7.3</a:t>
            </a:r>
            <a:endParaRPr lang="en-US" altLang="de-DE" sz="1600" dirty="0"/>
          </a:p>
          <a:p>
            <a:r>
              <a:rPr lang="en-US" altLang="de-DE" sz="1600" dirty="0" smtClean="0"/>
              <a:t>TS-0014 </a:t>
            </a:r>
            <a:r>
              <a:rPr lang="en-US" altLang="de-DE" sz="1600" dirty="0"/>
              <a:t>- LWM2M </a:t>
            </a:r>
            <a:r>
              <a:rPr lang="en-US" altLang="de-DE" sz="1600" dirty="0" smtClean="0"/>
              <a:t>Interworking v3.1.1</a:t>
            </a:r>
            <a:endParaRPr lang="en-US" altLang="de-DE" sz="1600" dirty="0"/>
          </a:p>
          <a:p>
            <a:r>
              <a:rPr lang="en-US" altLang="de-DE" sz="1600" dirty="0" smtClean="0"/>
              <a:t>TS-0016 </a:t>
            </a:r>
            <a:r>
              <a:rPr lang="en-US" altLang="de-DE" sz="1600" dirty="0" smtClean="0"/>
              <a:t>– Secure </a:t>
            </a:r>
            <a:r>
              <a:rPr lang="en-US" altLang="de-DE" sz="1600" dirty="0"/>
              <a:t>E</a:t>
            </a:r>
            <a:r>
              <a:rPr lang="en-US" altLang="de-DE" sz="1600" dirty="0" smtClean="0"/>
              <a:t>nvironment Abstraction v3.0.2</a:t>
            </a:r>
            <a:endParaRPr lang="en-US" altLang="de-DE" sz="1600" dirty="0"/>
          </a:p>
          <a:p>
            <a:r>
              <a:rPr lang="en-US" altLang="de-DE" sz="1600" dirty="0" smtClean="0"/>
              <a:t>TS-0020 </a:t>
            </a:r>
            <a:r>
              <a:rPr lang="en-US" altLang="de-DE" sz="1600" dirty="0"/>
              <a:t>- </a:t>
            </a:r>
            <a:r>
              <a:rPr lang="en-US" altLang="de-DE" sz="1600" dirty="0" err="1"/>
              <a:t>WebSocket</a:t>
            </a:r>
            <a:r>
              <a:rPr lang="en-US" altLang="de-DE" sz="1600" dirty="0"/>
              <a:t> Protocol </a:t>
            </a:r>
            <a:r>
              <a:rPr lang="en-US" altLang="de-DE" sz="1600" dirty="0" smtClean="0"/>
              <a:t>Binding v3.0.1</a:t>
            </a:r>
            <a:endParaRPr lang="en-US" altLang="de-DE" sz="1600" dirty="0"/>
          </a:p>
          <a:p>
            <a:r>
              <a:rPr lang="en-US" altLang="de-DE" sz="1600" dirty="0" smtClean="0"/>
              <a:t>TS-0022 </a:t>
            </a:r>
            <a:r>
              <a:rPr lang="en-US" altLang="de-DE" sz="1600" dirty="0"/>
              <a:t>- Field Device </a:t>
            </a:r>
            <a:r>
              <a:rPr lang="en-US" altLang="de-DE" sz="1600" dirty="0" smtClean="0"/>
              <a:t>Configuration </a:t>
            </a:r>
            <a:r>
              <a:rPr lang="en-US" altLang="de-DE" sz="1600" dirty="0" smtClean="0"/>
              <a:t>v3.0.1</a:t>
            </a:r>
            <a:endParaRPr lang="en-US" altLang="de-DE" sz="1600" dirty="0"/>
          </a:p>
        </p:txBody>
      </p:sp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6104500" y="1775470"/>
            <a:ext cx="590668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dirty="0"/>
              <a:t>TS-0023 - Home Appliances Information Model and Mapping </a:t>
            </a:r>
            <a:r>
              <a:rPr lang="en-US" altLang="de-DE" sz="1600" dirty="0" smtClean="0"/>
              <a:t>v3.7.3</a:t>
            </a:r>
            <a:endParaRPr lang="en-US" altLang="de-DE" sz="1600" dirty="0"/>
          </a:p>
          <a:p>
            <a:r>
              <a:rPr lang="en-US" altLang="de-DE" sz="1600" dirty="0"/>
              <a:t>TS-0024 - </a:t>
            </a:r>
            <a:r>
              <a:rPr lang="en-US" altLang="de-DE" sz="1600" dirty="0" smtClean="0"/>
              <a:t>OCF </a:t>
            </a:r>
            <a:r>
              <a:rPr lang="en-US" altLang="de-DE" sz="1600" dirty="0"/>
              <a:t>Interworking </a:t>
            </a:r>
            <a:r>
              <a:rPr lang="en-US" altLang="de-DE" sz="1600" dirty="0" smtClean="0"/>
              <a:t>v3.2.2</a:t>
            </a:r>
            <a:endParaRPr lang="en-US" altLang="de-DE" sz="1600" i="1" dirty="0">
              <a:solidFill>
                <a:srgbClr val="FF0000"/>
              </a:solidFill>
            </a:endParaRPr>
          </a:p>
          <a:p>
            <a:r>
              <a:rPr lang="en-US" altLang="de-DE" sz="1600" dirty="0"/>
              <a:t>TS-0026 – 3GPP Interworking </a:t>
            </a:r>
            <a:r>
              <a:rPr lang="en-US" altLang="de-DE" sz="1600" dirty="0" smtClean="0"/>
              <a:t>v3.0.0</a:t>
            </a:r>
            <a:endParaRPr lang="en-US" altLang="de-DE" sz="1600" dirty="0"/>
          </a:p>
          <a:p>
            <a:r>
              <a:rPr lang="en-US" altLang="de-DE" sz="1600" dirty="0"/>
              <a:t>TS-0030 – Ontology Based Interworking </a:t>
            </a:r>
            <a:r>
              <a:rPr lang="en-US" altLang="de-DE" sz="1600" dirty="0" smtClean="0"/>
              <a:t>v3.0.3</a:t>
            </a:r>
            <a:endParaRPr lang="en-US" altLang="de-DE" sz="1600" i="1" dirty="0"/>
          </a:p>
          <a:p>
            <a:r>
              <a:rPr lang="en-US" altLang="de-DE" sz="1600" dirty="0" smtClean="0"/>
              <a:t>TS-0031 - Feature </a:t>
            </a:r>
            <a:r>
              <a:rPr lang="en-US" altLang="de-DE" sz="1600" dirty="0"/>
              <a:t>Catalogue </a:t>
            </a:r>
            <a:r>
              <a:rPr lang="en-US" altLang="de-DE" sz="1600" dirty="0" smtClean="0"/>
              <a:t>v3.0.0</a:t>
            </a:r>
            <a:endParaRPr lang="en-US" altLang="de-DE" sz="1600" dirty="0"/>
          </a:p>
          <a:p>
            <a:r>
              <a:rPr lang="en-US" altLang="de-DE" sz="1600" dirty="0"/>
              <a:t>TS-0032 – MAF and MEF Interface </a:t>
            </a:r>
            <a:r>
              <a:rPr lang="en-US" altLang="de-DE" sz="1600" dirty="0" smtClean="0"/>
              <a:t>Specification v3.0.1</a:t>
            </a:r>
            <a:endParaRPr lang="en-US" altLang="de-DE" sz="1600" dirty="0" smtClean="0"/>
          </a:p>
          <a:p>
            <a:r>
              <a:rPr lang="en-US" altLang="de-DE" sz="1600" dirty="0" smtClean="0"/>
              <a:t>TS-0033 – Interworking Framework </a:t>
            </a:r>
            <a:r>
              <a:rPr lang="en-US" altLang="de-DE" sz="1600" dirty="0" smtClean="0"/>
              <a:t>v3.0.0</a:t>
            </a:r>
            <a:endParaRPr lang="en-US" altLang="de-DE" sz="1600" dirty="0" smtClean="0"/>
          </a:p>
          <a:p>
            <a:r>
              <a:rPr lang="en-US" altLang="de-DE" sz="1600" dirty="0" smtClean="0"/>
              <a:t>TS-0034 – Semantics Support v3.0.0</a:t>
            </a:r>
          </a:p>
          <a:p>
            <a:r>
              <a:rPr lang="en-US" altLang="de-DE" sz="1600" dirty="0" smtClean="0"/>
              <a:t>TS-0035 – </a:t>
            </a:r>
            <a:r>
              <a:rPr lang="en-US" altLang="de-DE" sz="1600" dirty="0" err="1" smtClean="0"/>
              <a:t>OSGi</a:t>
            </a:r>
            <a:r>
              <a:rPr lang="en-US" altLang="de-DE" sz="1600" dirty="0" smtClean="0"/>
              <a:t> Interworking </a:t>
            </a:r>
            <a:r>
              <a:rPr lang="en-US" altLang="de-DE" sz="1600" dirty="0" smtClean="0"/>
              <a:t>v</a:t>
            </a:r>
            <a:r>
              <a:rPr lang="en-US" altLang="de-DE" sz="1600" dirty="0" smtClean="0"/>
              <a:t>3</a:t>
            </a:r>
            <a:r>
              <a:rPr lang="en-US" altLang="de-DE" sz="1600" dirty="0" smtClean="0"/>
              <a:t>.0.0</a:t>
            </a:r>
            <a:endParaRPr lang="en-US" altLang="de-DE" sz="1600" dirty="0"/>
          </a:p>
          <a:p>
            <a:endParaRPr lang="en-US" altLang="de-DE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8161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Specifications</a:t>
            </a:r>
            <a:endParaRPr lang="en-GB" altLang="de-DE" sz="2000" b="1" dirty="0"/>
          </a:p>
        </p:txBody>
      </p:sp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6104500" y="5189322"/>
            <a:ext cx="6087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de-DE" sz="1600" dirty="0"/>
              <a:t>TR-0001 Use Cases Collection, V </a:t>
            </a:r>
            <a:r>
              <a:rPr lang="en-US" altLang="de-DE" sz="1600" dirty="0" smtClean="0"/>
              <a:t>3.1.0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TR-0026 </a:t>
            </a:r>
            <a:r>
              <a:rPr lang="en-US" altLang="de-DE" sz="1600" dirty="0"/>
              <a:t>Vehicular Domain Enablement, </a:t>
            </a:r>
            <a:r>
              <a:rPr lang="en-US" altLang="de-DE" sz="1600" dirty="0" smtClean="0"/>
              <a:t>V3.0.0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TR-0033 Study on enhanced Semantic Enablement </a:t>
            </a:r>
            <a:r>
              <a:rPr lang="en-US" altLang="de-DE" sz="1600" dirty="0" smtClean="0"/>
              <a:t>V0.8.1</a:t>
            </a:r>
            <a:endParaRPr lang="en-US" altLang="de-DE" sz="1600" dirty="0" smtClean="0"/>
          </a:p>
        </p:txBody>
      </p:sp>
      <p:sp>
        <p:nvSpPr>
          <p:cNvPr id="11" name="Textfeld 4"/>
          <p:cNvSpPr txBox="1">
            <a:spLocks noChangeArrowheads="1"/>
          </p:cNvSpPr>
          <p:nvPr/>
        </p:nvSpPr>
        <p:spPr bwMode="auto">
          <a:xfrm>
            <a:off x="5959994" y="4699176"/>
            <a:ext cx="3283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Reports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02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Breitbild</PresentationFormat>
  <Paragraphs>164</Paragraphs>
  <Slides>10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Calibri</vt:lpstr>
      <vt:lpstr>Myriad Pro</vt:lpstr>
      <vt:lpstr>Myriad Pro Light</vt:lpstr>
      <vt:lpstr>Wingdings</vt:lpstr>
      <vt:lpstr>Office Theme</vt:lpstr>
      <vt:lpstr>WPM status report TP#38 opening</vt:lpstr>
      <vt:lpstr>WPM Status at TP#38 opening</vt:lpstr>
      <vt:lpstr>TP 38 opening - WI Snapshot*</vt:lpstr>
      <vt:lpstr>41 active WIs*</vt:lpstr>
      <vt:lpstr>Freeze at TP#38 (1/1)</vt:lpstr>
      <vt:lpstr>Approval at TP#38 (1/1)</vt:lpstr>
      <vt:lpstr>Approval Date before TP#38 (1/2)</vt:lpstr>
      <vt:lpstr>Approval Date before TP#38 (2/2)</vt:lpstr>
      <vt:lpstr>Release 3 Candidate Deliverables</vt:lpstr>
      <vt:lpstr>Timeline Release 3 and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WPM Convenor V0.8.0</cp:lastModifiedBy>
  <cp:revision>117</cp:revision>
  <dcterms:created xsi:type="dcterms:W3CDTF">2017-09-21T15:46:31Z</dcterms:created>
  <dcterms:modified xsi:type="dcterms:W3CDTF">2018-12-02T21:08:31Z</dcterms:modified>
</cp:coreProperties>
</file>