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76" r:id="rId3"/>
    <p:sldId id="278" r:id="rId4"/>
    <p:sldId id="284" r:id="rId5"/>
    <p:sldId id="286" r:id="rId6"/>
    <p:sldId id="290" r:id="rId7"/>
    <p:sldId id="275" r:id="rId8"/>
    <p:sldId id="288" r:id="rId9"/>
    <p:sldId id="28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TP#38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Roland Hechwartner, roland.hechwartner@t-mobile.at</a:t>
            </a: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2018-12-07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59780" y="5308995"/>
            <a:ext cx="4521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TP-2018-0297R01-WPM_status_report_TP#38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TP#38 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</a:t>
            </a:r>
            <a:r>
              <a:rPr lang="en-US" altLang="de-DE" dirty="0" smtClean="0"/>
              <a:t>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Activities since TP37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Items for TP decision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3 &amp; Release 4 </a:t>
            </a:r>
            <a:r>
              <a:rPr lang="en-US" altLang="de-DE" dirty="0" smtClean="0"/>
              <a:t>Timeline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Next Steps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TP </a:t>
            </a:r>
            <a:r>
              <a:rPr lang="en-US" dirty="0" smtClean="0"/>
              <a:t>38 </a:t>
            </a:r>
            <a:r>
              <a:rPr lang="en-US" dirty="0"/>
              <a:t>opening - WI Snapshot*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41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1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dirty="0">
                <a:solidFill>
                  <a:prstClr val="black"/>
                </a:solidFill>
              </a:rPr>
              <a:t>3</a:t>
            </a:r>
            <a:r>
              <a:rPr lang="en-US" altLang="de-DE" dirty="0" smtClean="0">
                <a:solidFill>
                  <a:prstClr val="black"/>
                </a:solidFill>
              </a:rPr>
              <a:t> </a:t>
            </a:r>
            <a:r>
              <a:rPr lang="en-US" altLang="de-DE" dirty="0">
                <a:solidFill>
                  <a:prstClr val="black"/>
                </a:solidFill>
              </a:rPr>
              <a:t>work </a:t>
            </a:r>
            <a:r>
              <a:rPr lang="en-US" altLang="de-DE" dirty="0" smtClean="0">
                <a:solidFill>
                  <a:prstClr val="black"/>
                </a:solidFill>
              </a:rPr>
              <a:t>items </a:t>
            </a:r>
            <a:r>
              <a:rPr lang="en-US" altLang="de-DE" dirty="0">
                <a:solidFill>
                  <a:prstClr val="black"/>
                </a:solidFill>
              </a:rPr>
              <a:t>@ 100% </a:t>
            </a:r>
            <a:r>
              <a:rPr lang="en-US" altLang="de-DE" sz="1800" i="1" dirty="0">
                <a:solidFill>
                  <a:prstClr val="black"/>
                </a:solidFill>
              </a:rPr>
              <a:t>(to be closed)</a:t>
            </a:r>
            <a:endParaRPr lang="en-US" altLang="de-DE" i="1" dirty="0">
              <a:solidFill>
                <a:srgbClr val="C00000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WI-0056 </a:t>
            </a:r>
            <a:r>
              <a:rPr lang="en-US" altLang="de-DE" sz="1800" dirty="0"/>
              <a:t>- Evolution of Proximal IoT </a:t>
            </a:r>
            <a:r>
              <a:rPr lang="en-US" altLang="de-DE" sz="1800" dirty="0" smtClean="0"/>
              <a:t>Interworking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WI-0031 – Optimized Group-based </a:t>
            </a:r>
            <a:r>
              <a:rPr lang="en-US" altLang="de-DE" sz="1800" dirty="0" smtClean="0"/>
              <a:t>Operation</a:t>
            </a:r>
            <a:r>
              <a:rPr lang="en-US" altLang="de-DE" sz="1800" dirty="0"/>
              <a:t>	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WI-0035 </a:t>
            </a:r>
            <a:r>
              <a:rPr lang="en-US" altLang="de-DE" sz="1800" dirty="0"/>
              <a:t>– Action </a:t>
            </a:r>
            <a:r>
              <a:rPr lang="en-US" altLang="de-DE" sz="1800" dirty="0" smtClean="0"/>
              <a:t>Triggering</a:t>
            </a:r>
            <a:endParaRPr lang="en-US" altLang="de-DE" sz="1800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endParaRPr lang="en-US" altLang="de-DE" sz="1800" dirty="0"/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1</a:t>
            </a:r>
            <a:r>
              <a:rPr lang="en-US" altLang="de-DE" sz="2400" dirty="0" smtClean="0">
                <a:solidFill>
                  <a:prstClr val="black"/>
                </a:solidFill>
              </a:rPr>
              <a:t> new </a:t>
            </a:r>
            <a:r>
              <a:rPr lang="en-US" altLang="de-DE" sz="2400" dirty="0">
                <a:solidFill>
                  <a:prstClr val="black"/>
                </a:solidFill>
              </a:rPr>
              <a:t>w</a:t>
            </a:r>
            <a:r>
              <a:rPr lang="en-US" altLang="de-DE" sz="2400" dirty="0" smtClean="0">
                <a:solidFill>
                  <a:prstClr val="black"/>
                </a:solidFill>
              </a:rPr>
              <a:t>ork </a:t>
            </a:r>
            <a:r>
              <a:rPr lang="en-US" altLang="de-DE" sz="2400" dirty="0">
                <a:solidFill>
                  <a:prstClr val="black"/>
                </a:solidFill>
              </a:rPr>
              <a:t>i</a:t>
            </a:r>
            <a:r>
              <a:rPr lang="en-US" altLang="de-DE" sz="2400" dirty="0" smtClean="0">
                <a:solidFill>
                  <a:prstClr val="black"/>
                </a:solidFill>
              </a:rPr>
              <a:t>tems proposed at TP#38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Action triggering enhancements</a:t>
            </a:r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Release </a:t>
            </a:r>
            <a:r>
              <a:rPr lang="en-US" altLang="de-DE" sz="2400" dirty="0" smtClean="0">
                <a:solidFill>
                  <a:prstClr val="black"/>
                </a:solidFill>
              </a:rPr>
              <a:t>planning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Release 3: ratification</a:t>
            </a:r>
          </a:p>
          <a:p>
            <a:pPr lvl="2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ADM-0017 Release 3 Control Document V3.0.0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Release 4: Stage 1 Freeze milestone atTP#39</a:t>
            </a:r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6228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en-GB" altLang="de-DE" sz="1400" dirty="0" smtClean="0"/>
              <a:t>See full work program status in ADM-0001-Work Program Management v38.0.0.  </a:t>
            </a:r>
            <a:endParaRPr lang="en-GB" altLang="de-DE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5786187" y="1181255"/>
            <a:ext cx="5767310" cy="529375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Work Items targeting Release 4</a:t>
            </a:r>
          </a:p>
          <a:p>
            <a:endParaRPr lang="en-US" sz="1200" dirty="0"/>
          </a:p>
          <a:p>
            <a:r>
              <a:rPr lang="en-US" sz="1400" dirty="0" smtClean="0"/>
              <a:t>WI-0079 </a:t>
            </a:r>
            <a:r>
              <a:rPr lang="en-US" sz="1400" dirty="0"/>
              <a:t>- Rel-4 Small Technical Enhancements </a:t>
            </a:r>
          </a:p>
          <a:p>
            <a:r>
              <a:rPr lang="en-US" sz="1400" dirty="0"/>
              <a:t>WI-0046 – Vehicular domain enablement</a:t>
            </a:r>
          </a:p>
          <a:p>
            <a:r>
              <a:rPr lang="en-US" sz="1400" dirty="0"/>
              <a:t>WI-0064 - Adaptation of oneM2M for Smart City</a:t>
            </a:r>
          </a:p>
          <a:p>
            <a:r>
              <a:rPr lang="en-US" sz="1400" dirty="0"/>
              <a:t>WI-0069 – </a:t>
            </a:r>
            <a:r>
              <a:rPr lang="en-US" sz="1400" dirty="0" err="1"/>
              <a:t>Heterogen</a:t>
            </a:r>
            <a:r>
              <a:rPr lang="en-US" sz="1400" dirty="0"/>
              <a:t>. </a:t>
            </a:r>
            <a:r>
              <a:rPr lang="en-US" sz="1400" dirty="0" err="1"/>
              <a:t>identificat</a:t>
            </a:r>
            <a:r>
              <a:rPr lang="en-US" sz="1400" dirty="0"/>
              <a:t>. service in oneM2M syst.</a:t>
            </a:r>
          </a:p>
          <a:p>
            <a:r>
              <a:rPr lang="en-US" sz="1400" dirty="0"/>
              <a:t>WI-0076 - Lightweight oneM2M Services</a:t>
            </a:r>
          </a:p>
          <a:p>
            <a:r>
              <a:rPr lang="en-US" sz="1400" dirty="0"/>
              <a:t>WI-0080 - Edge and Fog Computing</a:t>
            </a:r>
          </a:p>
          <a:p>
            <a:r>
              <a:rPr lang="en-US" sz="1400" dirty="0"/>
              <a:t>WI-0082 - 3GPP V2X Interworking</a:t>
            </a:r>
          </a:p>
          <a:p>
            <a:r>
              <a:rPr lang="en-US" sz="1400" dirty="0"/>
              <a:t>WI-0083 - oneM2M Service Subscribers and </a:t>
            </a:r>
            <a:r>
              <a:rPr lang="en-US" sz="1400" dirty="0" smtClean="0"/>
              <a:t>Users</a:t>
            </a:r>
          </a:p>
          <a:p>
            <a:r>
              <a:rPr lang="en-US" sz="1400" dirty="0"/>
              <a:t>WI-0065 - Trust Management in oneM2M</a:t>
            </a:r>
          </a:p>
          <a:p>
            <a:r>
              <a:rPr lang="en-US" sz="1400" dirty="0"/>
              <a:t>WI-0068 - </a:t>
            </a:r>
            <a:r>
              <a:rPr lang="en-US" sz="1400" dirty="0" err="1"/>
              <a:t>GlobalPlatform</a:t>
            </a:r>
            <a:r>
              <a:rPr lang="en-US" sz="1400" dirty="0"/>
              <a:t> Interworking</a:t>
            </a:r>
          </a:p>
          <a:p>
            <a:r>
              <a:rPr lang="en-US" sz="1400" dirty="0"/>
              <a:t>WI-0077 - Attribute Based Access Control Policy</a:t>
            </a:r>
          </a:p>
          <a:p>
            <a:r>
              <a:rPr lang="en-US" sz="1400" dirty="0"/>
              <a:t>WI-0053 - Enhancements on Semantic Support (R3 =&gt; R4)</a:t>
            </a:r>
          </a:p>
          <a:p>
            <a:r>
              <a:rPr lang="en-US" sz="1400" dirty="0"/>
              <a:t>WI-0070 - Disaster Alert Service Enabler</a:t>
            </a:r>
          </a:p>
          <a:p>
            <a:r>
              <a:rPr lang="en-US" sz="1400" dirty="0"/>
              <a:t>WI-0071 - oneM2M and W3C Web of Things </a:t>
            </a:r>
            <a:r>
              <a:rPr lang="en-US" sz="1400" dirty="0" err="1"/>
              <a:t>Iwk</a:t>
            </a:r>
            <a:endParaRPr lang="en-US" sz="1400" dirty="0"/>
          </a:p>
          <a:p>
            <a:r>
              <a:rPr lang="en-US" sz="1400" dirty="0"/>
              <a:t>WI-0075 – Ind. Dom. Inf. Model </a:t>
            </a:r>
            <a:r>
              <a:rPr lang="en-US" sz="1400" dirty="0" err="1"/>
              <a:t>Mapg</a:t>
            </a:r>
            <a:r>
              <a:rPr lang="en-US" sz="1400" dirty="0"/>
              <a:t>. &amp; Sem. Spt.</a:t>
            </a:r>
          </a:p>
          <a:p>
            <a:r>
              <a:rPr lang="en-US" sz="1400" dirty="0"/>
              <a:t>WI-0081 - Smart Device Template 4.0</a:t>
            </a:r>
          </a:p>
          <a:p>
            <a:r>
              <a:rPr lang="en-US" sz="1400" dirty="0"/>
              <a:t>WI-0084 </a:t>
            </a:r>
            <a:r>
              <a:rPr lang="en-US" sz="1400" dirty="0" smtClean="0"/>
              <a:t>– SDT based Information Model and Mapping for Vertical Industries</a:t>
            </a:r>
            <a:endParaRPr lang="en-US" sz="1400" dirty="0"/>
          </a:p>
          <a:p>
            <a:r>
              <a:rPr lang="en-US" sz="1400" dirty="0"/>
              <a:t>WI-0088 - M2M/IoT Application and Component </a:t>
            </a:r>
            <a:r>
              <a:rPr lang="en-US" sz="1400" dirty="0" smtClean="0"/>
              <a:t>Configuration</a:t>
            </a:r>
          </a:p>
          <a:p>
            <a:r>
              <a:rPr lang="en-US" sz="1400" dirty="0"/>
              <a:t>WI-0086 - Conformance Test Specifications Release </a:t>
            </a:r>
            <a:r>
              <a:rPr lang="en-US" sz="1400" dirty="0" smtClean="0"/>
              <a:t>4</a:t>
            </a:r>
          </a:p>
          <a:p>
            <a:r>
              <a:rPr lang="en-US" sz="1400" dirty="0"/>
              <a:t>WI-0090 - oneM2M and </a:t>
            </a:r>
            <a:r>
              <a:rPr lang="en-US" sz="1400" dirty="0" err="1"/>
              <a:t>Zigbee</a:t>
            </a:r>
            <a:r>
              <a:rPr lang="en-US" sz="1400" dirty="0"/>
              <a:t> </a:t>
            </a:r>
            <a:r>
              <a:rPr lang="en-US" sz="1400" dirty="0" smtClean="0"/>
              <a:t>interworking</a:t>
            </a:r>
          </a:p>
          <a:p>
            <a:r>
              <a:rPr lang="en-US" sz="1400" dirty="0" smtClean="0"/>
              <a:t>WI-0091 - oneM2M </a:t>
            </a:r>
            <a:r>
              <a:rPr lang="en-US" sz="1400" dirty="0"/>
              <a:t>Services and Platforms </a:t>
            </a:r>
            <a:r>
              <a:rPr lang="en-US" sz="1400" dirty="0" smtClean="0"/>
              <a:t>Discovery</a:t>
            </a:r>
          </a:p>
          <a:p>
            <a:r>
              <a:rPr lang="en-US" sz="1400" dirty="0" smtClean="0"/>
              <a:t>WI-0092 - Railway </a:t>
            </a:r>
            <a:r>
              <a:rPr lang="en-US" sz="1400" dirty="0"/>
              <a:t>Domain Enablement </a:t>
            </a:r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v38.0.0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30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WI-0079 - Rel-4 Small Technical Enhancements</a:t>
            </a:r>
            <a:r>
              <a:rPr lang="en-US" altLang="de-DE" sz="1200" dirty="0"/>
              <a:t>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2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WI-0092 - Railway Domain Enablement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 smtClean="0"/>
              <a:t>ARC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 smtClean="0"/>
              <a:t>WI-0035 </a:t>
            </a:r>
            <a:r>
              <a:rPr lang="en-US" altLang="de-DE" sz="1200" dirty="0"/>
              <a:t>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 smtClean="0"/>
              <a:t>WI-0056 </a:t>
            </a:r>
            <a:r>
              <a:rPr lang="en-US" altLang="de-DE" sz="1200" dirty="0"/>
              <a:t>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2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WI-0069 – </a:t>
            </a:r>
            <a:r>
              <a:rPr lang="en-US" altLang="de-DE" sz="1200" dirty="0" err="1">
                <a:solidFill>
                  <a:srgbClr val="0070C0"/>
                </a:solidFill>
              </a:rPr>
              <a:t>Heterogen</a:t>
            </a:r>
            <a:r>
              <a:rPr lang="en-US" altLang="de-DE" sz="1200" dirty="0">
                <a:solidFill>
                  <a:srgbClr val="0070C0"/>
                </a:solidFill>
              </a:rPr>
              <a:t>. </a:t>
            </a:r>
            <a:r>
              <a:rPr lang="en-US" altLang="de-DE" sz="12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200" dirty="0">
                <a:solidFill>
                  <a:srgbClr val="0070C0"/>
                </a:solidFill>
              </a:rPr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WI-0080 - Edge and Fog Computing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2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200" dirty="0" smtClean="0"/>
              <a:t>WI-0087 - Summary </a:t>
            </a:r>
            <a:r>
              <a:rPr lang="en-US" altLang="de-DE" sz="1200" dirty="0"/>
              <a:t>of differences between Release 2A &amp;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/>
              <a:t>WI-0089 - Getting started with </a:t>
            </a:r>
            <a:r>
              <a:rPr lang="en-US" altLang="de-DE" sz="1200" dirty="0" smtClean="0"/>
              <a:t>oneM2M</a:t>
            </a:r>
          </a:p>
          <a:p>
            <a:r>
              <a:rPr lang="en-US" altLang="de-DE" sz="1200" dirty="0" smtClean="0"/>
              <a:t>WI-0090 </a:t>
            </a:r>
            <a:r>
              <a:rPr lang="en-US" altLang="de-DE" sz="1200" dirty="0"/>
              <a:t>- oneM2M and </a:t>
            </a:r>
            <a:r>
              <a:rPr lang="en-US" altLang="de-DE" sz="1200" dirty="0" err="1"/>
              <a:t>Zigbee</a:t>
            </a:r>
            <a:r>
              <a:rPr lang="en-US" altLang="de-DE" sz="1200" dirty="0"/>
              <a:t> </a:t>
            </a:r>
            <a:r>
              <a:rPr lang="en-US" altLang="de-DE" sz="1200" dirty="0" smtClean="0"/>
              <a:t>interworking</a:t>
            </a:r>
            <a:endParaRPr lang="en-US" altLang="de-DE" sz="1200" dirty="0"/>
          </a:p>
          <a:p>
            <a:r>
              <a:rPr lang="en-US" altLang="de-DE" sz="1200" dirty="0" smtClean="0"/>
              <a:t>WI-0091 </a:t>
            </a:r>
            <a:r>
              <a:rPr lang="en-US" altLang="de-DE" sz="1200" dirty="0"/>
              <a:t>- oneM2M Services and Platforms Discovery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9" name="Textfeld 6"/>
          <p:cNvSpPr txBox="1">
            <a:spLocks noChangeArrowheads="1"/>
          </p:cNvSpPr>
          <p:nvPr/>
        </p:nvSpPr>
        <p:spPr bwMode="auto">
          <a:xfrm>
            <a:off x="4998394" y="1367128"/>
            <a:ext cx="5595294" cy="275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WI-0065 </a:t>
            </a:r>
            <a:r>
              <a:rPr lang="en-US" altLang="de-DE" sz="1200" dirty="0">
                <a:solidFill>
                  <a:srgbClr val="0070C0"/>
                </a:solidFill>
              </a:rPr>
              <a:t>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WI-0068 - </a:t>
            </a:r>
            <a:r>
              <a:rPr lang="en-US" altLang="de-DE" sz="1200" dirty="0" err="1">
                <a:solidFill>
                  <a:srgbClr val="0070C0"/>
                </a:solidFill>
              </a:rPr>
              <a:t>GlobalPlatform</a:t>
            </a:r>
            <a:r>
              <a:rPr lang="en-US" altLang="de-DE" sz="12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200" dirty="0">
                <a:solidFill>
                  <a:srgbClr val="0070C0"/>
                </a:solidFill>
              </a:rPr>
              <a:t>- </a:t>
            </a:r>
            <a:r>
              <a:rPr lang="en-US" altLang="de-DE" sz="1200" dirty="0" smtClean="0">
                <a:solidFill>
                  <a:srgbClr val="0070C0"/>
                </a:solidFill>
              </a:rPr>
              <a:t>Enhancements </a:t>
            </a:r>
            <a:r>
              <a:rPr lang="en-US" altLang="de-DE" sz="1200" dirty="0">
                <a:solidFill>
                  <a:srgbClr val="0070C0"/>
                </a:solidFill>
              </a:rPr>
              <a:t>on Semantic </a:t>
            </a:r>
            <a:r>
              <a:rPr lang="en-US" altLang="de-DE" sz="1200" dirty="0" smtClean="0">
                <a:solidFill>
                  <a:srgbClr val="0070C0"/>
                </a:solidFill>
              </a:rPr>
              <a:t>Support </a:t>
            </a:r>
            <a:r>
              <a:rPr lang="en-US" altLang="de-DE" sz="1200" i="1" dirty="0" smtClean="0">
                <a:solidFill>
                  <a:srgbClr val="0070C0"/>
                </a:solidFill>
              </a:rPr>
              <a:t>(R3 =&gt; R4)</a:t>
            </a:r>
            <a:endParaRPr lang="en-US" altLang="de-DE" sz="1200" i="1" dirty="0">
              <a:solidFill>
                <a:srgbClr val="0070C0"/>
              </a:solidFill>
            </a:endParaRP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WI-0070 </a:t>
            </a:r>
            <a:r>
              <a:rPr lang="en-US" altLang="de-DE" sz="1200" dirty="0">
                <a:solidFill>
                  <a:srgbClr val="0070C0"/>
                </a:solidFill>
              </a:rPr>
              <a:t>- Disaster Alert Service Enabler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200" dirty="0" err="1">
                <a:solidFill>
                  <a:srgbClr val="0070C0"/>
                </a:solidFill>
              </a:rPr>
              <a:t>Iwk</a:t>
            </a:r>
            <a:endParaRPr lang="en-US" altLang="de-DE" sz="1200" dirty="0">
              <a:solidFill>
                <a:srgbClr val="0070C0"/>
              </a:solidFill>
            </a:endParaRPr>
          </a:p>
          <a:p>
            <a:r>
              <a:rPr lang="en-US" altLang="de-DE" sz="1200" dirty="0">
                <a:solidFill>
                  <a:srgbClr val="0070C0"/>
                </a:solidFill>
              </a:rPr>
              <a:t>WI-0075 – Ind. Dom. Inf. Model </a:t>
            </a:r>
            <a:r>
              <a:rPr lang="en-US" altLang="de-DE" sz="1200" dirty="0" err="1">
                <a:solidFill>
                  <a:srgbClr val="0070C0"/>
                </a:solidFill>
              </a:rPr>
              <a:t>Mapg</a:t>
            </a:r>
            <a:r>
              <a:rPr lang="en-US" altLang="de-DE" sz="1200" dirty="0">
                <a:solidFill>
                  <a:srgbClr val="0070C0"/>
                </a:solidFill>
              </a:rPr>
              <a:t>. &amp; Sem. Spt.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WI-0081 - Smart Device Template </a:t>
            </a:r>
            <a:r>
              <a:rPr lang="en-US" altLang="de-DE" sz="1200" dirty="0" smtClean="0">
                <a:solidFill>
                  <a:srgbClr val="0070C0"/>
                </a:solidFill>
              </a:rPr>
              <a:t>4.0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WI-0084 – SDT based Information Model and Mapping for Vertical Industries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WI-0088 - M2M/IoT Application and Component </a:t>
            </a:r>
            <a:r>
              <a:rPr lang="en-US" altLang="de-DE" sz="1200" dirty="0" smtClean="0">
                <a:solidFill>
                  <a:srgbClr val="0070C0"/>
                </a:solidFill>
              </a:rPr>
              <a:t>Configuration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4998394" y="4063536"/>
            <a:ext cx="358240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 smtClean="0"/>
              <a:t>WI-0051 </a:t>
            </a:r>
            <a:r>
              <a:rPr lang="en-US" altLang="de-DE" sz="1200" dirty="0"/>
              <a:t>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dirty="0" smtClean="0"/>
              <a:t>WI-0060 </a:t>
            </a:r>
            <a:r>
              <a:rPr lang="en-US" altLang="de-DE" sz="1200" dirty="0"/>
              <a:t>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2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200" dirty="0" smtClean="0">
                <a:solidFill>
                  <a:srgbClr val="0070C0"/>
                </a:solidFill>
              </a:rPr>
              <a:t>4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since </a:t>
            </a:r>
            <a:r>
              <a:rPr lang="en-US" dirty="0" smtClean="0"/>
              <a:t>TP#37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652865" cy="4351338"/>
          </a:xfrm>
        </p:spPr>
        <p:txBody>
          <a:bodyPr>
            <a:normAutofit/>
          </a:bodyPr>
          <a:lstStyle/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f2f </a:t>
            </a:r>
            <a:r>
              <a:rPr lang="en-US" altLang="de-DE" sz="2400" dirty="0">
                <a:solidFill>
                  <a:prstClr val="black"/>
                </a:solidFill>
              </a:rPr>
              <a:t>meeting at </a:t>
            </a:r>
            <a:r>
              <a:rPr lang="en-US" altLang="de-DE" sz="2400" dirty="0" smtClean="0">
                <a:solidFill>
                  <a:prstClr val="black"/>
                </a:solidFill>
              </a:rPr>
              <a:t>TP37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WPM 37.1 virtual meeting / no f2f meeting at TP38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Review of work </a:t>
            </a:r>
            <a:r>
              <a:rPr lang="en-US" altLang="de-DE" sz="2400" dirty="0">
                <a:solidFill>
                  <a:prstClr val="black"/>
                </a:solidFill>
              </a:rPr>
              <a:t>program status 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ADM-0001-oneM2M Work Program  </a:t>
            </a:r>
            <a:r>
              <a:rPr lang="en-US" altLang="de-DE" sz="1800" dirty="0" smtClean="0">
                <a:solidFill>
                  <a:prstClr val="black"/>
                </a:solidFill>
              </a:rPr>
              <a:t>V37.2.0 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3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smtClean="0">
                <a:solidFill>
                  <a:prstClr val="black"/>
                </a:solidFill>
              </a:rPr>
              <a:t>Review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to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prepare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for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agreement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List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dliverables</a:t>
            </a:r>
            <a:r>
              <a:rPr lang="de-AT" altLang="de-DE" sz="1800" dirty="0" smtClean="0">
                <a:solidFill>
                  <a:prstClr val="black"/>
                </a:solidFill>
              </a:rPr>
              <a:t> in ADM-0017 Release 3 Control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Document</a:t>
            </a:r>
            <a:endParaRPr lang="de-AT" altLang="de-DE" sz="1800" dirty="0" smtClean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err="1" smtClean="0">
                <a:solidFill>
                  <a:prstClr val="black"/>
                </a:solidFill>
              </a:rPr>
              <a:t>Ratification</a:t>
            </a:r>
            <a:r>
              <a:rPr lang="de-AT" altLang="de-DE" sz="1800" dirty="0" smtClean="0">
                <a:solidFill>
                  <a:prstClr val="black"/>
                </a:solidFill>
              </a:rPr>
              <a:t> @ TP38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opening</a:t>
            </a:r>
            <a:r>
              <a:rPr lang="de-AT" altLang="de-DE" sz="1800" dirty="0">
                <a:solidFill>
                  <a:prstClr val="black"/>
                </a:solidFill>
              </a:rPr>
              <a:t> </a:t>
            </a:r>
            <a:r>
              <a:rPr lang="de-AT" altLang="de-DE" sz="1800" dirty="0" smtClean="0">
                <a:solidFill>
                  <a:prstClr val="black"/>
                </a:solidFill>
              </a:rPr>
              <a:t>- 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see</a:t>
            </a:r>
            <a:r>
              <a:rPr lang="de-AT" altLang="de-DE" sz="1800" dirty="0" smtClean="0">
                <a:solidFill>
                  <a:prstClr val="black"/>
                </a:solidFill>
              </a:rPr>
              <a:t> ADM-0017 Release 3 Control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Document</a:t>
            </a:r>
            <a:r>
              <a:rPr lang="de-AT" altLang="de-DE" sz="1800" dirty="0" smtClean="0">
                <a:solidFill>
                  <a:prstClr val="black"/>
                </a:solidFill>
              </a:rPr>
              <a:t> v0.9.0 =&gt; v3.0.0</a:t>
            </a:r>
            <a:endParaRPr lang="pt-BR" altLang="de-DE" sz="1400" dirty="0">
              <a:solidFill>
                <a:prstClr val="black"/>
              </a:solidFill>
            </a:endParaRPr>
          </a:p>
          <a:p>
            <a:pPr marL="342900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2200" dirty="0" smtClean="0">
                <a:solidFill>
                  <a:prstClr val="black"/>
                </a:solidFill>
              </a:rPr>
              <a:t>Release 4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Assessment of provisional milestones shown on timelines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Stage 1 Freeze milestone at TP39 =&gt; Ratification of Release 4 EoY 2020</a:t>
            </a:r>
            <a:endParaRPr lang="pt-BR" altLang="de-DE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</a:t>
            </a:r>
            <a:r>
              <a:rPr lang="en-US" dirty="0" smtClean="0"/>
              <a:t>Decision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93224"/>
            <a:ext cx="11496748" cy="510757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TP </a:t>
            </a:r>
            <a:r>
              <a:rPr lang="en-US" dirty="0"/>
              <a:t>is kindly requested to agree </a:t>
            </a:r>
            <a:r>
              <a:rPr lang="en-US" dirty="0" smtClean="0"/>
              <a:t>to close the following work </a:t>
            </a:r>
            <a:r>
              <a:rPr lang="en-US" dirty="0" smtClean="0"/>
              <a:t>items:</a:t>
            </a:r>
            <a:endParaRPr lang="en-US" dirty="0" smtClean="0"/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 smtClean="0">
                <a:solidFill>
                  <a:srgbClr val="545054"/>
                </a:solidFill>
              </a:rPr>
              <a:t>WI-0031 </a:t>
            </a:r>
            <a:r>
              <a:rPr lang="en-US" altLang="de-DE" sz="2600" dirty="0">
                <a:solidFill>
                  <a:srgbClr val="545054"/>
                </a:solidFill>
              </a:rPr>
              <a:t>– Optimized Group-based Operation	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WI-0035 – Action </a:t>
            </a:r>
            <a:r>
              <a:rPr lang="en-US" altLang="de-DE" sz="2600" dirty="0" smtClean="0">
                <a:solidFill>
                  <a:srgbClr val="545054"/>
                </a:solidFill>
              </a:rPr>
              <a:t>Triggering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 smtClean="0">
                <a:solidFill>
                  <a:srgbClr val="545054"/>
                </a:solidFill>
              </a:rPr>
              <a:t>WI-0056 - Evolution of Proximal IoT Interworking</a:t>
            </a:r>
            <a:endParaRPr lang="en-US" altLang="de-DE" sz="2600" dirty="0">
              <a:solidFill>
                <a:srgbClr val="5450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2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Release 3 and Release 4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27" y="1166811"/>
            <a:ext cx="12200327" cy="5326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Release </a:t>
            </a:r>
            <a:r>
              <a:rPr lang="en-US" dirty="0"/>
              <a:t>4 planning</a:t>
            </a:r>
          </a:p>
          <a:p>
            <a:pPr lvl="1"/>
            <a:r>
              <a:rPr lang="en-US" dirty="0" smtClean="0"/>
              <a:t>Assess timing </a:t>
            </a:r>
            <a:r>
              <a:rPr lang="en-US" dirty="0"/>
              <a:t>of </a:t>
            </a:r>
            <a:r>
              <a:rPr lang="en-US" dirty="0" smtClean="0"/>
              <a:t>R4 </a:t>
            </a:r>
            <a:endParaRPr lang="en-US" dirty="0"/>
          </a:p>
          <a:p>
            <a:pPr lvl="2"/>
            <a:r>
              <a:rPr lang="en-US" dirty="0" smtClean="0"/>
              <a:t>Provisional milestones </a:t>
            </a:r>
            <a:r>
              <a:rPr lang="en-US" dirty="0"/>
              <a:t>for stage 1, stage 2, stage 3 and </a:t>
            </a:r>
            <a:r>
              <a:rPr lang="en-US" dirty="0" smtClean="0"/>
              <a:t>ratification suggested (slide </a:t>
            </a:r>
            <a:r>
              <a:rPr lang="en-US" dirty="0"/>
              <a:t>7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Update Work Program post </a:t>
            </a:r>
            <a:r>
              <a:rPr lang="en-US" dirty="0" smtClean="0"/>
              <a:t>TP#38</a:t>
            </a:r>
            <a:endParaRPr lang="en-US" dirty="0"/>
          </a:p>
          <a:p>
            <a:pPr lvl="1"/>
            <a:r>
              <a:rPr lang="en-US" dirty="0"/>
              <a:t>document ADM-0001 oneM2M Work </a:t>
            </a:r>
            <a:r>
              <a:rPr lang="en-US" dirty="0" smtClean="0"/>
              <a:t>Program-V38.0.0</a:t>
            </a:r>
            <a:endParaRPr lang="en-US" dirty="0"/>
          </a:p>
          <a:p>
            <a:pPr lvl="1"/>
            <a:r>
              <a:rPr lang="en-US" dirty="0"/>
              <a:t>WPM member portal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WPM 38.1		Conference Call</a:t>
            </a:r>
          </a:p>
          <a:p>
            <a:pPr lvl="1"/>
            <a:r>
              <a:rPr lang="en-US" dirty="0" err="1"/>
              <a:t>t</a:t>
            </a:r>
            <a:r>
              <a:rPr lang="en-US" dirty="0" err="1" smtClean="0"/>
              <a:t>.b.d</a:t>
            </a:r>
            <a:r>
              <a:rPr lang="en-US" dirty="0" smtClean="0"/>
              <a:t>.</a:t>
            </a:r>
          </a:p>
          <a:p>
            <a:r>
              <a:rPr lang="en-US" dirty="0" smtClean="0"/>
              <a:t>WPM 39</a:t>
            </a:r>
            <a:r>
              <a:rPr lang="en-US" dirty="0"/>
              <a:t>		Face to Face Meeting 	</a:t>
            </a:r>
          </a:p>
          <a:p>
            <a:pPr lvl="1"/>
            <a:r>
              <a:rPr lang="en-US" dirty="0" smtClean="0"/>
              <a:t>Tue, Feb 19th </a:t>
            </a:r>
            <a:r>
              <a:rPr lang="en-US" dirty="0"/>
              <a:t>	12:30-13:30 (local time) </a:t>
            </a:r>
            <a:r>
              <a:rPr lang="en-US" dirty="0" err="1"/>
              <a:t>t.b.c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9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710</Words>
  <Application>Microsoft Office PowerPoint</Application>
  <PresentationFormat>Breitbild</PresentationFormat>
  <Paragraphs>132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Myriad Pro</vt:lpstr>
      <vt:lpstr>Myriad Pro Light</vt:lpstr>
      <vt:lpstr>Office Theme</vt:lpstr>
      <vt:lpstr>WPM status report TP#38</vt:lpstr>
      <vt:lpstr>WPM Status at TP#38 closing</vt:lpstr>
      <vt:lpstr>TP 38 opening - WI Snapshot*</vt:lpstr>
      <vt:lpstr>41 active WIs*</vt:lpstr>
      <vt:lpstr>Activities since TP#37</vt:lpstr>
      <vt:lpstr>Items for TP Decision</vt:lpstr>
      <vt:lpstr>Timeline Release 3 and Release 4</vt:lpstr>
      <vt:lpstr>Next Steps</vt:lpstr>
      <vt:lpstr>Next Meetings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 V0.8.0</cp:lastModifiedBy>
  <cp:revision>144</cp:revision>
  <dcterms:created xsi:type="dcterms:W3CDTF">2017-09-21T15:46:31Z</dcterms:created>
  <dcterms:modified xsi:type="dcterms:W3CDTF">2018-12-07T03:05:55Z</dcterms:modified>
</cp:coreProperties>
</file>