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77" r:id="rId3"/>
    <p:sldId id="286" r:id="rId4"/>
    <p:sldId id="279" r:id="rId5"/>
    <p:sldId id="280" r:id="rId6"/>
    <p:sldId id="281" r:id="rId7"/>
    <p:sldId id="282" r:id="rId8"/>
    <p:sldId id="283" r:id="rId9"/>
    <p:sldId id="28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937" autoAdjust="0"/>
    <p:restoredTop sz="94660"/>
  </p:normalViewPr>
  <p:slideViewPr>
    <p:cSldViewPr snapToGrid="0">
      <p:cViewPr varScale="1">
        <p:scale>
          <a:sx n="86" d="100"/>
          <a:sy n="86" d="100"/>
        </p:scale>
        <p:origin x="6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15349"/>
            <a:ext cx="10515600" cy="1325563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Status of Active Work Items</a:t>
            </a:r>
            <a:br>
              <a:rPr lang="en-US" dirty="0"/>
            </a:br>
            <a:r>
              <a:rPr lang="en-US" dirty="0"/>
              <a:t>Summary &amp; Level of Completeness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766610" cy="1655762"/>
          </a:xfrm>
        </p:spPr>
        <p:txBody>
          <a:bodyPr/>
          <a:lstStyle/>
          <a:p>
            <a:r>
              <a:rPr lang="en-US" dirty="0"/>
              <a:t>WPM convenor, Roland Hechwartner, roland.hechwartner@t-mobile.at</a:t>
            </a:r>
          </a:p>
          <a:p>
            <a:r>
              <a:rPr lang="en-US" dirty="0" smtClean="0"/>
              <a:t>2018-12-07</a:t>
            </a:r>
            <a:endParaRPr lang="en-US" dirty="0"/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659780" y="5525150"/>
            <a:ext cx="563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mtClean="0"/>
              <a:t>TP-2018-0298-Work_Item_Status</a:t>
            </a:r>
            <a:r>
              <a:rPr lang="en-US" altLang="de-DE" dirty="0"/>
              <a:t>_%</a:t>
            </a:r>
            <a:r>
              <a:rPr lang="en-US" altLang="de-DE" dirty="0" smtClean="0"/>
              <a:t>comp_TP38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41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de-AT" altLang="de-DE" sz="1400" dirty="0" err="1"/>
              <a:t>status</a:t>
            </a:r>
            <a:r>
              <a:rPr lang="de-AT" altLang="de-DE" sz="1400" dirty="0"/>
              <a:t> in ADM-0001-Work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Management </a:t>
            </a:r>
            <a:r>
              <a:rPr lang="de-AT" altLang="de-DE" sz="1400" dirty="0" smtClean="0"/>
              <a:t>v38.0.0</a:t>
            </a:r>
            <a:r>
              <a:rPr lang="de-AT" altLang="de-DE" sz="1400" dirty="0"/>
              <a:t>.  </a:t>
            </a: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185825"/>
            <a:ext cx="5093537" cy="5309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/>
              <a:t>Generic WIs</a:t>
            </a:r>
          </a:p>
          <a:p>
            <a:r>
              <a:rPr lang="en-US" altLang="de-DE" sz="1200" dirty="0"/>
              <a:t>WI-0049 - Rel-1 &amp; 2 Maintenance </a:t>
            </a:r>
          </a:p>
          <a:p>
            <a:r>
              <a:rPr lang="en-US" altLang="de-DE" sz="1200" dirty="0"/>
              <a:t>WI-0050 - Rel-3 Small Technical Enhancements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WI-0079 - Rel-4 Small Technical Enhancements</a:t>
            </a:r>
            <a:r>
              <a:rPr lang="en-US" altLang="de-DE" sz="1200" dirty="0"/>
              <a:t> 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REQ WG</a:t>
            </a:r>
          </a:p>
          <a:p>
            <a:r>
              <a:rPr lang="en-US" altLang="de-DE" sz="1200" dirty="0"/>
              <a:t>WI-0015 - oneM2M Use Case Continuation 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2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WI-0092 – Railway Domain Enablement</a:t>
            </a:r>
            <a:endParaRPr lang="en-US" altLang="de-DE" sz="1200" dirty="0">
              <a:solidFill>
                <a:srgbClr val="0070C0"/>
              </a:solidFill>
            </a:endParaRPr>
          </a:p>
          <a:p>
            <a:pPr>
              <a:spcBef>
                <a:spcPts val="600"/>
              </a:spcBef>
            </a:pPr>
            <a:r>
              <a:rPr lang="en-US" altLang="de-DE" sz="1200" b="1" dirty="0" smtClean="0"/>
              <a:t>ARC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dirty="0"/>
              <a:t>WI-0031 – Optimized Group-based Operation</a:t>
            </a:r>
          </a:p>
          <a:p>
            <a:r>
              <a:rPr lang="en-US" altLang="de-DE" sz="1200" dirty="0" smtClean="0"/>
              <a:t>WI-0035 </a:t>
            </a:r>
            <a:r>
              <a:rPr lang="en-US" altLang="de-DE" sz="1200" dirty="0"/>
              <a:t>– Action Triggering </a:t>
            </a:r>
          </a:p>
          <a:p>
            <a:r>
              <a:rPr lang="en-US" altLang="de-DE" sz="1200" dirty="0"/>
              <a:t>WI-0047 - DDS usage in oneM2M system </a:t>
            </a:r>
          </a:p>
          <a:p>
            <a:r>
              <a:rPr lang="en-US" altLang="de-DE" sz="1200" dirty="0" smtClean="0"/>
              <a:t>WI-0056 </a:t>
            </a:r>
            <a:r>
              <a:rPr lang="en-US" altLang="de-DE" sz="1200" dirty="0"/>
              <a:t>- Evolution of Proximal IoT Interworking</a:t>
            </a:r>
          </a:p>
          <a:p>
            <a:r>
              <a:rPr lang="en-US" altLang="de-DE" sz="1200" dirty="0"/>
              <a:t>WI-0058 – Interworking with 3GPP networks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2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WI-0069 – </a:t>
            </a:r>
            <a:r>
              <a:rPr lang="en-US" altLang="de-DE" sz="1200" dirty="0" err="1">
                <a:solidFill>
                  <a:srgbClr val="0070C0"/>
                </a:solidFill>
              </a:rPr>
              <a:t>Heterogen</a:t>
            </a:r>
            <a:r>
              <a:rPr lang="en-US" altLang="de-DE" sz="1200" dirty="0">
                <a:solidFill>
                  <a:srgbClr val="0070C0"/>
                </a:solidFill>
              </a:rPr>
              <a:t>. </a:t>
            </a:r>
            <a:r>
              <a:rPr lang="en-US" altLang="de-DE" sz="12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200" dirty="0">
                <a:solidFill>
                  <a:srgbClr val="0070C0"/>
                </a:solidFill>
              </a:rPr>
              <a:t>. service in oneM2M syst.</a:t>
            </a:r>
          </a:p>
          <a:p>
            <a:r>
              <a:rPr lang="en-US" altLang="de-DE" sz="1200" dirty="0"/>
              <a:t>WI-0072 – Modbus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WI-0076 - Lightweight oneM2M Services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WI-0080 - Edge and Fog Computing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WI-0082 - 3GPP V2X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WI-0083 - oneM2M Service Subscribers and </a:t>
            </a:r>
            <a:r>
              <a:rPr lang="en-US" altLang="de-DE" sz="1200" dirty="0" smtClean="0">
                <a:solidFill>
                  <a:srgbClr val="0070C0"/>
                </a:solidFill>
              </a:rPr>
              <a:t>Users</a:t>
            </a:r>
          </a:p>
          <a:p>
            <a:r>
              <a:rPr lang="en-US" altLang="de-DE" sz="1200" dirty="0"/>
              <a:t>WI-0087 </a:t>
            </a:r>
            <a:r>
              <a:rPr lang="en-US" altLang="de-DE" sz="1200" dirty="0" smtClean="0"/>
              <a:t>- Summary </a:t>
            </a:r>
            <a:r>
              <a:rPr lang="en-US" altLang="de-DE" sz="1200" dirty="0"/>
              <a:t>of differences between Release 2A &amp; Release </a:t>
            </a:r>
            <a:r>
              <a:rPr lang="en-US" altLang="de-DE" sz="1200" dirty="0" smtClean="0"/>
              <a:t>3</a:t>
            </a:r>
          </a:p>
          <a:p>
            <a:r>
              <a:rPr lang="en-US" altLang="de-DE" sz="1200" dirty="0"/>
              <a:t>WI-0089 - Getting started with oneM2M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WI-0090 - oneM2M and </a:t>
            </a:r>
            <a:r>
              <a:rPr lang="en-US" altLang="de-DE" sz="1200" dirty="0" err="1">
                <a:solidFill>
                  <a:srgbClr val="0070C0"/>
                </a:solidFill>
              </a:rPr>
              <a:t>Zigbee</a:t>
            </a:r>
            <a:r>
              <a:rPr lang="en-US" altLang="de-DE" sz="12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WI-0091 - oneM2M Services and Platforms Discovery </a:t>
            </a:r>
            <a:endParaRPr lang="en-US" altLang="de-DE" sz="1200" dirty="0"/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PRO WG</a:t>
            </a:r>
          </a:p>
          <a:p>
            <a:r>
              <a:rPr lang="en-US" altLang="de-DE" sz="1200" dirty="0"/>
              <a:t>-</a:t>
            </a:r>
          </a:p>
        </p:txBody>
      </p:sp>
      <p:sp>
        <p:nvSpPr>
          <p:cNvPr id="9" name="Textfeld 6"/>
          <p:cNvSpPr txBox="1">
            <a:spLocks noChangeArrowheads="1"/>
          </p:cNvSpPr>
          <p:nvPr/>
        </p:nvSpPr>
        <p:spPr bwMode="auto">
          <a:xfrm>
            <a:off x="4998394" y="1367128"/>
            <a:ext cx="5595294" cy="275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200" b="1" dirty="0"/>
              <a:t>SEC WG</a:t>
            </a:r>
          </a:p>
          <a:p>
            <a:r>
              <a:rPr lang="en-US" altLang="de-DE" sz="1200" dirty="0"/>
              <a:t>WI-0021 – Secure Environment Abstraction 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WI-0065 </a:t>
            </a:r>
            <a:r>
              <a:rPr lang="en-US" altLang="de-DE" sz="1200" dirty="0">
                <a:solidFill>
                  <a:srgbClr val="0070C0"/>
                </a:solidFill>
              </a:rPr>
              <a:t>- Trust Management in oneM2M</a:t>
            </a:r>
          </a:p>
          <a:p>
            <a:r>
              <a:rPr lang="en-US" altLang="de-DE" sz="1200" dirty="0"/>
              <a:t>WI-0066 - Decentralized Authentication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WI-0068 - </a:t>
            </a:r>
            <a:r>
              <a:rPr lang="en-US" altLang="de-DE" sz="1200" dirty="0" err="1">
                <a:solidFill>
                  <a:srgbClr val="0070C0"/>
                </a:solidFill>
              </a:rPr>
              <a:t>GlobalPlatform</a:t>
            </a:r>
            <a:r>
              <a:rPr lang="en-US" altLang="de-DE" sz="12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WI-0077 - Attribute Based Access Control Policy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MAS WG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WI-0053 </a:t>
            </a:r>
            <a:r>
              <a:rPr lang="en-US" altLang="de-DE" sz="1200" dirty="0">
                <a:solidFill>
                  <a:srgbClr val="0070C0"/>
                </a:solidFill>
              </a:rPr>
              <a:t>- </a:t>
            </a:r>
            <a:r>
              <a:rPr lang="en-US" altLang="de-DE" sz="1200" dirty="0" smtClean="0">
                <a:solidFill>
                  <a:srgbClr val="0070C0"/>
                </a:solidFill>
              </a:rPr>
              <a:t>Enhancements </a:t>
            </a:r>
            <a:r>
              <a:rPr lang="en-US" altLang="de-DE" sz="1200" dirty="0">
                <a:solidFill>
                  <a:srgbClr val="0070C0"/>
                </a:solidFill>
              </a:rPr>
              <a:t>on Semantic </a:t>
            </a:r>
            <a:r>
              <a:rPr lang="en-US" altLang="de-DE" sz="1200" dirty="0" smtClean="0">
                <a:solidFill>
                  <a:srgbClr val="0070C0"/>
                </a:solidFill>
              </a:rPr>
              <a:t>Support </a:t>
            </a:r>
            <a:r>
              <a:rPr lang="en-US" altLang="de-DE" sz="1200" i="1" dirty="0" smtClean="0">
                <a:solidFill>
                  <a:srgbClr val="0070C0"/>
                </a:solidFill>
              </a:rPr>
              <a:t>(R3 =&gt; R4)</a:t>
            </a:r>
            <a:endParaRPr lang="en-US" altLang="de-DE" sz="1200" i="1" dirty="0">
              <a:solidFill>
                <a:srgbClr val="0070C0"/>
              </a:solidFill>
            </a:endParaRP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WI-0070 </a:t>
            </a:r>
            <a:r>
              <a:rPr lang="en-US" altLang="de-DE" sz="1200" dirty="0">
                <a:solidFill>
                  <a:srgbClr val="0070C0"/>
                </a:solidFill>
              </a:rPr>
              <a:t>- Disaster Alert Service Enabler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WI-0071 - oneM2M and W3C Web of Things </a:t>
            </a:r>
            <a:r>
              <a:rPr lang="en-US" altLang="de-DE" sz="1200" dirty="0" err="1">
                <a:solidFill>
                  <a:srgbClr val="0070C0"/>
                </a:solidFill>
              </a:rPr>
              <a:t>Iwk</a:t>
            </a:r>
            <a:endParaRPr lang="en-US" altLang="de-DE" sz="1200" dirty="0">
              <a:solidFill>
                <a:srgbClr val="0070C0"/>
              </a:solidFill>
            </a:endParaRPr>
          </a:p>
          <a:p>
            <a:r>
              <a:rPr lang="en-US" altLang="de-DE" sz="1200" dirty="0">
                <a:solidFill>
                  <a:srgbClr val="0070C0"/>
                </a:solidFill>
              </a:rPr>
              <a:t>WI-0075 – Ind. Dom. Inf. Model </a:t>
            </a:r>
            <a:r>
              <a:rPr lang="en-US" altLang="de-DE" sz="1200" dirty="0" err="1">
                <a:solidFill>
                  <a:srgbClr val="0070C0"/>
                </a:solidFill>
              </a:rPr>
              <a:t>Mapg</a:t>
            </a:r>
            <a:r>
              <a:rPr lang="en-US" altLang="de-DE" sz="1200" dirty="0">
                <a:solidFill>
                  <a:srgbClr val="0070C0"/>
                </a:solidFill>
              </a:rPr>
              <a:t>. &amp; Sem. Spt.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WI-0081 - Smart Device Template </a:t>
            </a:r>
            <a:r>
              <a:rPr lang="en-US" altLang="de-DE" sz="1200" dirty="0" smtClean="0">
                <a:solidFill>
                  <a:srgbClr val="0070C0"/>
                </a:solidFill>
              </a:rPr>
              <a:t>4.0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WI-0084 – SDT based Information Model and Mapping for Vertical Industries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WI-0088 - M2M/IoT Application and Component </a:t>
            </a:r>
            <a:r>
              <a:rPr lang="en-US" altLang="de-DE" sz="1200" dirty="0" smtClean="0">
                <a:solidFill>
                  <a:srgbClr val="0070C0"/>
                </a:solidFill>
              </a:rPr>
              <a:t>Configuration</a:t>
            </a:r>
            <a:endParaRPr lang="en-US" altLang="de-DE" sz="1200" dirty="0">
              <a:solidFill>
                <a:srgbClr val="0070C0"/>
              </a:solidFill>
            </a:endParaRP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4998394" y="4063536"/>
            <a:ext cx="358240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 smtClean="0"/>
              <a:t>TST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dirty="0" smtClean="0"/>
              <a:t>WI-0051 </a:t>
            </a:r>
            <a:r>
              <a:rPr lang="en-US" altLang="de-DE" sz="1200" dirty="0"/>
              <a:t>- Security Functions Conformance Testing </a:t>
            </a:r>
          </a:p>
          <a:p>
            <a:r>
              <a:rPr lang="en-US" altLang="de-DE" sz="1200" dirty="0"/>
              <a:t>WI-0054 - Developers guide series </a:t>
            </a:r>
          </a:p>
          <a:p>
            <a:r>
              <a:rPr lang="en-US" altLang="de-DE" sz="1200" dirty="0" smtClean="0"/>
              <a:t>WI-0060 </a:t>
            </a:r>
            <a:r>
              <a:rPr lang="en-US" altLang="de-DE" sz="1200" dirty="0"/>
              <a:t>- Interoperability testing Release 2</a:t>
            </a:r>
          </a:p>
          <a:p>
            <a:r>
              <a:rPr lang="en-US" altLang="de-DE" sz="1200" dirty="0"/>
              <a:t>WI-0074 - Conformance Test Specifications Release 2</a:t>
            </a:r>
          </a:p>
          <a:p>
            <a:r>
              <a:rPr lang="en-US" altLang="de-DE" sz="1200" dirty="0"/>
              <a:t>WI-0078 - oneM2M API guide </a:t>
            </a:r>
            <a:endParaRPr lang="en-US" altLang="de-DE" sz="1200" dirty="0" smtClean="0"/>
          </a:p>
          <a:p>
            <a:r>
              <a:rPr lang="en-US" altLang="de-DE" sz="1200" dirty="0" smtClean="0"/>
              <a:t>WI-0085 - Conformance </a:t>
            </a:r>
            <a:r>
              <a:rPr lang="en-US" altLang="de-DE" sz="1200" dirty="0"/>
              <a:t>Test Specifications Release </a:t>
            </a:r>
            <a:r>
              <a:rPr lang="en-US" altLang="de-DE" sz="1200" dirty="0" smtClean="0"/>
              <a:t>3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WI-0086 </a:t>
            </a:r>
            <a:r>
              <a:rPr lang="en-US" altLang="de-DE" sz="1200" dirty="0">
                <a:solidFill>
                  <a:srgbClr val="0070C0"/>
                </a:solidFill>
              </a:rPr>
              <a:t>- Conformance Test Specifications Release </a:t>
            </a:r>
            <a:r>
              <a:rPr lang="en-US" altLang="de-DE" sz="1200" dirty="0" smtClean="0">
                <a:solidFill>
                  <a:srgbClr val="0070C0"/>
                </a:solidFill>
              </a:rPr>
              <a:t>4</a:t>
            </a:r>
            <a:endParaRPr lang="en-US" altLang="de-DE" sz="1200" dirty="0">
              <a:solidFill>
                <a:srgbClr val="0070C0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Work Items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WI-0049 – Maintenance of oneM2M Release </a:t>
            </a:r>
            <a:r>
              <a:rPr lang="en-US" sz="2000" dirty="0" smtClean="0"/>
              <a:t>1, 2 and 3</a:t>
            </a:r>
            <a:endParaRPr lang="en-US" sz="2000" dirty="0"/>
          </a:p>
          <a:p>
            <a:r>
              <a:rPr lang="en-US" sz="2000" dirty="0"/>
              <a:t>WI-0050 – Small Technical Enhancements of oneM2M Release </a:t>
            </a:r>
            <a:r>
              <a:rPr lang="en-US" sz="2000" dirty="0" smtClean="0"/>
              <a:t>3</a:t>
            </a:r>
            <a:endParaRPr lang="en-US" sz="2000" dirty="0"/>
          </a:p>
          <a:p>
            <a:r>
              <a:rPr lang="en-US" sz="2000" dirty="0"/>
              <a:t>WI-0079 - Rel-4 Small Technical Enhancements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62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8691063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REQ WG – WI </a:t>
            </a:r>
            <a:r>
              <a:rPr lang="en-US" dirty="0" smtClean="0"/>
              <a:t>Level of Completeness TP38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WI-0015 </a:t>
            </a:r>
            <a:r>
              <a:rPr lang="en-US" sz="2000" dirty="0"/>
              <a:t>– Use Cases Collection</a:t>
            </a:r>
          </a:p>
          <a:p>
            <a:pPr marL="0" indent="0">
              <a:buNone/>
            </a:pPr>
            <a:r>
              <a:rPr lang="en-US" sz="2000" dirty="0" smtClean="0"/>
              <a:t>50</a:t>
            </a:r>
            <a:r>
              <a:rPr lang="en-US" sz="2000" dirty="0"/>
              <a:t>%	</a:t>
            </a:r>
            <a:r>
              <a:rPr lang="en-US" sz="2000" dirty="0" smtClean="0"/>
              <a:t>WI-0046 </a:t>
            </a:r>
            <a:r>
              <a:rPr lang="en-US" sz="2000" dirty="0"/>
              <a:t>– Vehicular domain </a:t>
            </a:r>
            <a:r>
              <a:rPr lang="en-US" sz="2000" dirty="0" smtClean="0"/>
              <a:t>enablement  (WI scope enhanced at TP38)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0%	WI-0092 - Railway Domain Enablement</a:t>
            </a:r>
          </a:p>
        </p:txBody>
      </p:sp>
    </p:spTree>
    <p:extLst>
      <p:ext uri="{BB962C8B-B14F-4D97-AF65-F5344CB8AC3E}">
        <p14:creationId xmlns:p14="http://schemas.microsoft.com/office/powerpoint/2010/main" val="2367958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037904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ARC WG – WI Level of Completeness </a:t>
            </a:r>
            <a:r>
              <a:rPr lang="en-US" dirty="0" smtClean="0"/>
              <a:t>TP38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5" y="1271239"/>
            <a:ext cx="11453113" cy="520762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100% </a:t>
            </a:r>
            <a:r>
              <a:rPr lang="en-US" sz="2000" dirty="0"/>
              <a:t>	WI-0031 – Optimized Group-based </a:t>
            </a:r>
            <a:r>
              <a:rPr lang="en-US" sz="2000" dirty="0" smtClean="0"/>
              <a:t>Operation  </a:t>
            </a:r>
            <a:r>
              <a:rPr lang="en-US" sz="2000" dirty="0" smtClean="0">
                <a:solidFill>
                  <a:srgbClr val="FF0000"/>
                </a:solidFill>
              </a:rPr>
              <a:t>-  to be closed</a:t>
            </a:r>
            <a:r>
              <a:rPr lang="en-US" sz="2000" dirty="0"/>
              <a:t>	</a:t>
            </a:r>
            <a:endParaRPr lang="en-US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100</a:t>
            </a:r>
            <a:r>
              <a:rPr lang="en-US" sz="2000" dirty="0" smtClean="0"/>
              <a:t>% </a:t>
            </a:r>
            <a:r>
              <a:rPr lang="en-US" sz="2000" dirty="0"/>
              <a:t>	WI-0035 – Action Triggering </a:t>
            </a:r>
            <a:r>
              <a:rPr lang="en-US" sz="2000" dirty="0" smtClean="0"/>
              <a:t>  </a:t>
            </a:r>
            <a:r>
              <a:rPr lang="en-US" sz="2000" dirty="0" smtClean="0">
                <a:solidFill>
                  <a:srgbClr val="FF0000"/>
                </a:solidFill>
              </a:rPr>
              <a:t>-  to be closed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50%	WI-0047– DDS usage in oneM2M </a:t>
            </a:r>
            <a:r>
              <a:rPr lang="en-US" sz="2000" dirty="0" smtClean="0"/>
              <a:t>system  </a:t>
            </a:r>
            <a:r>
              <a:rPr lang="en-US" sz="2000" dirty="0" smtClean="0">
                <a:solidFill>
                  <a:srgbClr val="FF0000"/>
                </a:solidFill>
              </a:rPr>
              <a:t>-  inactive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100%</a:t>
            </a:r>
            <a:r>
              <a:rPr lang="en-US" sz="2000" dirty="0"/>
              <a:t>	WI-0056 - Evolution of Proximal IoT </a:t>
            </a:r>
            <a:r>
              <a:rPr lang="en-US" sz="2000" dirty="0" smtClean="0"/>
              <a:t>Interworking  </a:t>
            </a:r>
            <a:r>
              <a:rPr lang="en-US" sz="2000" dirty="0" smtClean="0">
                <a:solidFill>
                  <a:srgbClr val="FF0000"/>
                </a:solidFill>
              </a:rPr>
              <a:t>- to be closed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55%</a:t>
            </a:r>
            <a:r>
              <a:rPr lang="en-US" sz="2000" dirty="0"/>
              <a:t>	WI-0058 – Interworking with 3GPP </a:t>
            </a:r>
            <a:r>
              <a:rPr lang="en-US" sz="2000" dirty="0" smtClean="0"/>
              <a:t>Networks</a:t>
            </a:r>
            <a:endParaRPr lang="en-US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30%	WI-0064 - Adaptation of oneM2M for Smart </a:t>
            </a:r>
            <a:r>
              <a:rPr lang="en-US" sz="2000" dirty="0" smtClean="0"/>
              <a:t>City</a:t>
            </a:r>
            <a:endParaRPr lang="en-US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4</a:t>
            </a:r>
            <a:r>
              <a:rPr lang="en-US" sz="2000" dirty="0" smtClean="0"/>
              <a:t>0</a:t>
            </a:r>
            <a:r>
              <a:rPr lang="en-US" sz="2000" dirty="0"/>
              <a:t>%	WI-0069 </a:t>
            </a:r>
            <a:r>
              <a:rPr lang="en-US" sz="2000" dirty="0" smtClean="0"/>
              <a:t>– Physical object heterogeneous identification and tracking service  </a:t>
            </a:r>
            <a:r>
              <a:rPr lang="en-US" sz="2000" dirty="0" smtClean="0">
                <a:solidFill>
                  <a:srgbClr val="FF0000"/>
                </a:solidFill>
              </a:rPr>
              <a:t>- WI updated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60%	WI-0072 – Modbus </a:t>
            </a:r>
            <a:r>
              <a:rPr lang="en-US" sz="2000" dirty="0" smtClean="0"/>
              <a:t>interworking  </a:t>
            </a:r>
            <a:r>
              <a:rPr lang="en-US" sz="2000" dirty="0">
                <a:solidFill>
                  <a:srgbClr val="FF0000"/>
                </a:solidFill>
              </a:rPr>
              <a:t>-  </a:t>
            </a:r>
            <a:r>
              <a:rPr lang="en-US" sz="2000" dirty="0" smtClean="0">
                <a:solidFill>
                  <a:srgbClr val="FF0000"/>
                </a:solidFill>
              </a:rPr>
              <a:t>inactive</a:t>
            </a:r>
            <a:endParaRPr lang="en-US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15%	WI-0076 - Lightweight oneM2M Services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27%</a:t>
            </a:r>
            <a:r>
              <a:rPr lang="en-US" sz="2000" dirty="0"/>
              <a:t>	WI-0080 - Edge and Fog Computing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10%	WI-0082 - 3GPP V2X Interworking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/>
              <a:t>2</a:t>
            </a:r>
            <a:r>
              <a:rPr lang="en-US" sz="2000" dirty="0" smtClean="0"/>
              <a:t>5</a:t>
            </a:r>
            <a:r>
              <a:rPr lang="en-US" sz="2000" dirty="0"/>
              <a:t>%	WI-0083 - oneM2M Service Subscribers and Users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/>
              <a:t>95%</a:t>
            </a:r>
            <a:r>
              <a:rPr lang="en-US" sz="2000" dirty="0"/>
              <a:t>	WI-0087 - Summary of Differences between Rel-2A &amp; </a:t>
            </a:r>
            <a:r>
              <a:rPr lang="en-US" sz="2000" dirty="0" smtClean="0"/>
              <a:t>Rel-3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0%	WI-0089 </a:t>
            </a:r>
            <a:r>
              <a:rPr lang="en-US" sz="2000" dirty="0">
                <a:solidFill>
                  <a:srgbClr val="FF0000"/>
                </a:solidFill>
              </a:rPr>
              <a:t>- Getting started with </a:t>
            </a:r>
            <a:r>
              <a:rPr lang="en-US" sz="2000" dirty="0" smtClean="0">
                <a:solidFill>
                  <a:srgbClr val="FF0000"/>
                </a:solidFill>
              </a:rPr>
              <a:t>oneM2M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FF0000"/>
                </a:solidFill>
              </a:rPr>
              <a:t>%	</a:t>
            </a:r>
            <a:r>
              <a:rPr lang="en-US" sz="2000" dirty="0" smtClean="0">
                <a:solidFill>
                  <a:srgbClr val="FF0000"/>
                </a:solidFill>
              </a:rPr>
              <a:t>WI-0090 - oneM2M </a:t>
            </a:r>
            <a:r>
              <a:rPr lang="en-US" sz="2000" dirty="0">
                <a:solidFill>
                  <a:srgbClr val="FF0000"/>
                </a:solidFill>
              </a:rPr>
              <a:t>and </a:t>
            </a:r>
            <a:r>
              <a:rPr lang="en-US" sz="2000" dirty="0" err="1">
                <a:solidFill>
                  <a:srgbClr val="FF0000"/>
                </a:solidFill>
              </a:rPr>
              <a:t>Zigbee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interworking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0%	WI-0091 - oneM2M Services and Platforms Discovery</a:t>
            </a:r>
          </a:p>
        </p:txBody>
      </p:sp>
    </p:spTree>
    <p:extLst>
      <p:ext uri="{BB962C8B-B14F-4D97-AF65-F5344CB8AC3E}">
        <p14:creationId xmlns:p14="http://schemas.microsoft.com/office/powerpoint/2010/main" val="1376704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684290" cy="1173570"/>
          </a:xfrm>
        </p:spPr>
        <p:txBody>
          <a:bodyPr/>
          <a:lstStyle/>
          <a:p>
            <a:r>
              <a:rPr lang="en-US" dirty="0"/>
              <a:t>PRO WG – WI Level of Completeness </a:t>
            </a:r>
            <a:r>
              <a:rPr lang="en-US" dirty="0" smtClean="0"/>
              <a:t>TP38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none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582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786766" cy="1173570"/>
          </a:xfrm>
        </p:spPr>
        <p:txBody>
          <a:bodyPr/>
          <a:lstStyle/>
          <a:p>
            <a:r>
              <a:rPr lang="en-US" dirty="0"/>
              <a:t>SEC WG – WI Level of Completeness </a:t>
            </a:r>
            <a:r>
              <a:rPr lang="en-US" dirty="0" smtClean="0"/>
              <a:t>TP38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90</a:t>
            </a:r>
            <a:r>
              <a:rPr lang="en-US" sz="2000" dirty="0">
                <a:solidFill>
                  <a:srgbClr val="FF0000"/>
                </a:solidFill>
              </a:rPr>
              <a:t>% 	WI-0021 – Secure Environment </a:t>
            </a:r>
            <a:r>
              <a:rPr lang="en-US" sz="2000" dirty="0" smtClean="0">
                <a:solidFill>
                  <a:srgbClr val="FF0000"/>
                </a:solidFill>
              </a:rPr>
              <a:t>Abstraction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20%	WI-0065 - Trust Management in </a:t>
            </a:r>
            <a:r>
              <a:rPr lang="en-US" sz="2000" dirty="0" smtClean="0">
                <a:solidFill>
                  <a:srgbClr val="FF0000"/>
                </a:solidFill>
              </a:rPr>
              <a:t>oneM2M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75%	WI-0066 - Decentralized </a:t>
            </a:r>
            <a:r>
              <a:rPr lang="en-US" sz="2000" dirty="0" smtClean="0">
                <a:solidFill>
                  <a:srgbClr val="FF0000"/>
                </a:solidFill>
              </a:rPr>
              <a:t>Authentication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0%	</a:t>
            </a:r>
            <a:r>
              <a:rPr lang="en-US" sz="2000" dirty="0" smtClean="0">
                <a:solidFill>
                  <a:srgbClr val="FF0000"/>
                </a:solidFill>
              </a:rPr>
              <a:t>WI-0068 </a:t>
            </a:r>
            <a:r>
              <a:rPr lang="en-US" sz="2000" dirty="0">
                <a:solidFill>
                  <a:srgbClr val="FF0000"/>
                </a:solidFill>
              </a:rPr>
              <a:t>- </a:t>
            </a:r>
            <a:r>
              <a:rPr lang="en-US" sz="2000" dirty="0" err="1">
                <a:solidFill>
                  <a:srgbClr val="FF0000"/>
                </a:solidFill>
              </a:rPr>
              <a:t>GlobalPlatform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Interworking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 smtClean="0"/>
              <a:t>50%        </a:t>
            </a:r>
            <a:r>
              <a:rPr lang="en-US" sz="2000" dirty="0"/>
              <a:t>WI-0077 - Attribute Based Access Control Policy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98430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10046897" cy="1173570"/>
          </a:xfrm>
        </p:spPr>
        <p:txBody>
          <a:bodyPr/>
          <a:lstStyle/>
          <a:p>
            <a:r>
              <a:rPr lang="en-US" dirty="0"/>
              <a:t>MAS WG – WI Level of Completeness </a:t>
            </a:r>
            <a:r>
              <a:rPr lang="en-US" dirty="0" smtClean="0"/>
              <a:t>TP38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25%</a:t>
            </a:r>
            <a:r>
              <a:rPr lang="en-US" sz="2000" dirty="0"/>
              <a:t>	WI-0053	- Rel-4 </a:t>
            </a:r>
            <a:r>
              <a:rPr lang="en-US" sz="2000" dirty="0" err="1"/>
              <a:t>Enh</a:t>
            </a:r>
            <a:r>
              <a:rPr lang="en-US" sz="2000" dirty="0"/>
              <a:t>. on Semantic Support</a:t>
            </a:r>
          </a:p>
          <a:p>
            <a:pPr marL="0" indent="0">
              <a:buNone/>
            </a:pPr>
            <a:r>
              <a:rPr lang="en-US" sz="2000" dirty="0"/>
              <a:t>2</a:t>
            </a:r>
            <a:r>
              <a:rPr lang="en-US" sz="2000" dirty="0" smtClean="0"/>
              <a:t>5</a:t>
            </a:r>
            <a:r>
              <a:rPr lang="en-US" sz="2000" dirty="0"/>
              <a:t>%	WI-0070 – Public Warning Service Enabler</a:t>
            </a:r>
          </a:p>
          <a:p>
            <a:pPr marL="0" indent="0">
              <a:buNone/>
            </a:pPr>
            <a:r>
              <a:rPr lang="en-US" sz="2000" dirty="0"/>
              <a:t>25%	WI-0071 - oneM2M and W3C Web of Things </a:t>
            </a:r>
            <a:r>
              <a:rPr lang="en-US" sz="2000" dirty="0" err="1"/>
              <a:t>Iwk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30%        </a:t>
            </a:r>
            <a:r>
              <a:rPr lang="en-US" sz="2000" dirty="0"/>
              <a:t>WI-0075 - Industrial Domain </a:t>
            </a:r>
            <a:r>
              <a:rPr lang="en-US" sz="2000" dirty="0" smtClean="0"/>
              <a:t>Information Model Mapping &amp; Semantics Support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40</a:t>
            </a:r>
            <a:r>
              <a:rPr lang="en-US" sz="2000" dirty="0" smtClean="0"/>
              <a:t>%</a:t>
            </a:r>
            <a:r>
              <a:rPr lang="en-US" sz="2000" dirty="0"/>
              <a:t>	WI-0081 - Smart Device Template 4.0</a:t>
            </a:r>
          </a:p>
          <a:p>
            <a:pPr marL="0" indent="0">
              <a:buNone/>
            </a:pPr>
            <a:r>
              <a:rPr lang="en-US" sz="2000" dirty="0"/>
              <a:t>3</a:t>
            </a:r>
            <a:r>
              <a:rPr lang="en-US" sz="2000" dirty="0" smtClean="0"/>
              <a:t>5</a:t>
            </a:r>
            <a:r>
              <a:rPr lang="en-US" sz="2000" dirty="0"/>
              <a:t>%        WI-0084 – SDT based Information Model and Mapping for Vertical Industries</a:t>
            </a:r>
          </a:p>
          <a:p>
            <a:pPr marL="0" indent="0">
              <a:buNone/>
            </a:pPr>
            <a:r>
              <a:rPr lang="en-US" sz="2000" dirty="0"/>
              <a:t>15%	WI-0088 - M2M/IoT Application and Component Configuration</a:t>
            </a:r>
          </a:p>
        </p:txBody>
      </p:sp>
    </p:spTree>
    <p:extLst>
      <p:ext uri="{BB962C8B-B14F-4D97-AF65-F5344CB8AC3E}">
        <p14:creationId xmlns:p14="http://schemas.microsoft.com/office/powerpoint/2010/main" val="4167689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700056" cy="1173570"/>
          </a:xfrm>
        </p:spPr>
        <p:txBody>
          <a:bodyPr/>
          <a:lstStyle/>
          <a:p>
            <a:r>
              <a:rPr lang="en-US" dirty="0"/>
              <a:t>TST WG – WI Level of Completeness </a:t>
            </a:r>
            <a:r>
              <a:rPr lang="en-US" dirty="0" smtClean="0"/>
              <a:t>TP38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100%	WI-0051 - Security Functions Conformance Testing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95%	WI-0054 - Developers guide </a:t>
            </a:r>
            <a:r>
              <a:rPr lang="en-US" sz="2000" dirty="0" smtClean="0">
                <a:solidFill>
                  <a:srgbClr val="FF0000"/>
                </a:solidFill>
              </a:rPr>
              <a:t>series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92%	WI-0060 - Interoperability testing Release </a:t>
            </a:r>
            <a:r>
              <a:rPr lang="en-US" sz="2000" dirty="0" smtClean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80%	WI-0074 - Conformance Test Specifications Release </a:t>
            </a:r>
            <a:r>
              <a:rPr lang="en-US" sz="2000" dirty="0" smtClean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 smtClean="0"/>
              <a:t>92%</a:t>
            </a:r>
            <a:r>
              <a:rPr lang="en-US" sz="2000" dirty="0"/>
              <a:t>	WI-0078 - oneM2M API guide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0%	WI-0085 - Conformance Test Specifications Release 3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0%	WI-0086 - Conformance Test Specifications Release </a:t>
            </a:r>
            <a:r>
              <a:rPr lang="en-US" sz="2000" dirty="0" smtClean="0">
                <a:solidFill>
                  <a:srgbClr val="FF0000"/>
                </a:solidFill>
              </a:rPr>
              <a:t>4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205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411</Words>
  <Application>Microsoft Office PowerPoint</Application>
  <PresentationFormat>Breitbild</PresentationFormat>
  <Paragraphs>107</Paragraphs>
  <Slides>9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Myriad Pro</vt:lpstr>
      <vt:lpstr>Myriad Pro Light</vt:lpstr>
      <vt:lpstr>Office Theme</vt:lpstr>
      <vt:lpstr>Status of Active Work Items Summary &amp; Level of Completeness</vt:lpstr>
      <vt:lpstr>41 active WIs*</vt:lpstr>
      <vt:lpstr>Generic Work Items</vt:lpstr>
      <vt:lpstr>REQ WG – WI Level of Completeness TP38</vt:lpstr>
      <vt:lpstr>ARC WG – WI Level of Completeness TP38</vt:lpstr>
      <vt:lpstr>PRO WG – WI Level of Completeness TP38</vt:lpstr>
      <vt:lpstr>SEC WG – WI Level of Completeness TP38</vt:lpstr>
      <vt:lpstr>MAS WG – WI Level of Completeness TP38</vt:lpstr>
      <vt:lpstr>TST WG – WI Level of Completeness TP38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WPM Convenor V0.8.0</cp:lastModifiedBy>
  <cp:revision>107</cp:revision>
  <dcterms:created xsi:type="dcterms:W3CDTF">2017-09-21T15:46:31Z</dcterms:created>
  <dcterms:modified xsi:type="dcterms:W3CDTF">2018-12-07T03:53:12Z</dcterms:modified>
</cp:coreProperties>
</file>