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23" r:id="rId3"/>
    <p:sldId id="318" r:id="rId4"/>
    <p:sldId id="321" r:id="rId5"/>
    <p:sldId id="268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70" autoAdjust="0"/>
    <p:restoredTop sz="95914" autoAdjust="0"/>
  </p:normalViewPr>
  <p:slideViewPr>
    <p:cSldViewPr>
      <p:cViewPr varScale="1">
        <p:scale>
          <a:sx n="97" d="100"/>
          <a:sy n="97" d="100"/>
        </p:scale>
        <p:origin x="9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12/7/2018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2018/12/7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TP-2018-0302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TP-2018-0302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cumentinfo/?documentId=28002&amp;fromList=Y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MAS#38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2018-12-3 to 2018-12-7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altLang="zh-CN" sz="2800" dirty="0" smtClean="0"/>
              <a:t>R4 progressing on track</a:t>
            </a:r>
          </a:p>
          <a:p>
            <a:pPr lvl="1"/>
            <a:r>
              <a:rPr lang="en-US" altLang="zh-CN" sz="2400" dirty="0" smtClean="0"/>
              <a:t>SDT 4.0 enhancements (void, </a:t>
            </a:r>
            <a:r>
              <a:rPr lang="en-US" altLang="zh-CN" sz="2400" dirty="0" err="1" smtClean="0"/>
              <a:t>enum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semanticURI</a:t>
            </a:r>
            <a:r>
              <a:rPr lang="en-US" altLang="zh-CN" sz="2400" dirty="0" smtClean="0"/>
              <a:t>, data type reference, inheritance exclude</a:t>
            </a:r>
            <a:r>
              <a:rPr lang="en-US" altLang="zh-CN" sz="2400" dirty="0"/>
              <a:t>)</a:t>
            </a:r>
            <a:endParaRPr lang="en-US" altLang="zh-CN" sz="2400" dirty="0" smtClean="0"/>
          </a:p>
          <a:p>
            <a:pPr lvl="1"/>
            <a:r>
              <a:rPr lang="en-US" altLang="zh-CN" sz="2400" dirty="0" smtClean="0"/>
              <a:t>New </a:t>
            </a:r>
            <a:r>
              <a:rPr lang="en-US" altLang="zh-CN" sz="2400" dirty="0"/>
              <a:t>SDT-based Information Models </a:t>
            </a:r>
            <a:r>
              <a:rPr lang="en-US" altLang="zh-CN" sz="2400" dirty="0" smtClean="0"/>
              <a:t>introduced in City, Agriculture, Railway &amp; common domains (TS-0023)</a:t>
            </a:r>
            <a:endParaRPr lang="en-US" altLang="zh-CN" sz="2400" dirty="0"/>
          </a:p>
          <a:p>
            <a:pPr lvl="1"/>
            <a:r>
              <a:rPr lang="en-US" altLang="zh-CN" sz="2400" dirty="0" smtClean="0"/>
              <a:t>Additional options for Semantic reasoning (TR-0033)</a:t>
            </a:r>
          </a:p>
          <a:p>
            <a:pPr lvl="1"/>
            <a:r>
              <a:rPr lang="en-US" altLang="zh-CN" sz="2400" dirty="0" smtClean="0"/>
              <a:t>Further study on </a:t>
            </a:r>
            <a:r>
              <a:rPr lang="en-US" altLang="zh-CN" sz="2400" dirty="0" smtClean="0"/>
              <a:t>Public Warning Services </a:t>
            </a:r>
            <a:r>
              <a:rPr lang="en-US" altLang="zh-CN" sz="2400" dirty="0" smtClean="0"/>
              <a:t>(TR-0046)</a:t>
            </a:r>
          </a:p>
          <a:p>
            <a:endParaRPr lang="en-US" altLang="zh-CN" sz="2800" dirty="0" smtClean="0"/>
          </a:p>
          <a:p>
            <a:pPr lvl="1"/>
            <a:endParaRPr lang="en-US" altLang="zh-CN" sz="2400" dirty="0" smtClean="0"/>
          </a:p>
          <a:p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CR pack for TP </a:t>
            </a:r>
            <a:r>
              <a:rPr lang="en-US" altLang="zh-CN" sz="2800" b="1" dirty="0"/>
              <a:t>A</a:t>
            </a:r>
            <a:r>
              <a:rPr lang="en-US" altLang="zh-CN" sz="2800" b="1" dirty="0" smtClean="0"/>
              <a:t>pproval </a:t>
            </a:r>
          </a:p>
          <a:p>
            <a:pPr lvl="1"/>
            <a:r>
              <a:rPr lang="en-US" altLang="zh-CN" b="1" dirty="0" smtClean="0"/>
              <a:t>CR </a:t>
            </a:r>
            <a:r>
              <a:rPr lang="en-US" altLang="zh-CN" b="1" dirty="0"/>
              <a:t>pack TS-0023 </a:t>
            </a:r>
            <a:r>
              <a:rPr lang="en-US" altLang="zh-CN" b="1" dirty="0" smtClean="0"/>
              <a:t>R4</a:t>
            </a:r>
          </a:p>
          <a:p>
            <a:pPr lvl="2"/>
            <a:r>
              <a:rPr lang="en-GB" altLang="zh-CN" dirty="0">
                <a:hlinkClick r:id="rId2"/>
              </a:rPr>
              <a:t>TP-2018-0267</a:t>
            </a:r>
            <a:endParaRPr lang="en-US" altLang="zh-CN" b="1" dirty="0" smtClean="0"/>
          </a:p>
          <a:p>
            <a:pPr lvl="2"/>
            <a:endParaRPr lang="en-US" altLang="zh-CN" sz="2000" b="1" dirty="0" smtClean="0"/>
          </a:p>
          <a:p>
            <a:pPr lvl="2"/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2"/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6629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 smtClean="0"/>
              <a:t>Progress R4 </a:t>
            </a:r>
            <a:endParaRPr lang="zh-CN" altLang="zh-CN" sz="2400" dirty="0"/>
          </a:p>
          <a:p>
            <a:pPr lvl="2"/>
            <a:r>
              <a:rPr lang="en-US" altLang="zh-CN" sz="2000" dirty="0"/>
              <a:t>WI-0053 - </a:t>
            </a:r>
            <a:r>
              <a:rPr lang="en-US" altLang="zh-CN" sz="2000" dirty="0" smtClean="0"/>
              <a:t>Enhancements </a:t>
            </a:r>
            <a:r>
              <a:rPr lang="en-US" altLang="zh-CN" sz="2000" dirty="0"/>
              <a:t>on Semantic Support </a:t>
            </a:r>
          </a:p>
          <a:p>
            <a:pPr lvl="2"/>
            <a:r>
              <a:rPr lang="en-US" altLang="zh-CN" sz="2000" dirty="0" smtClean="0"/>
              <a:t>WI-0075 </a:t>
            </a:r>
            <a:r>
              <a:rPr lang="en-US" altLang="zh-CN" sz="2000" dirty="0"/>
              <a:t>- Industrial Domain Information Model Mapping &amp; Semantics Support</a:t>
            </a:r>
            <a:endParaRPr lang="zh-CN" altLang="zh-CN" sz="2000" dirty="0"/>
          </a:p>
          <a:p>
            <a:pPr lvl="2"/>
            <a:r>
              <a:rPr lang="en-US" altLang="zh-CN" sz="2000" dirty="0" smtClean="0"/>
              <a:t>WI-0071 - </a:t>
            </a:r>
            <a:r>
              <a:rPr lang="en-US" altLang="zh-CN" sz="2000" dirty="0" err="1" smtClean="0"/>
              <a:t>WoT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Interworking </a:t>
            </a:r>
          </a:p>
          <a:p>
            <a:pPr lvl="2"/>
            <a:r>
              <a:rPr lang="en-US" altLang="zh-CN" sz="2000" dirty="0" smtClean="0"/>
              <a:t>WI-0081 - SDT </a:t>
            </a:r>
            <a:r>
              <a:rPr lang="en-US" altLang="zh-CN" sz="2000" dirty="0"/>
              <a:t>4.0 </a:t>
            </a:r>
            <a:endParaRPr lang="en-US" altLang="zh-CN" sz="2000" dirty="0" smtClean="0"/>
          </a:p>
          <a:p>
            <a:pPr lvl="2"/>
            <a:r>
              <a:rPr lang="en-US" altLang="zh-CN" sz="2000" dirty="0"/>
              <a:t>WI-0084 </a:t>
            </a:r>
            <a:r>
              <a:rPr lang="en-US" altLang="zh-CN" sz="2000" dirty="0" smtClean="0"/>
              <a:t>– SDT based Information Model</a:t>
            </a:r>
          </a:p>
          <a:p>
            <a:pPr lvl="2"/>
            <a:r>
              <a:rPr lang="en-US" altLang="zh-CN" sz="2000" dirty="0" smtClean="0"/>
              <a:t>WI-0088 </a:t>
            </a:r>
            <a:r>
              <a:rPr lang="en-US" altLang="zh-CN" sz="2000" dirty="0"/>
              <a:t>- M2M/IoT Application and Component </a:t>
            </a:r>
            <a:r>
              <a:rPr lang="en-US" altLang="zh-CN" sz="2000" dirty="0" smtClean="0"/>
              <a:t>Configuration</a:t>
            </a:r>
          </a:p>
          <a:p>
            <a:pPr lvl="2"/>
            <a:r>
              <a:rPr lang="en-US" altLang="zh-CN" sz="2000" dirty="0" smtClean="0"/>
              <a:t>WI-0070 – Public Warning Service </a:t>
            </a:r>
            <a:r>
              <a:rPr lang="en-US" altLang="zh-CN" sz="2000" dirty="0"/>
              <a:t>Enabler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3" y="1904050"/>
            <a:ext cx="232115" cy="265275"/>
          </a:xfrm>
          <a:prstGeom prst="rect">
            <a:avLst/>
          </a:prstGeom>
        </p:spPr>
      </p:pic>
      <p:sp>
        <p:nvSpPr>
          <p:cNvPr id="10" name="TextBox 25"/>
          <p:cNvSpPr txBox="1"/>
          <p:nvPr/>
        </p:nvSpPr>
        <p:spPr>
          <a:xfrm>
            <a:off x="7086600" y="216513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20% -&gt; 25%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7086600" y="317339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25%</a:t>
            </a:r>
            <a:endParaRPr lang="zh-CN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25"/>
          <p:cNvSpPr txBox="1"/>
          <p:nvPr/>
        </p:nvSpPr>
        <p:spPr>
          <a:xfrm>
            <a:off x="7086600" y="260272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25% </a:t>
            </a:r>
            <a:r>
              <a:rPr lang="en-US" altLang="zh-CN" b="1" dirty="0" smtClean="0">
                <a:solidFill>
                  <a:srgbClr val="FF0000"/>
                </a:solidFill>
                <a:sym typeface="Wingdings" pitchFamily="2" charset="2"/>
              </a:rPr>
              <a:t>-&gt; 30%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25"/>
          <p:cNvSpPr txBox="1"/>
          <p:nvPr/>
        </p:nvSpPr>
        <p:spPr>
          <a:xfrm>
            <a:off x="7086600" y="352494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25%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-&gt; 40%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25"/>
          <p:cNvSpPr txBox="1"/>
          <p:nvPr/>
        </p:nvSpPr>
        <p:spPr>
          <a:xfrm>
            <a:off x="7086600" y="389427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25%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-&gt; 35%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TextBox 25"/>
          <p:cNvSpPr txBox="1"/>
          <p:nvPr/>
        </p:nvSpPr>
        <p:spPr>
          <a:xfrm>
            <a:off x="7086600" y="433186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chemeClr val="bg1">
                    <a:lumMod val="65000"/>
                  </a:schemeClr>
                </a:solidFill>
                <a:sym typeface="Wingdings" pitchFamily="2" charset="2"/>
              </a:rPr>
              <a:t>15%</a:t>
            </a:r>
            <a:endParaRPr lang="zh-CN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25"/>
          <p:cNvSpPr txBox="1"/>
          <p:nvPr/>
        </p:nvSpPr>
        <p:spPr>
          <a:xfrm>
            <a:off x="7086600" y="4996544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15% </a:t>
            </a:r>
            <a:r>
              <a:rPr lang="en-US" altLang="zh-CN" dirty="0" smtClean="0">
                <a:solidFill>
                  <a:srgbClr val="FF0000"/>
                </a:solidFill>
                <a:sym typeface="Wingdings" pitchFamily="2" charset="2"/>
              </a:rPr>
              <a:t>-&gt; 25%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Continue to Progress R4 with WIs split between new WGs</a:t>
            </a:r>
          </a:p>
          <a:p>
            <a:pPr lvl="1" eaLnBrk="1" hangingPunct="1"/>
            <a:r>
              <a:rPr lang="en-US" altLang="zh-CN" sz="2000" dirty="0" smtClean="0"/>
              <a:t>WG1: </a:t>
            </a:r>
            <a:r>
              <a:rPr lang="en-US" altLang="zh-CN" sz="2000" dirty="0" smtClean="0"/>
              <a:t>use case, requirement, data </a:t>
            </a:r>
            <a:r>
              <a:rPr lang="en-US" altLang="zh-CN" sz="2000" dirty="0" smtClean="0"/>
              <a:t>modeling, ontology</a:t>
            </a:r>
          </a:p>
          <a:p>
            <a:pPr lvl="1" eaLnBrk="1" hangingPunct="1"/>
            <a:r>
              <a:rPr lang="en-US" altLang="zh-CN" sz="2000" dirty="0" smtClean="0"/>
              <a:t>WG2: DM, semantics, resource mapping, interworking</a:t>
            </a:r>
            <a:endParaRPr lang="en-US" altLang="zh-CN" sz="20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510882"/>
              </p:ext>
            </p:extLst>
          </p:nvPr>
        </p:nvGraphicFramePr>
        <p:xfrm>
          <a:off x="457200" y="2819400"/>
          <a:ext cx="83058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5439"/>
                <a:gridCol w="14603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WI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WG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WI-0053 - Enhancements on Semantic Support (TR-0033,</a:t>
                      </a:r>
                      <a:r>
                        <a:rPr lang="en-US" altLang="zh-CN" sz="1400" baseline="0" dirty="0" smtClean="0"/>
                        <a:t> TS-0034)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WI-0075 - Industrial Domain Information Model Mapping &amp; Semantics Support (TR-0049)</a:t>
                      </a:r>
                      <a:endParaRPr lang="zh-CN" altLang="zh-CN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aseline="0" dirty="0" smtClean="0"/>
                        <a:t>WG1, WG2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WI-0071 - </a:t>
                      </a:r>
                      <a:r>
                        <a:rPr lang="en-US" altLang="zh-CN" sz="1400" dirty="0" err="1" smtClean="0"/>
                        <a:t>WoT</a:t>
                      </a:r>
                      <a:r>
                        <a:rPr lang="en-US" altLang="zh-CN" sz="1400" dirty="0" smtClean="0"/>
                        <a:t> Interworking (TR-0042)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WG1, </a:t>
                      </a:r>
                      <a:r>
                        <a:rPr lang="en-US" altLang="zh-CN" dirty="0" smtClean="0"/>
                        <a:t>WG2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WI-0081 - SDT 4.0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WI-0084 – SDT based Information Model (TS-0023)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WG1,</a:t>
                      </a:r>
                      <a:r>
                        <a:rPr lang="en-US" altLang="zh-CN" baseline="0" dirty="0" smtClean="0"/>
                        <a:t> WG2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WI-0088 - M2M/IoT Application and Component Configuration (TS-0022)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WI-0070 – Public Warning Service Enabler (TR-0046)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WG1</a:t>
                      </a:r>
                      <a:r>
                        <a:rPr lang="en-US" altLang="zh-CN" dirty="0" smtClean="0"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en-US" altLang="zh-CN" dirty="0" smtClean="0">
                          <a:sym typeface="Wingdings" panose="05000000000000000000" pitchFamily="2" charset="2"/>
                        </a:rPr>
                        <a:t>WG2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457200" y="2590800"/>
            <a:ext cx="8305800" cy="228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Tentative Re-allocation</a:t>
            </a:r>
            <a:endParaRPr lang="zh-CN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16884</TotalTime>
  <Words>307</Words>
  <Application>Microsoft Office PowerPoint</Application>
  <PresentationFormat>全屏显示(4:3)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Myriad pro</vt:lpstr>
      <vt:lpstr>宋体</vt:lpstr>
      <vt:lpstr>Arial</vt:lpstr>
      <vt:lpstr>Calibri</vt:lpstr>
      <vt:lpstr>Wingdings</vt:lpstr>
      <vt:lpstr>Office Theme</vt:lpstr>
      <vt:lpstr>WG5 – MAS#38  Status Report</vt:lpstr>
      <vt:lpstr>Executive Highlights</vt:lpstr>
      <vt:lpstr>Issues for DECISION in TP</vt:lpstr>
      <vt:lpstr>Issues for INFORMATION in TP</vt:lpstr>
      <vt:lpstr>Next Steps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R01</cp:lastModifiedBy>
  <cp:revision>1790</cp:revision>
  <dcterms:created xsi:type="dcterms:W3CDTF">2012-09-11T22:52:11Z</dcterms:created>
  <dcterms:modified xsi:type="dcterms:W3CDTF">2018-12-07T00:57:22Z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(3)XGXC+Li3YQIgSvSfdsq3YvKGEYMb+bSYKbnYoFv7U7B4N/7d1WRS7HJ+HiUaw1ettYeyETZR
USNHwxfoWvSXg4wvSDEXQ37mvLHFbjxzrpmzym39Vot7SJVce80BHhoVpdqPFFVULLjfsriB
M/04rSHQsfpTxC1zpJAUIVMbx8eIzReuvjzaUemtdYdC8FYIb1+6Y5Vm7uK+RkfkjSjKZ62C
4YIivKV491pv/fWquw</vt:lpwstr>
  </property>
  <property fmtid="{D5CDD505-2E9C-101B-9397-08002B2CF9AE}" pid="18" name="_2015_ms_pID_7253431">
    <vt:lpwstr>cYGIZU1SaPHTpvmEiCjgC/Z/KeBNaa/Kqq4IVMEoJ4ugMe9fdYQcnT
1Qy7PfGAPtJcaYkbp/IfqMJZGF5WIwyDo2gm7AsmKTlEIWQH0y23MUQAjIQSMonF9A9ZgXYi
/loMdsbmBPTJIsG9VpKbkRXH5zafRU62phsNbBrBt92p698mekKDO32vAgZzCBZ0NXAcFo0n
IsI+9eKcst3LAL7yCHFK6a+wXtZHJ29VKLSV</vt:lpwstr>
  </property>
  <property fmtid="{D5CDD505-2E9C-101B-9397-08002B2CF9AE}" pid="19" name="_2015_ms_pID_7253432">
    <vt:lpwstr>Fu3wqArnc9OeyXHeygU8HE7vSysql8AWKhel
kAmOaQTly8kcIXgbBHMy+kYgwmqJnQ==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1544138787</vt:lpwstr>
  </property>
</Properties>
</file>