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84" r:id="rId3"/>
    <p:sldId id="315" r:id="rId4"/>
    <p:sldId id="260" r:id="rId5"/>
    <p:sldId id="305" r:id="rId6"/>
    <p:sldId id="291" r:id="rId7"/>
    <p:sldId id="318" r:id="rId8"/>
    <p:sldId id="319" r:id="rId9"/>
    <p:sldId id="320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82"/>
    <p:restoredTop sz="92520" autoAdjust="0"/>
  </p:normalViewPr>
  <p:slideViewPr>
    <p:cSldViewPr>
      <p:cViewPr varScale="1">
        <p:scale>
          <a:sx n="104" d="100"/>
          <a:sy n="104" d="100"/>
        </p:scale>
        <p:origin x="184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100" d="100"/>
        <a:sy n="100" d="100"/>
      </p:scale>
      <p:origin x="0" y="474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A6CDF8CD-CE67-4542-9964-1A2292BFE1B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2DB7F551-D8F2-514B-8316-61DE5F05982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408B5231-5405-A24E-87D5-4D245948112F}" type="datetimeFigureOut">
              <a:rPr lang="en-US" altLang="en-US"/>
              <a:pPr>
                <a:defRPr/>
              </a:pPr>
              <a:t>12/7/2018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C392C010-4280-854A-B2F4-4243116E91B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5F30C51-69FB-3E42-B449-C23C0C14E6A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2174D0D1-F300-E447-8CF5-65BC97653A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89418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375EA9D3-9681-204C-832F-58A01FD822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B4164A2A-CC36-114D-8D32-E03B142F2A2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1904A6D1-88BE-3E42-A2F3-6E2FEB663BE9}" type="datetimeFigureOut">
              <a:rPr lang="en-US" altLang="en-US"/>
              <a:pPr>
                <a:defRPr/>
              </a:pPr>
              <a:t>12/7/2018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xmlns="" id="{CFB19E59-5FA3-8A4F-A7A4-BCC1AFBF5CB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xmlns="" id="{A9C41C2E-2825-2647-9901-6D5794C818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9288715-F9BF-0848-90FA-13342F2EF30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3455B0B-233D-BA48-A12F-D044C31A99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A815D609-ACCA-0D43-BAB7-F11D0400FF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50051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MS PGothic" panose="020B0600070205080204" pitchFamily="3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xmlns="" id="{27EBB710-36A1-C248-A5AB-A840EE7DBA3F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9D260633-51D6-9545-A035-D00F24E3DD0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xmlns="" id="{3E383654-42BD-E44B-B37D-63F71C3367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D8315E19-2CF7-EF4B-AA9C-B29DCC1A63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666BE096-07C0-004A-9BAB-7EF87D2006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780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xmlns="" id="{ABE60F43-186D-6840-850A-657AC4D638A4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FE9F841D-1578-4F44-9099-030C7457FB9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xmlns="" id="{1AEFFDC3-57BA-794C-AA1E-99CB014E374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679F35D6-28C0-1D49-BC21-9BA3E343E8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BA34274E-A46A-8E4F-8989-7F6767A87C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0455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6695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200" r:id="rId1"/>
    <p:sldLayoutId id="2147484201" r:id="rId2"/>
    <p:sldLayoutId id="214748419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xmlns="" id="{B7545984-A27F-BA47-8352-F0370CDFED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xmlns="" id="{30FDCAE4-9D15-DC43-B22E-DC7C03DAC072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xmlns="" id="{32A77AD6-B3DF-144A-ABE2-B3FB684B527B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228600" y="3711575"/>
            <a:ext cx="8686800" cy="936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4800" b="1" dirty="0">
                <a:solidFill>
                  <a:srgbClr val="A0A0A3"/>
                </a:solidFill>
              </a:rPr>
              <a:t>WG3 PRO Status Report to </a:t>
            </a:r>
            <a:r>
              <a:rPr lang="en-US" altLang="en-US" sz="4800" b="1" dirty="0" smtClean="0">
                <a:solidFill>
                  <a:srgbClr val="A0A0A3"/>
                </a:solidFill>
              </a:rPr>
              <a:t>TP38</a:t>
            </a:r>
            <a:endParaRPr lang="en-US" altLang="en-US" sz="4800" b="1" dirty="0">
              <a:solidFill>
                <a:srgbClr val="A0A0A3"/>
              </a:solidFill>
            </a:endParaRPr>
          </a:p>
        </p:txBody>
      </p:sp>
      <p:sp>
        <p:nvSpPr>
          <p:cNvPr id="6149" name="TextBox 4">
            <a:extLst>
              <a:ext uri="{FF2B5EF4-FFF2-40B4-BE49-F238E27FC236}">
                <a16:creationId xmlns:a16="http://schemas.microsoft.com/office/drawing/2014/main" xmlns="" id="{14281ED8-C627-E742-909A-026C47B82C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5256213"/>
            <a:ext cx="6731523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Group Name: oneM2M PRO</a:t>
            </a: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Source: </a:t>
            </a:r>
            <a:r>
              <a:rPr lang="en-US" altLang="en-US" dirty="0" smtClean="0">
                <a:solidFill>
                  <a:srgbClr val="B42025"/>
                </a:solidFill>
              </a:rPr>
              <a:t>Bob Flynn, </a:t>
            </a:r>
            <a:r>
              <a:rPr lang="en-US" altLang="en-US" dirty="0" err="1" smtClean="0">
                <a:solidFill>
                  <a:srgbClr val="B42025"/>
                </a:solidFill>
              </a:rPr>
              <a:t>Convida</a:t>
            </a:r>
            <a:r>
              <a:rPr lang="en-US" altLang="en-US" dirty="0" smtClean="0">
                <a:solidFill>
                  <a:srgbClr val="B42025"/>
                </a:solidFill>
              </a:rPr>
              <a:t> Wireless, bob.flynn@convidawireless.com</a:t>
            </a:r>
            <a:endParaRPr lang="en-US" altLang="en-US" dirty="0">
              <a:solidFill>
                <a:srgbClr val="B42025"/>
              </a:solidFill>
            </a:endParaRP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</a:t>
            </a:r>
            <a:r>
              <a:rPr lang="en-US" altLang="zh-CN" dirty="0" smtClean="0">
                <a:solidFill>
                  <a:srgbClr val="B42025"/>
                </a:solidFill>
              </a:rPr>
              <a:t>2018-12-03 </a:t>
            </a:r>
            <a:r>
              <a:rPr lang="en-US" altLang="zh-CN" dirty="0">
                <a:solidFill>
                  <a:srgbClr val="B42025"/>
                </a:solidFill>
              </a:rPr>
              <a:t>to </a:t>
            </a:r>
            <a:r>
              <a:rPr lang="en-US" altLang="zh-CN" dirty="0" smtClean="0">
                <a:solidFill>
                  <a:srgbClr val="B42025"/>
                </a:solidFill>
              </a:rPr>
              <a:t>2018-12-07</a:t>
            </a:r>
            <a:endParaRPr lang="en-US" altLang="zh-CN" dirty="0">
              <a:solidFill>
                <a:srgbClr val="B42025"/>
              </a:solidFill>
            </a:endParaRP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Agenda Item: </a:t>
            </a:r>
            <a:r>
              <a:rPr lang="en-US" altLang="zh-CN" dirty="0" smtClean="0">
                <a:solidFill>
                  <a:srgbClr val="B42025"/>
                </a:solidFill>
              </a:rPr>
              <a:t>TP38, Reports </a:t>
            </a:r>
            <a:r>
              <a:rPr lang="en-US" altLang="zh-CN" dirty="0">
                <a:solidFill>
                  <a:srgbClr val="B42025"/>
                </a:solidFill>
              </a:rPr>
              <a:t>from Working Groups </a:t>
            </a:r>
          </a:p>
          <a:p>
            <a:pPr eaLnBrk="1" hangingPunct="1"/>
            <a:endParaRPr lang="en-US" altLang="en-US" dirty="0">
              <a:solidFill>
                <a:srgbClr val="B42025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>
            <a:extLst>
              <a:ext uri="{FF2B5EF4-FFF2-40B4-BE49-F238E27FC236}">
                <a16:creationId xmlns:a16="http://schemas.microsoft.com/office/drawing/2014/main" xmlns="" id="{CB4E5FCB-1B9F-A945-B6BA-1419A69930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/>
              <a:t>Summary</a:t>
            </a:r>
          </a:p>
        </p:txBody>
      </p:sp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xmlns="" id="{83D3DC27-AC91-B14F-980B-A8C42A04937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228600" y="1219200"/>
            <a:ext cx="8915400" cy="5181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z="2000" dirty="0"/>
              <a:t>WG3 Objectives for PRO </a:t>
            </a:r>
            <a:r>
              <a:rPr lang="en-GB" altLang="en-US" sz="2000" dirty="0" smtClean="0"/>
              <a:t>38</a:t>
            </a:r>
            <a:endParaRPr lang="en-GB" altLang="en-US" sz="2000" dirty="0"/>
          </a:p>
          <a:p>
            <a:pPr lvl="1"/>
            <a:r>
              <a:rPr lang="fr-FR" altLang="en-US" sz="1500" dirty="0" err="1" smtClean="0"/>
              <a:t>Resolve</a:t>
            </a:r>
            <a:r>
              <a:rPr lang="fr-FR" altLang="en-US" sz="1500" dirty="0" smtClean="0"/>
              <a:t> all issues on TS-0004 </a:t>
            </a:r>
            <a:r>
              <a:rPr lang="fr-FR" altLang="en-US" sz="1500" dirty="0" err="1" smtClean="0"/>
              <a:t>after</a:t>
            </a:r>
            <a:r>
              <a:rPr lang="fr-FR" altLang="en-US" sz="1500" dirty="0" smtClean="0"/>
              <a:t> </a:t>
            </a:r>
            <a:r>
              <a:rPr lang="fr-FR" altLang="en-US" sz="1500" dirty="0" err="1" smtClean="0"/>
              <a:t>edithelp</a:t>
            </a:r>
            <a:r>
              <a:rPr lang="fr-FR" altLang="en-US" sz="1500" dirty="0" smtClean="0"/>
              <a:t> </a:t>
            </a:r>
            <a:r>
              <a:rPr lang="fr-FR" altLang="en-US" sz="1500" dirty="0" err="1" smtClean="0"/>
              <a:t>review</a:t>
            </a:r>
            <a:endParaRPr lang="fr-FR" altLang="en-US" sz="1500" dirty="0" smtClean="0"/>
          </a:p>
          <a:p>
            <a:pPr lvl="1"/>
            <a:endParaRPr lang="en-GB" altLang="en-US" sz="1500" dirty="0"/>
          </a:p>
          <a:p>
            <a:pPr lvl="1"/>
            <a:r>
              <a:rPr lang="en-GB" altLang="en-US" sz="1500" dirty="0"/>
              <a:t>Complete the R3 </a:t>
            </a:r>
            <a:r>
              <a:rPr lang="en-GB" altLang="en-US" sz="1500" dirty="0" smtClean="0"/>
              <a:t>work </a:t>
            </a:r>
            <a:r>
              <a:rPr lang="en-GB" altLang="en-US" sz="1500" dirty="0"/>
              <a:t>/ Essential corrections for </a:t>
            </a:r>
            <a:r>
              <a:rPr lang="en-GB" altLang="en-US" sz="1500" dirty="0" smtClean="0"/>
              <a:t>R2</a:t>
            </a:r>
          </a:p>
          <a:p>
            <a:pPr lvl="1"/>
            <a:endParaRPr lang="en-GB" altLang="en-US" sz="1500" dirty="0"/>
          </a:p>
          <a:p>
            <a:r>
              <a:rPr lang="en-GB" altLang="en-US" sz="2000" dirty="0" smtClean="0"/>
              <a:t>Status </a:t>
            </a:r>
            <a:r>
              <a:rPr lang="en-GB" altLang="en-US" sz="2000" dirty="0"/>
              <a:t>details</a:t>
            </a:r>
          </a:p>
          <a:p>
            <a:pPr lvl="1"/>
            <a:r>
              <a:rPr lang="en-GB" altLang="en-US" sz="1500" dirty="0" smtClean="0"/>
              <a:t>19 </a:t>
            </a:r>
            <a:r>
              <a:rPr lang="en-GB" altLang="en-US" sz="1500" dirty="0"/>
              <a:t>CRs agreed at </a:t>
            </a:r>
            <a:r>
              <a:rPr lang="en-GB" altLang="en-US" sz="1500" dirty="0" smtClean="0"/>
              <a:t>PRO 38:   13 </a:t>
            </a:r>
            <a:r>
              <a:rPr lang="en-GB" altLang="en-US" sz="1500" dirty="0"/>
              <a:t>for TS-0004,  </a:t>
            </a:r>
            <a:r>
              <a:rPr lang="en-GB" altLang="en-US" sz="1500" dirty="0" smtClean="0"/>
              <a:t>5 </a:t>
            </a:r>
            <a:r>
              <a:rPr lang="en-GB" altLang="en-US" sz="1500" dirty="0"/>
              <a:t>for bindings</a:t>
            </a:r>
          </a:p>
          <a:p>
            <a:pPr lvl="1"/>
            <a:endParaRPr lang="en-GB" altLang="en-US" sz="1500" dirty="0" smtClean="0"/>
          </a:p>
          <a:p>
            <a:pPr lvl="1"/>
            <a:r>
              <a:rPr lang="en-GB" altLang="en-US" sz="1500" dirty="0" smtClean="0"/>
              <a:t> 6 CRs for </a:t>
            </a:r>
            <a:r>
              <a:rPr lang="en-GB" altLang="en-US" sz="1500" dirty="0" err="1" smtClean="0"/>
              <a:t>Rel</a:t>
            </a:r>
            <a:r>
              <a:rPr lang="en-GB" altLang="en-US" sz="1500" dirty="0" smtClean="0"/>
              <a:t> 2, 11 CRs for </a:t>
            </a:r>
            <a:r>
              <a:rPr lang="en-GB" altLang="en-US" sz="1500" dirty="0" err="1" smtClean="0"/>
              <a:t>rel</a:t>
            </a:r>
            <a:r>
              <a:rPr lang="en-GB" altLang="en-US" sz="1500" dirty="0" smtClean="0"/>
              <a:t> 3</a:t>
            </a:r>
          </a:p>
          <a:p>
            <a:pPr lvl="2"/>
            <a:endParaRPr lang="en-GB" alt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xmlns="" id="{D0650670-693B-414A-9A4F-21D773EF296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Agreed CRs for TS-0004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AD3AC99C-82E7-4BFF-882F-996D15F198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2148255"/>
              </p:ext>
            </p:extLst>
          </p:nvPr>
        </p:nvGraphicFramePr>
        <p:xfrm>
          <a:off x="304800" y="1544186"/>
          <a:ext cx="8515350" cy="1056139"/>
        </p:xfrm>
        <a:graphic>
          <a:graphicData uri="http://schemas.openxmlformats.org/drawingml/2006/table">
            <a:tbl>
              <a:tblPr/>
              <a:tblGrid>
                <a:gridCol w="18938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95458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6687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197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50" charset="-128"/>
                          <a:cs typeface="Arial" panose="020B0604020202020204" pitchFamily="34" charset="0"/>
                        </a:rPr>
                        <a:t>SHORT DOC NB</a:t>
                      </a:r>
                    </a:p>
                  </a:txBody>
                  <a:tcPr marL="6349" marR="6349" marT="6352" marB="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50" charset="-128"/>
                          <a:cs typeface="Arial" panose="020B0604020202020204" pitchFamily="34" charset="0"/>
                        </a:rPr>
                        <a:t>SHORTNAME</a:t>
                      </a:r>
                    </a:p>
                  </a:txBody>
                  <a:tcPr marL="6349" marR="6349" marT="6352" marB="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50" charset="-128"/>
                          <a:cs typeface="Arial" panose="020B0604020202020204" pitchFamily="34" charset="0"/>
                        </a:rPr>
                        <a:t>SOURCE</a:t>
                      </a:r>
                    </a:p>
                  </a:txBody>
                  <a:tcPr marL="6349" marR="6349" marT="6352" marB="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19733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PRO-2018-0263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childResourceRef_drt_R2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Convida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19733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PRO-2018-0258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deletion of stateTag for several resource types (Rel-2)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KETI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19733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PRO-2018-0227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FlexContainerRSC_R2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Convida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0753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PRO-2018-0235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Modification_for_Comparisons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14385" name="Slide Number Placeholder 5">
            <a:extLst>
              <a:ext uri="{FF2B5EF4-FFF2-40B4-BE49-F238E27FC236}">
                <a16:creationId xmlns:a16="http://schemas.microsoft.com/office/drawing/2014/main" xmlns="" id="{EAEB76A7-743D-3945-A64B-743B9D7C858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8AA6F494-BF4C-2A4E-972F-81A777E7F3C0}" type="slidenum">
              <a:rPr lang="en-US" altLang="en-US" smtClean="0">
                <a:solidFill>
                  <a:srgbClr val="898989"/>
                </a:solidFill>
              </a:rPr>
              <a:pPr/>
              <a:t>3</a:t>
            </a:fld>
            <a:endParaRPr lang="en-US" altLang="en-US">
              <a:solidFill>
                <a:srgbClr val="898989"/>
              </a:solidFill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xmlns="" id="{B4A07413-511F-2A4B-AD79-657322E650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8347804"/>
              </p:ext>
            </p:extLst>
          </p:nvPr>
        </p:nvGraphicFramePr>
        <p:xfrm>
          <a:off x="304800" y="3128296"/>
          <a:ext cx="8515350" cy="2102711"/>
        </p:xfrm>
        <a:graphic>
          <a:graphicData uri="http://schemas.openxmlformats.org/drawingml/2006/table">
            <a:tbl>
              <a:tblPr/>
              <a:tblGrid>
                <a:gridCol w="18938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95458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6687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197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50" charset="-128"/>
                          <a:cs typeface="Arial" panose="020B0604020202020204" pitchFamily="34" charset="0"/>
                        </a:rPr>
                        <a:t>SHORT DOC NB</a:t>
                      </a:r>
                    </a:p>
                  </a:txBody>
                  <a:tcPr marL="6349" marR="6349" marT="6352" marB="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50" charset="-128"/>
                          <a:cs typeface="Arial" panose="020B0604020202020204" pitchFamily="34" charset="0"/>
                        </a:rPr>
                        <a:t>SHORTNAME</a:t>
                      </a:r>
                    </a:p>
                  </a:txBody>
                  <a:tcPr marL="6349" marR="6349" marT="6352" marB="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50" charset="-128"/>
                          <a:cs typeface="Arial" panose="020B0604020202020204" pitchFamily="34" charset="0"/>
                        </a:rPr>
                        <a:t>SOURCE</a:t>
                      </a:r>
                    </a:p>
                  </a:txBody>
                  <a:tcPr marL="6349" marR="6349" marT="6352" marB="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19733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PRO-2018-0259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deletion of stateTag for several resource types (Rel-3)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KETI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01227591"/>
                  </a:ext>
                </a:extLst>
              </a:tr>
              <a:tr h="219733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PRO-2018-0252R01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Note_for_FanOutPoint_Deletion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19733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PRO-2018-0251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trigger_reference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Convida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19733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PRO-2018-0236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Modification_for_Comparisons_Rel3_Mirror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19733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PRO-2018-0233R01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TS-0004 adding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acpID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to schedule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Convida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32599213"/>
                  </a:ext>
                </a:extLst>
              </a:tr>
              <a:tr h="219733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PRO-2018-0226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FlexContainerRSC_R3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Convida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51682544"/>
                  </a:ext>
                </a:extLst>
              </a:tr>
              <a:tr h="219733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PRO-2018-0223R06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childResourceRef_drt_R3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Convida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79708272"/>
                  </a:ext>
                </a:extLst>
              </a:tr>
              <a:tr h="219733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PRO-2018-0250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TS-0004-pollingChannelURI_correction_R3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Miguel Angel Reina Ortega, ETSI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5328198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E32FB5F5-6A95-584A-B83F-3DEEEDC7502A}"/>
              </a:ext>
            </a:extLst>
          </p:cNvPr>
          <p:cNvSpPr txBox="1"/>
          <p:nvPr/>
        </p:nvSpPr>
        <p:spPr>
          <a:xfrm>
            <a:off x="228600" y="1219200"/>
            <a:ext cx="1075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Release 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CAC2F82F-72D9-8944-A121-B8816EBA9069}"/>
              </a:ext>
            </a:extLst>
          </p:cNvPr>
          <p:cNvSpPr txBox="1"/>
          <p:nvPr/>
        </p:nvSpPr>
        <p:spPr>
          <a:xfrm>
            <a:off x="228600" y="2758964"/>
            <a:ext cx="1075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Release 3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xmlns="" id="{D3E34FB1-CA07-9841-860E-FF94A24ED2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6406860"/>
              </p:ext>
            </p:extLst>
          </p:nvPr>
        </p:nvGraphicFramePr>
        <p:xfrm>
          <a:off x="304800" y="5231007"/>
          <a:ext cx="8515350" cy="219733"/>
        </p:xfrm>
        <a:graphic>
          <a:graphicData uri="http://schemas.openxmlformats.org/drawingml/2006/table">
            <a:tbl>
              <a:tblPr/>
              <a:tblGrid>
                <a:gridCol w="18938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95458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6687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19733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PRO-2018-0248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Modification_for_Child_resource_of_MultimediaSession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7736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tle 1">
            <a:extLst>
              <a:ext uri="{FF2B5EF4-FFF2-40B4-BE49-F238E27FC236}">
                <a16:creationId xmlns:a16="http://schemas.microsoft.com/office/drawing/2014/main" xmlns="" id="{F75CAB61-64DC-4B4F-9539-4CEFB8894A8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/>
              <a:t>Items for DECISION in TP</a:t>
            </a:r>
          </a:p>
        </p:txBody>
      </p:sp>
      <p:sp>
        <p:nvSpPr>
          <p:cNvPr id="9218" name="Slide Number Placeholder 5">
            <a:extLst>
              <a:ext uri="{FF2B5EF4-FFF2-40B4-BE49-F238E27FC236}">
                <a16:creationId xmlns:a16="http://schemas.microsoft.com/office/drawing/2014/main" xmlns="" id="{345837F0-6AB3-AE43-BAC7-228BBB54AC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2018  oneM2M Partners</a:t>
            </a:r>
          </a:p>
          <a:p>
            <a:pPr algn="ctr"/>
            <a:r>
              <a:rPr lang="en-GB" altLang="en-US" dirty="0">
                <a:solidFill>
                  <a:srgbClr val="898989"/>
                </a:solidFill>
                <a:latin typeface="Myriad pro"/>
              </a:rPr>
              <a:t>   </a:t>
            </a:r>
          </a:p>
          <a:p>
            <a:fld id="{68E0EAA2-9044-7A4E-8223-567EDD9B9929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/>
              <a:t>4</a:t>
            </a:fld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9219" name="Content Placeholder 1">
            <a:extLst>
              <a:ext uri="{FF2B5EF4-FFF2-40B4-BE49-F238E27FC236}">
                <a16:creationId xmlns:a16="http://schemas.microsoft.com/office/drawing/2014/main" xmlns="" id="{DE8B707D-B50C-3841-955D-9E77726F86A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304800" y="1600200"/>
            <a:ext cx="8534400" cy="3657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400" dirty="0"/>
              <a:t>CRs for following Technical Specifications – Release 2&amp;3</a:t>
            </a:r>
            <a:endParaRPr lang="en-GB" altLang="en-US" sz="2000" dirty="0"/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GB" altLang="en-US" sz="2000" dirty="0">
                <a:solidFill>
                  <a:schemeClr val="tx1"/>
                </a:solidFill>
              </a:rPr>
              <a:t>TS-0004 </a:t>
            </a:r>
            <a:r>
              <a:rPr lang="en-GB" altLang="en-US" sz="2000" dirty="0" smtClean="0">
                <a:solidFill>
                  <a:schemeClr val="tx1"/>
                </a:solidFill>
              </a:rPr>
              <a:t>v2.19.0 </a:t>
            </a:r>
            <a:r>
              <a:rPr lang="en-GB" altLang="en-US" sz="2000" dirty="0">
                <a:solidFill>
                  <a:schemeClr val="tx1"/>
                </a:solidFill>
              </a:rPr>
              <a:t>and TS-0004 </a:t>
            </a:r>
            <a:r>
              <a:rPr lang="en-GB" altLang="en-US" sz="2000" dirty="0" smtClean="0">
                <a:solidFill>
                  <a:schemeClr val="tx1"/>
                </a:solidFill>
              </a:rPr>
              <a:t>v3.9.2 </a:t>
            </a:r>
            <a:r>
              <a:rPr lang="en-GB" altLang="en-US" sz="2000" dirty="0">
                <a:solidFill>
                  <a:schemeClr val="tx1"/>
                </a:solidFill>
              </a:rPr>
              <a:t>(Core Protocol) Rapporteur: (vacant)</a:t>
            </a:r>
            <a:br>
              <a:rPr lang="en-GB" altLang="en-US" sz="2000" dirty="0">
                <a:solidFill>
                  <a:schemeClr val="tx1"/>
                </a:solidFill>
              </a:rPr>
            </a:br>
            <a:endParaRPr lang="en-GB" altLang="en-US" sz="2000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r>
              <a:rPr lang="en-GB" altLang="en-US" sz="1800" dirty="0" smtClean="0">
                <a:solidFill>
                  <a:srgbClr val="0070C0"/>
                </a:solidFill>
              </a:rPr>
              <a:t> </a:t>
            </a:r>
            <a:r>
              <a:rPr lang="en-GB" altLang="en-US" sz="1800" dirty="0">
                <a:solidFill>
                  <a:srgbClr val="0070C0"/>
                </a:solidFill>
              </a:rPr>
              <a:t>see 	</a:t>
            </a:r>
            <a:r>
              <a:rPr lang="en-GB" sz="1800" dirty="0"/>
              <a:t> TP-2018-0314-TP38_TS-0004_CR_Pack  </a:t>
            </a:r>
            <a:r>
              <a:rPr lang="en-GB" sz="1800" dirty="0" smtClean="0"/>
              <a:t>  </a:t>
            </a:r>
            <a:r>
              <a:rPr lang="en-US" altLang="ja-JP" sz="1800" dirty="0" smtClean="0"/>
              <a:t>Release </a:t>
            </a:r>
            <a:r>
              <a:rPr lang="en-US" altLang="ja-JP" sz="1800" dirty="0"/>
              <a:t>2 and 3 from </a:t>
            </a:r>
            <a:r>
              <a:rPr lang="en-US" altLang="ja-JP" sz="1800" dirty="0" smtClean="0"/>
              <a:t>PRO 37.1</a:t>
            </a:r>
            <a:r>
              <a:rPr lang="en-US" altLang="en-US" sz="1400" dirty="0"/>
              <a:t/>
            </a:r>
            <a:br>
              <a:rPr lang="en-US" altLang="en-US" sz="1400" dirty="0"/>
            </a:br>
            <a:r>
              <a:rPr lang="en-US" altLang="en-US" sz="1400" dirty="0"/>
              <a:t> 		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altLang="en-US" sz="2000" dirty="0">
                <a:solidFill>
                  <a:schemeClr val="tx1"/>
                </a:solidFill>
              </a:rPr>
              <a:t>to </a:t>
            </a:r>
            <a:r>
              <a:rPr lang="en-US" altLang="en-US" sz="2000" dirty="0" smtClean="0">
                <a:solidFill>
                  <a:schemeClr val="tx1"/>
                </a:solidFill>
              </a:rPr>
              <a:t>TP38 </a:t>
            </a:r>
            <a:r>
              <a:rPr lang="en-US" altLang="en-US" sz="2000" dirty="0">
                <a:solidFill>
                  <a:schemeClr val="tx1"/>
                </a:solidFill>
              </a:rPr>
              <a:t>Closing Plenary, for approval</a:t>
            </a:r>
            <a:r>
              <a:rPr lang="en-GB" altLang="en-US" sz="2000" u="sng" dirty="0">
                <a:solidFill>
                  <a:srgbClr val="0070C0"/>
                </a:solidFill>
              </a:rPr>
              <a:t/>
            </a:r>
            <a:br>
              <a:rPr lang="en-GB" altLang="en-US" sz="2000" u="sng" dirty="0">
                <a:solidFill>
                  <a:srgbClr val="0070C0"/>
                </a:solidFill>
              </a:rPr>
            </a:br>
            <a:r>
              <a:rPr lang="en-GB" altLang="en-US" sz="2000" u="sng" dirty="0">
                <a:solidFill>
                  <a:srgbClr val="0070C0"/>
                </a:solidFill>
              </a:rPr>
              <a:t/>
            </a:r>
            <a:br>
              <a:rPr lang="en-GB" altLang="en-US" sz="2000" u="sng" dirty="0">
                <a:solidFill>
                  <a:srgbClr val="0070C0"/>
                </a:solidFill>
              </a:rPr>
            </a:br>
            <a:r>
              <a:rPr lang="en-GB" altLang="en-US" sz="2000" b="1" dirty="0" smtClean="0">
                <a:solidFill>
                  <a:srgbClr val="953735"/>
                </a:solidFill>
              </a:rPr>
              <a:t>Rapporteur to </a:t>
            </a:r>
            <a:r>
              <a:rPr lang="en-GB" altLang="en-US" sz="2000" b="1" dirty="0">
                <a:solidFill>
                  <a:srgbClr val="953735"/>
                </a:solidFill>
              </a:rPr>
              <a:t>produce TS-0004 </a:t>
            </a:r>
            <a:r>
              <a:rPr lang="en-GB" altLang="en-US" sz="2000" b="1" dirty="0" smtClean="0">
                <a:solidFill>
                  <a:srgbClr val="953735"/>
                </a:solidFill>
              </a:rPr>
              <a:t>v2.20.0 </a:t>
            </a:r>
            <a:r>
              <a:rPr lang="en-GB" altLang="en-US" sz="2000" b="1" dirty="0">
                <a:solidFill>
                  <a:srgbClr val="953735"/>
                </a:solidFill>
              </a:rPr>
              <a:t>and v </a:t>
            </a:r>
            <a:r>
              <a:rPr lang="en-GB" altLang="en-US" sz="2000" b="1" dirty="0" smtClean="0">
                <a:solidFill>
                  <a:srgbClr val="953735"/>
                </a:solidFill>
              </a:rPr>
              <a:t>3.10.0 </a:t>
            </a:r>
            <a:r>
              <a:rPr lang="en-GB" altLang="en-US" sz="2000" b="1" dirty="0">
                <a:solidFill>
                  <a:srgbClr val="953735"/>
                </a:solidFill>
              </a:rPr>
              <a:t>with the CRs incorporated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altLang="en-US" sz="2000" dirty="0">
                <a:solidFill>
                  <a:schemeClr val="tx1"/>
                </a:solidFill>
              </a:rPr>
              <a:t>All CRs presented are WG Agreed</a:t>
            </a:r>
            <a:endParaRPr lang="en-GB" alt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>
            <a:extLst>
              <a:ext uri="{FF2B5EF4-FFF2-40B4-BE49-F238E27FC236}">
                <a16:creationId xmlns:a16="http://schemas.microsoft.com/office/drawing/2014/main" xmlns="" id="{2D5E1E37-2955-9445-8880-859CED1159C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Agreed CRs for Bindings</a:t>
            </a:r>
          </a:p>
        </p:txBody>
      </p:sp>
      <p:sp>
        <p:nvSpPr>
          <p:cNvPr id="13314" name="Slide Number Placeholder 5">
            <a:extLst>
              <a:ext uri="{FF2B5EF4-FFF2-40B4-BE49-F238E27FC236}">
                <a16:creationId xmlns:a16="http://schemas.microsoft.com/office/drawing/2014/main" xmlns="" id="{6566CBCE-E287-9247-81F4-B8B90E525F0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>
                <a:solidFill>
                  <a:srgbClr val="898989"/>
                </a:solidFill>
                <a:latin typeface="Myriad pro"/>
              </a:rPr>
              <a:t>© 2018 oneM2M Partners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0ACE8909-16EF-4F4B-8D4B-0C40DDA5DD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5976060"/>
              </p:ext>
            </p:extLst>
          </p:nvPr>
        </p:nvGraphicFramePr>
        <p:xfrm>
          <a:off x="314325" y="2133600"/>
          <a:ext cx="8515350" cy="2421466"/>
        </p:xfrm>
        <a:graphic>
          <a:graphicData uri="http://schemas.openxmlformats.org/drawingml/2006/table">
            <a:tbl>
              <a:tblPr/>
              <a:tblGrid>
                <a:gridCol w="18938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69106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304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2013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50" charset="-128"/>
                          <a:cs typeface="Arial" panose="020B0604020202020204" pitchFamily="34" charset="0"/>
                        </a:rPr>
                        <a:t>SHORT DOC NB</a:t>
                      </a:r>
                    </a:p>
                  </a:txBody>
                  <a:tcPr marL="6349" marR="6349" marT="6364" marB="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50" charset="-128"/>
                          <a:cs typeface="Arial" panose="020B0604020202020204" pitchFamily="34" charset="0"/>
                        </a:rPr>
                        <a:t>SHORTNAME</a:t>
                      </a:r>
                    </a:p>
                  </a:txBody>
                  <a:tcPr marL="6349" marR="6349" marT="6364" marB="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50" charset="-128"/>
                          <a:cs typeface="Arial" panose="020B0604020202020204" pitchFamily="34" charset="0"/>
                        </a:rPr>
                        <a:t>SOURCE</a:t>
                      </a:r>
                    </a:p>
                  </a:txBody>
                  <a:tcPr marL="6349" marR="6349" marT="6364" marB="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20133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PRO-2018-0262R01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TS-0008-new_Options_correction_R3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Miguel Angel Reina Ortega, ETSI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20133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PRO-2018-0260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TS-0008-responseStatusCodes_correction_R3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Miguel Angel Reina Ortega, ETSI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0133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PRO-2018-0255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TS-0008_RSC_5206_description_correction_R2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KETI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0133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PRO-2018-0254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TS-0008_RSC_5206_description correction_R3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KETI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54001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06473701"/>
                  </a:ext>
                </a:extLst>
              </a:tr>
              <a:tr h="254001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66001496"/>
                  </a:ext>
                </a:extLst>
              </a:tr>
              <a:tr h="254001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43947243"/>
                  </a:ext>
                </a:extLst>
              </a:tr>
              <a:tr h="254001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03772993"/>
                  </a:ext>
                </a:extLst>
              </a:tr>
              <a:tr h="304797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57892847"/>
                  </a:ext>
                </a:extLst>
              </a:tr>
            </a:tbl>
          </a:graphicData>
        </a:graphic>
      </p:graphicFrame>
      <p:sp>
        <p:nvSpPr>
          <p:cNvPr id="13347" name="TextBox 2">
            <a:extLst>
              <a:ext uri="{FF2B5EF4-FFF2-40B4-BE49-F238E27FC236}">
                <a16:creationId xmlns:a16="http://schemas.microsoft.com/office/drawing/2014/main" xmlns="" id="{CA0B47D3-9C28-8E4D-8810-46A5BC9613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600200"/>
            <a:ext cx="16303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ja-JP" dirty="0"/>
              <a:t>TS-0008 (CoAP)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>
            <a:extLst>
              <a:ext uri="{FF2B5EF4-FFF2-40B4-BE49-F238E27FC236}">
                <a16:creationId xmlns:a16="http://schemas.microsoft.com/office/drawing/2014/main" xmlns="" id="{40B75F41-199D-2345-AB0D-DD6071886E7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/>
              <a:t>Items for DECISION in TP</a:t>
            </a:r>
          </a:p>
        </p:txBody>
      </p:sp>
      <p:sp>
        <p:nvSpPr>
          <p:cNvPr id="10242" name="Slide Number Placeholder 5">
            <a:extLst>
              <a:ext uri="{FF2B5EF4-FFF2-40B4-BE49-F238E27FC236}">
                <a16:creationId xmlns:a16="http://schemas.microsoft.com/office/drawing/2014/main" xmlns="" id="{35C0DC95-AAB1-1640-A9E1-380E0A3CA4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>
                <a:solidFill>
                  <a:srgbClr val="898989"/>
                </a:solidFill>
                <a:latin typeface="Myriad pro"/>
              </a:rPr>
              <a:t>© 2017 oneM2M Partners							</a:t>
            </a:r>
            <a:fld id="{D6C38747-0EA7-8C43-ADA5-DD007B118D1D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 algn="l"/>
              <a:t>6</a:t>
            </a:fld>
            <a:endParaRPr lang="en-US" altLang="en-US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8196" name="Content Placeholder 1">
            <a:extLst>
              <a:ext uri="{FF2B5EF4-FFF2-40B4-BE49-F238E27FC236}">
                <a16:creationId xmlns:a16="http://schemas.microsoft.com/office/drawing/2014/main" xmlns="" id="{6957BFD6-8103-314D-A8CC-2A8B4710E92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752600"/>
            <a:ext cx="8534400" cy="41148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 typeface="Arial" charset="0"/>
              <a:buChar char="•"/>
              <a:defRPr/>
            </a:pPr>
            <a:r>
              <a:rPr lang="en-GB" altLang="en-US" sz="2400" dirty="0">
                <a:ea typeface="MS PGothic" charset="-128"/>
              </a:rPr>
              <a:t>CRs for following Technical Specifications – Release 2 and 3</a:t>
            </a:r>
          </a:p>
          <a:p>
            <a:pPr lvl="1">
              <a:buFont typeface="Arial" charset="0"/>
              <a:buChar char="–"/>
              <a:defRPr/>
            </a:pPr>
            <a:r>
              <a:rPr lang="en-GB" altLang="en-US" sz="1800" dirty="0">
                <a:solidFill>
                  <a:schemeClr val="tx1"/>
                </a:solidFill>
                <a:ea typeface="MS PGothic" charset="-128"/>
              </a:rPr>
              <a:t>TS-0008 </a:t>
            </a:r>
            <a:r>
              <a:rPr lang="en-GB" altLang="en-US" sz="1800" dirty="0" smtClean="0">
                <a:solidFill>
                  <a:schemeClr val="tx1"/>
                </a:solidFill>
                <a:ea typeface="MS PGothic" charset="-128"/>
              </a:rPr>
              <a:t>v2.6.0 </a:t>
            </a:r>
            <a:r>
              <a:rPr lang="en-GB" altLang="en-US" sz="1800" dirty="0">
                <a:solidFill>
                  <a:schemeClr val="tx1"/>
                </a:solidFill>
                <a:ea typeface="MS PGothic" charset="-128"/>
              </a:rPr>
              <a:t>and </a:t>
            </a:r>
            <a:r>
              <a:rPr lang="en-GB" altLang="en-US" sz="1800" dirty="0" smtClean="0">
                <a:solidFill>
                  <a:schemeClr val="tx1"/>
                </a:solidFill>
                <a:ea typeface="MS PGothic" charset="-128"/>
              </a:rPr>
              <a:t>v3.2.1  </a:t>
            </a:r>
            <a:r>
              <a:rPr lang="en-GB" altLang="en-US" sz="1800" dirty="0">
                <a:solidFill>
                  <a:schemeClr val="tx1"/>
                </a:solidFill>
                <a:ea typeface="MS PGothic" charset="-128"/>
              </a:rPr>
              <a:t>(CoAP Protocol Binding) </a:t>
            </a:r>
            <a:br>
              <a:rPr lang="en-GB" altLang="en-US" sz="1800" dirty="0">
                <a:solidFill>
                  <a:schemeClr val="tx1"/>
                </a:solidFill>
                <a:ea typeface="MS PGothic" charset="-128"/>
              </a:rPr>
            </a:br>
            <a:r>
              <a:rPr lang="en-GB" altLang="en-US" sz="1800" dirty="0">
                <a:solidFill>
                  <a:schemeClr val="tx1"/>
                </a:solidFill>
                <a:ea typeface="MS PGothic" charset="-128"/>
              </a:rPr>
              <a:t>Rapporteur: (vacant)</a:t>
            </a:r>
            <a:br>
              <a:rPr lang="en-GB" altLang="en-US" sz="1800" dirty="0">
                <a:solidFill>
                  <a:schemeClr val="tx1"/>
                </a:solidFill>
                <a:ea typeface="MS PGothic" charset="-128"/>
              </a:rPr>
            </a:br>
            <a:r>
              <a:rPr lang="en-GB" altLang="en-US" sz="2000" dirty="0">
                <a:solidFill>
                  <a:schemeClr val="tx1"/>
                </a:solidFill>
                <a:ea typeface="MS PGothic" charset="-128"/>
              </a:rPr>
              <a:t/>
            </a:r>
            <a:br>
              <a:rPr lang="en-GB" altLang="en-US" sz="2000" dirty="0">
                <a:solidFill>
                  <a:schemeClr val="tx1"/>
                </a:solidFill>
                <a:ea typeface="MS PGothic" charset="-128"/>
              </a:rPr>
            </a:br>
            <a:r>
              <a:rPr lang="en-GB" sz="1800" dirty="0"/>
              <a:t>TP-2018-0315-TP38_TS-0008_CR_Pack </a:t>
            </a:r>
            <a:r>
              <a:rPr lang="en-GB" sz="1800" dirty="0" smtClean="0"/>
              <a:t> </a:t>
            </a:r>
            <a:r>
              <a:rPr lang="en-US" altLang="ja-JP" sz="1800" dirty="0" smtClean="0">
                <a:ea typeface="MS PGothic" charset="-128"/>
              </a:rPr>
              <a:t>from PRO38</a:t>
            </a:r>
            <a:endParaRPr lang="en-US" altLang="ja-JP" sz="1800" dirty="0">
              <a:ea typeface="MS PGothic" charset="-128"/>
            </a:endParaRPr>
          </a:p>
          <a:p>
            <a:pPr marL="457200" lvl="1" indent="0">
              <a:buFont typeface="Arial" charset="0"/>
              <a:buNone/>
              <a:defRPr/>
            </a:pPr>
            <a:r>
              <a:rPr lang="en-US" altLang="ja-JP" sz="1800" dirty="0">
                <a:ea typeface="MS PGothic" charset="-128"/>
              </a:rPr>
              <a:t>	</a:t>
            </a:r>
          </a:p>
          <a:p>
            <a:pPr marL="457200" lvl="1" indent="0">
              <a:buFont typeface="Arial" charset="0"/>
              <a:buNone/>
              <a:defRPr/>
            </a:pPr>
            <a:r>
              <a:rPr lang="en-US" altLang="en-US" sz="1800" dirty="0">
                <a:solidFill>
                  <a:schemeClr val="tx1"/>
                </a:solidFill>
                <a:ea typeface="MS PGothic" charset="-128"/>
              </a:rPr>
              <a:t>to </a:t>
            </a:r>
            <a:r>
              <a:rPr lang="en-US" altLang="en-US" sz="1800" dirty="0" smtClean="0">
                <a:solidFill>
                  <a:schemeClr val="tx1"/>
                </a:solidFill>
                <a:ea typeface="MS PGothic" charset="-128"/>
              </a:rPr>
              <a:t>TP38 </a:t>
            </a:r>
            <a:r>
              <a:rPr lang="en-US" altLang="en-US" sz="1800" dirty="0">
                <a:solidFill>
                  <a:schemeClr val="tx1"/>
                </a:solidFill>
                <a:ea typeface="MS PGothic" charset="-128"/>
              </a:rPr>
              <a:t>Closing Plenary, for approval</a:t>
            </a:r>
            <a:r>
              <a:rPr lang="en-GB" altLang="en-US" sz="1800" u="sng" dirty="0">
                <a:solidFill>
                  <a:srgbClr val="0070C0"/>
                </a:solidFill>
                <a:ea typeface="MS PGothic" charset="-128"/>
              </a:rPr>
              <a:t/>
            </a:r>
            <a:br>
              <a:rPr lang="en-GB" altLang="en-US" sz="1800" u="sng" dirty="0">
                <a:solidFill>
                  <a:srgbClr val="0070C0"/>
                </a:solidFill>
                <a:ea typeface="MS PGothic" charset="-128"/>
              </a:rPr>
            </a:br>
            <a:endParaRPr lang="en-GB" altLang="en-US" sz="1800" u="sng" dirty="0">
              <a:solidFill>
                <a:srgbClr val="0070C0"/>
              </a:solidFill>
              <a:ea typeface="MS PGothic" charset="-128"/>
            </a:endParaRPr>
          </a:p>
          <a:p>
            <a:pPr marL="457200" lvl="1" indent="0">
              <a:buFont typeface="Arial" charset="0"/>
              <a:buNone/>
              <a:defRPr/>
            </a:pPr>
            <a:r>
              <a:rPr lang="en-GB" altLang="en-US" sz="1800" b="1" dirty="0">
                <a:solidFill>
                  <a:srgbClr val="953735"/>
                </a:solidFill>
                <a:ea typeface="MS PGothic" charset="-128"/>
              </a:rPr>
              <a:t>SeungMyeong to produce TS-0008 v2.7.0, </a:t>
            </a:r>
            <a:r>
              <a:rPr lang="en-GB" altLang="en-US" sz="1800" b="1" dirty="0" smtClean="0">
                <a:solidFill>
                  <a:srgbClr val="953735"/>
                </a:solidFill>
                <a:ea typeface="MS PGothic" charset="-128"/>
              </a:rPr>
              <a:t>v3.2.3  </a:t>
            </a:r>
            <a:r>
              <a:rPr lang="en-GB" altLang="en-US" sz="1800" b="1" dirty="0">
                <a:solidFill>
                  <a:srgbClr val="953735"/>
                </a:solidFill>
                <a:ea typeface="MS PGothic" charset="-128"/>
              </a:rPr>
              <a:t>with the CRs incorporated</a:t>
            </a:r>
            <a:endParaRPr lang="en-US" altLang="en-US" sz="2000" dirty="0">
              <a:ea typeface="MS PGothic" charset="-128"/>
            </a:endParaRPr>
          </a:p>
          <a:p>
            <a:pPr marL="400050" lvl="2" indent="0" eaLnBrk="1" hangingPunct="1">
              <a:buFont typeface="Arial" charset="0"/>
              <a:buNone/>
              <a:defRPr/>
            </a:pPr>
            <a:r>
              <a:rPr lang="en-US" altLang="en-US" sz="2000" dirty="0">
                <a:ea typeface="MS PGothic" charset="-128"/>
              </a:rPr>
              <a:t>All CRs presented are WG Agreed</a:t>
            </a:r>
            <a:endParaRPr lang="en-GB" altLang="en-US" sz="2000" dirty="0">
              <a:ea typeface="MS PGothic" charset="-12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>
            <a:extLst>
              <a:ext uri="{FF2B5EF4-FFF2-40B4-BE49-F238E27FC236}">
                <a16:creationId xmlns:a16="http://schemas.microsoft.com/office/drawing/2014/main" xmlns="" id="{2D5E1E37-2955-9445-8880-859CED1159C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Agreed CRs for Bindings</a:t>
            </a:r>
          </a:p>
        </p:txBody>
      </p:sp>
      <p:sp>
        <p:nvSpPr>
          <p:cNvPr id="13314" name="Slide Number Placeholder 5">
            <a:extLst>
              <a:ext uri="{FF2B5EF4-FFF2-40B4-BE49-F238E27FC236}">
                <a16:creationId xmlns:a16="http://schemas.microsoft.com/office/drawing/2014/main" xmlns="" id="{6566CBCE-E287-9247-81F4-B8B90E525F0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>
                <a:solidFill>
                  <a:srgbClr val="898989"/>
                </a:solidFill>
                <a:latin typeface="Myriad pro"/>
              </a:rPr>
              <a:t>© 2018 oneM2M Partners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0ACE8909-16EF-4F4B-8D4B-0C40DDA5DD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6506668"/>
              </p:ext>
            </p:extLst>
          </p:nvPr>
        </p:nvGraphicFramePr>
        <p:xfrm>
          <a:off x="314325" y="2133600"/>
          <a:ext cx="8515350" cy="2421466"/>
        </p:xfrm>
        <a:graphic>
          <a:graphicData uri="http://schemas.openxmlformats.org/drawingml/2006/table">
            <a:tbl>
              <a:tblPr/>
              <a:tblGrid>
                <a:gridCol w="18938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69106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304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2013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50" charset="-128"/>
                          <a:cs typeface="Arial" panose="020B0604020202020204" pitchFamily="34" charset="0"/>
                        </a:rPr>
                        <a:t>SHORT DOC NB</a:t>
                      </a:r>
                    </a:p>
                  </a:txBody>
                  <a:tcPr marL="6349" marR="6349" marT="6364" marB="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50" charset="-128"/>
                          <a:cs typeface="Arial" panose="020B0604020202020204" pitchFamily="34" charset="0"/>
                        </a:rPr>
                        <a:t>SHORTNAME</a:t>
                      </a:r>
                    </a:p>
                  </a:txBody>
                  <a:tcPr marL="6349" marR="6349" marT="6364" marB="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50" charset="-128"/>
                          <a:cs typeface="Arial" panose="020B0604020202020204" pitchFamily="34" charset="0"/>
                        </a:rPr>
                        <a:t>SOURCE</a:t>
                      </a:r>
                    </a:p>
                  </a:txBody>
                  <a:tcPr marL="6349" marR="6349" marT="6364" marB="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20133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PRO-2018-0257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TS-0009_RSC_5206_description_correction_R2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KETI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20133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PRO-2018-0256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TS-0009_RSC_5206_description correction_R3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KETI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0133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0133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54001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06473701"/>
                  </a:ext>
                </a:extLst>
              </a:tr>
              <a:tr h="254001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66001496"/>
                  </a:ext>
                </a:extLst>
              </a:tr>
              <a:tr h="254001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43947243"/>
                  </a:ext>
                </a:extLst>
              </a:tr>
              <a:tr h="254001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03772993"/>
                  </a:ext>
                </a:extLst>
              </a:tr>
              <a:tr h="304797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57892847"/>
                  </a:ext>
                </a:extLst>
              </a:tr>
            </a:tbl>
          </a:graphicData>
        </a:graphic>
      </p:graphicFrame>
      <p:sp>
        <p:nvSpPr>
          <p:cNvPr id="13347" name="TextBox 2">
            <a:extLst>
              <a:ext uri="{FF2B5EF4-FFF2-40B4-BE49-F238E27FC236}">
                <a16:creationId xmlns:a16="http://schemas.microsoft.com/office/drawing/2014/main" xmlns="" id="{CA0B47D3-9C28-8E4D-8810-46A5BC9613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600200"/>
            <a:ext cx="162454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ja-JP" dirty="0" smtClean="0"/>
              <a:t>TS-0009 (HTTP)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313896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>
            <a:extLst>
              <a:ext uri="{FF2B5EF4-FFF2-40B4-BE49-F238E27FC236}">
                <a16:creationId xmlns:a16="http://schemas.microsoft.com/office/drawing/2014/main" xmlns="" id="{40B75F41-199D-2345-AB0D-DD6071886E7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/>
              <a:t>Items for DECISION in TP</a:t>
            </a:r>
          </a:p>
        </p:txBody>
      </p:sp>
      <p:sp>
        <p:nvSpPr>
          <p:cNvPr id="10242" name="Slide Number Placeholder 5">
            <a:extLst>
              <a:ext uri="{FF2B5EF4-FFF2-40B4-BE49-F238E27FC236}">
                <a16:creationId xmlns:a16="http://schemas.microsoft.com/office/drawing/2014/main" xmlns="" id="{35C0DC95-AAB1-1640-A9E1-380E0A3CA4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>
                <a:solidFill>
                  <a:srgbClr val="898989"/>
                </a:solidFill>
                <a:latin typeface="Myriad pro"/>
              </a:rPr>
              <a:t>© 2017 oneM2M Partners							</a:t>
            </a:r>
            <a:fld id="{D6C38747-0EA7-8C43-ADA5-DD007B118D1D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 algn="l"/>
              <a:t>8</a:t>
            </a:fld>
            <a:endParaRPr lang="en-US" altLang="en-US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8196" name="Content Placeholder 1">
            <a:extLst>
              <a:ext uri="{FF2B5EF4-FFF2-40B4-BE49-F238E27FC236}">
                <a16:creationId xmlns:a16="http://schemas.microsoft.com/office/drawing/2014/main" xmlns="" id="{6957BFD6-8103-314D-A8CC-2A8B4710E92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752600"/>
            <a:ext cx="8534400" cy="41148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 typeface="Arial" charset="0"/>
              <a:buChar char="•"/>
              <a:defRPr/>
            </a:pPr>
            <a:r>
              <a:rPr lang="en-GB" altLang="en-US" sz="2400" dirty="0">
                <a:ea typeface="MS PGothic" charset="-128"/>
              </a:rPr>
              <a:t>CRs for following Technical Specifications – Release 2 and 3</a:t>
            </a:r>
          </a:p>
          <a:p>
            <a:pPr lvl="1">
              <a:buFont typeface="Arial" charset="0"/>
              <a:buChar char="–"/>
              <a:defRPr/>
            </a:pPr>
            <a:r>
              <a:rPr lang="en-GB" altLang="en-US" sz="1800" dirty="0">
                <a:solidFill>
                  <a:schemeClr val="tx1"/>
                </a:solidFill>
                <a:ea typeface="MS PGothic" charset="-128"/>
              </a:rPr>
              <a:t>TS-0009 v2.14.0 </a:t>
            </a:r>
            <a:r>
              <a:rPr lang="en-GB" altLang="en-US" sz="1800" dirty="0">
                <a:solidFill>
                  <a:schemeClr val="tx1"/>
                </a:solidFill>
                <a:ea typeface="MS PGothic" charset="-128"/>
              </a:rPr>
              <a:t>and v3.1.0  </a:t>
            </a:r>
            <a:r>
              <a:rPr lang="en-GB" altLang="en-US" sz="1800" dirty="0">
                <a:solidFill>
                  <a:schemeClr val="tx1"/>
                </a:solidFill>
                <a:ea typeface="MS PGothic" charset="-128"/>
              </a:rPr>
              <a:t>(</a:t>
            </a:r>
            <a:r>
              <a:rPr lang="en-GB" altLang="en-US" sz="1800" dirty="0" err="1">
                <a:solidFill>
                  <a:schemeClr val="tx1"/>
                </a:solidFill>
                <a:ea typeface="MS PGothic" charset="-128"/>
              </a:rPr>
              <a:t>HTTPProtocol</a:t>
            </a:r>
            <a:r>
              <a:rPr lang="en-GB" altLang="en-US" sz="1800" dirty="0">
                <a:solidFill>
                  <a:schemeClr val="tx1"/>
                </a:solidFill>
                <a:ea typeface="MS PGothic" charset="-128"/>
              </a:rPr>
              <a:t> </a:t>
            </a:r>
            <a:r>
              <a:rPr lang="en-GB" altLang="en-US" sz="1800" dirty="0">
                <a:solidFill>
                  <a:schemeClr val="tx1"/>
                </a:solidFill>
                <a:ea typeface="MS PGothic" charset="-128"/>
              </a:rPr>
              <a:t>Binding) </a:t>
            </a:r>
            <a:br>
              <a:rPr lang="en-GB" altLang="en-US" sz="1800" dirty="0">
                <a:solidFill>
                  <a:schemeClr val="tx1"/>
                </a:solidFill>
                <a:ea typeface="MS PGothic" charset="-128"/>
              </a:rPr>
            </a:br>
            <a:r>
              <a:rPr lang="en-GB" altLang="en-US" sz="1800" dirty="0">
                <a:solidFill>
                  <a:schemeClr val="tx1"/>
                </a:solidFill>
                <a:ea typeface="MS PGothic" charset="-128"/>
              </a:rPr>
              <a:t>Rapporteur: (vacant)</a:t>
            </a:r>
            <a:r>
              <a:rPr lang="en-GB" altLang="en-US" sz="1800" dirty="0">
                <a:solidFill>
                  <a:srgbClr val="FF0000"/>
                </a:solidFill>
                <a:ea typeface="MS PGothic" charset="-128"/>
              </a:rPr>
              <a:t/>
            </a:r>
            <a:br>
              <a:rPr lang="en-GB" altLang="en-US" sz="1800" dirty="0">
                <a:solidFill>
                  <a:srgbClr val="FF0000"/>
                </a:solidFill>
                <a:ea typeface="MS PGothic" charset="-128"/>
              </a:rPr>
            </a:br>
            <a:r>
              <a:rPr lang="en-GB" altLang="en-US" sz="2000" dirty="0">
                <a:solidFill>
                  <a:schemeClr val="tx1"/>
                </a:solidFill>
                <a:ea typeface="MS PGothic" charset="-128"/>
              </a:rPr>
              <a:t/>
            </a:r>
            <a:br>
              <a:rPr lang="en-GB" altLang="en-US" sz="2000" dirty="0">
                <a:solidFill>
                  <a:schemeClr val="tx1"/>
                </a:solidFill>
                <a:ea typeface="MS PGothic" charset="-128"/>
              </a:rPr>
            </a:br>
            <a:r>
              <a:rPr lang="en-GB" sz="1800" dirty="0"/>
              <a:t>TP-2018-0316-TP38_TS-0009_CR_pack  </a:t>
            </a:r>
            <a:r>
              <a:rPr lang="en-US" altLang="ja-JP" sz="1800" dirty="0" smtClean="0">
                <a:ea typeface="MS PGothic" charset="-128"/>
              </a:rPr>
              <a:t>from PRO38</a:t>
            </a:r>
            <a:endParaRPr lang="en-US" altLang="ja-JP" sz="1800" dirty="0">
              <a:ea typeface="MS PGothic" charset="-128"/>
            </a:endParaRPr>
          </a:p>
          <a:p>
            <a:pPr marL="457200" lvl="1" indent="0">
              <a:buFont typeface="Arial" charset="0"/>
              <a:buNone/>
              <a:defRPr/>
            </a:pPr>
            <a:r>
              <a:rPr lang="en-US" altLang="ja-JP" sz="1800" dirty="0">
                <a:ea typeface="MS PGothic" charset="-128"/>
              </a:rPr>
              <a:t>	</a:t>
            </a:r>
          </a:p>
          <a:p>
            <a:pPr marL="457200" lvl="1" indent="0">
              <a:buFont typeface="Arial" charset="0"/>
              <a:buNone/>
              <a:defRPr/>
            </a:pPr>
            <a:r>
              <a:rPr lang="en-US" altLang="en-US" sz="1800" dirty="0">
                <a:solidFill>
                  <a:schemeClr val="tx1"/>
                </a:solidFill>
                <a:ea typeface="MS PGothic" charset="-128"/>
              </a:rPr>
              <a:t>to </a:t>
            </a:r>
            <a:r>
              <a:rPr lang="en-US" altLang="en-US" sz="1800" dirty="0" smtClean="0">
                <a:solidFill>
                  <a:schemeClr val="tx1"/>
                </a:solidFill>
                <a:ea typeface="MS PGothic" charset="-128"/>
              </a:rPr>
              <a:t>TP38 </a:t>
            </a:r>
            <a:r>
              <a:rPr lang="en-US" altLang="en-US" sz="1800" dirty="0">
                <a:solidFill>
                  <a:schemeClr val="tx1"/>
                </a:solidFill>
                <a:ea typeface="MS PGothic" charset="-128"/>
              </a:rPr>
              <a:t>Closing Plenary, for approval</a:t>
            </a:r>
            <a:r>
              <a:rPr lang="en-GB" altLang="en-US" sz="1800" u="sng" dirty="0">
                <a:solidFill>
                  <a:srgbClr val="0070C0"/>
                </a:solidFill>
                <a:ea typeface="MS PGothic" charset="-128"/>
              </a:rPr>
              <a:t/>
            </a:r>
            <a:br>
              <a:rPr lang="en-GB" altLang="en-US" sz="1800" u="sng" dirty="0">
                <a:solidFill>
                  <a:srgbClr val="0070C0"/>
                </a:solidFill>
                <a:ea typeface="MS PGothic" charset="-128"/>
              </a:rPr>
            </a:br>
            <a:endParaRPr lang="en-GB" altLang="en-US" sz="1800" u="sng" dirty="0">
              <a:solidFill>
                <a:srgbClr val="0070C0"/>
              </a:solidFill>
              <a:ea typeface="MS PGothic" charset="-128"/>
            </a:endParaRPr>
          </a:p>
          <a:p>
            <a:pPr marL="457200" lvl="1" indent="0">
              <a:buFont typeface="Arial" charset="0"/>
              <a:buNone/>
              <a:defRPr/>
            </a:pPr>
            <a:r>
              <a:rPr lang="en-GB" altLang="en-US" sz="1800" b="1" dirty="0">
                <a:solidFill>
                  <a:srgbClr val="953735"/>
                </a:solidFill>
                <a:ea typeface="MS PGothic" charset="-128"/>
              </a:rPr>
              <a:t>SeungMyeong to </a:t>
            </a:r>
            <a:r>
              <a:rPr lang="en-GB" altLang="en-US" sz="1800" b="1" dirty="0">
                <a:solidFill>
                  <a:srgbClr val="953735"/>
                </a:solidFill>
                <a:ea typeface="MS PGothic" charset="-128"/>
              </a:rPr>
              <a:t>produce </a:t>
            </a:r>
            <a:r>
              <a:rPr lang="en-GB" altLang="en-US" sz="1800" b="1" dirty="0" smtClean="0">
                <a:solidFill>
                  <a:srgbClr val="953735"/>
                </a:solidFill>
                <a:ea typeface="MS PGothic" charset="-128"/>
              </a:rPr>
              <a:t>TS-0009 v2.15.0</a:t>
            </a:r>
            <a:r>
              <a:rPr lang="en-GB" altLang="en-US" sz="1800" b="1" dirty="0">
                <a:solidFill>
                  <a:srgbClr val="953735"/>
                </a:solidFill>
                <a:ea typeface="MS PGothic" charset="-128"/>
              </a:rPr>
              <a:t>, v3.2.0  with the CRs incorporated</a:t>
            </a:r>
            <a:endParaRPr lang="en-US" altLang="en-US" sz="2000" dirty="0">
              <a:ea typeface="MS PGothic" charset="-128"/>
            </a:endParaRPr>
          </a:p>
          <a:p>
            <a:pPr marL="400050" lvl="2" indent="0" eaLnBrk="1" hangingPunct="1">
              <a:buFont typeface="Arial" charset="0"/>
              <a:buNone/>
              <a:defRPr/>
            </a:pPr>
            <a:r>
              <a:rPr lang="en-US" altLang="en-US" sz="2000" dirty="0">
                <a:ea typeface="MS PGothic" charset="-128"/>
              </a:rPr>
              <a:t>All CRs presented are WG Agreed</a:t>
            </a:r>
            <a:endParaRPr lang="en-GB" altLang="en-US" sz="2000" dirty="0">
              <a:ea typeface="MS PGothic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360010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Next</a:t>
            </a:r>
            <a:r>
              <a:rPr lang="fr-FR" dirty="0" smtClean="0"/>
              <a:t> </a:t>
            </a:r>
            <a:r>
              <a:rPr lang="fr-FR" dirty="0" err="1" smtClean="0"/>
              <a:t>steps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400" dirty="0" err="1" smtClean="0"/>
              <a:t>Conferences</a:t>
            </a:r>
            <a:r>
              <a:rPr lang="fr-FR" sz="2400" dirty="0" smtClean="0"/>
              <a:t> call </a:t>
            </a:r>
            <a:r>
              <a:rPr lang="fr-FR" sz="2400" dirty="0" err="1" smtClean="0"/>
              <a:t>will</a:t>
            </a:r>
            <a:r>
              <a:rPr lang="fr-FR" sz="2400" dirty="0" smtClean="0"/>
              <a:t> be </a:t>
            </a:r>
            <a:r>
              <a:rPr lang="fr-FR" sz="2400" dirty="0" err="1" smtClean="0"/>
              <a:t>needed</a:t>
            </a:r>
            <a:r>
              <a:rPr lang="fr-FR" sz="2400" dirty="0" smtClean="0"/>
              <a:t> for </a:t>
            </a:r>
            <a:r>
              <a:rPr lang="fr-FR" sz="2400" dirty="0" err="1" smtClean="0"/>
              <a:t>addressing</a:t>
            </a:r>
            <a:r>
              <a:rPr lang="fr-FR" sz="2400" dirty="0" smtClean="0"/>
              <a:t> </a:t>
            </a:r>
            <a:r>
              <a:rPr lang="fr-FR" sz="2400" dirty="0" err="1" smtClean="0"/>
              <a:t>CRs</a:t>
            </a:r>
            <a:r>
              <a:rPr lang="fr-FR" sz="2400" dirty="0" smtClean="0"/>
              <a:t> </a:t>
            </a:r>
            <a:r>
              <a:rPr lang="fr-FR" sz="2400" dirty="0" err="1" smtClean="0"/>
              <a:t>before</a:t>
            </a:r>
            <a:r>
              <a:rPr lang="fr-FR" sz="2400" dirty="0" smtClean="0"/>
              <a:t> R3 ratification</a:t>
            </a:r>
          </a:p>
          <a:p>
            <a:endParaRPr lang="fr-FR" sz="2400" dirty="0" smtClean="0"/>
          </a:p>
          <a:p>
            <a:r>
              <a:rPr lang="fr-FR" sz="2400" dirty="0" err="1" smtClean="0"/>
              <a:t>Conference</a:t>
            </a:r>
            <a:r>
              <a:rPr lang="fr-FR" sz="2400" dirty="0" smtClean="0"/>
              <a:t> calls </a:t>
            </a:r>
            <a:r>
              <a:rPr lang="fr-FR" sz="2400" dirty="0" err="1" smtClean="0"/>
              <a:t>schedule</a:t>
            </a:r>
            <a:r>
              <a:rPr lang="fr-FR" sz="2400" dirty="0" smtClean="0"/>
              <a:t> to be </a:t>
            </a:r>
            <a:r>
              <a:rPr lang="fr-FR" sz="2400" dirty="0" err="1" smtClean="0"/>
              <a:t>defined</a:t>
            </a:r>
            <a:r>
              <a:rPr lang="fr-FR" sz="2400" dirty="0" smtClean="0"/>
              <a:t> </a:t>
            </a:r>
          </a:p>
          <a:p>
            <a:endParaRPr lang="fr-FR" sz="2400" dirty="0" smtClean="0"/>
          </a:p>
          <a:p>
            <a:r>
              <a:rPr lang="fr-FR" sz="2400" dirty="0" smtClean="0"/>
              <a:t>Rapporteurs </a:t>
            </a:r>
            <a:r>
              <a:rPr lang="fr-FR" sz="2400" dirty="0" err="1" smtClean="0"/>
              <a:t>required</a:t>
            </a:r>
            <a:r>
              <a:rPr lang="fr-FR" sz="2400" dirty="0" smtClean="0"/>
              <a:t> for TS-0004, XSD, TS-0008 and TS-0020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34628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15276</TotalTime>
  <Words>352</Words>
  <Application>Microsoft Office PowerPoint</Application>
  <PresentationFormat>On-screen Show (4:3)</PresentationFormat>
  <Paragraphs>125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MS PGothic</vt:lpstr>
      <vt:lpstr>Arial</vt:lpstr>
      <vt:lpstr>Calibri</vt:lpstr>
      <vt:lpstr>Myriad pro</vt:lpstr>
      <vt:lpstr>Office Theme</vt:lpstr>
      <vt:lpstr>WG3 PRO Status Report to TP38</vt:lpstr>
      <vt:lpstr>Summary</vt:lpstr>
      <vt:lpstr>Agreed CRs for TS-0004</vt:lpstr>
      <vt:lpstr>Items for DECISION in TP</vt:lpstr>
      <vt:lpstr>Agreed CRs for Bindings</vt:lpstr>
      <vt:lpstr>Items for DECISION in TP</vt:lpstr>
      <vt:lpstr>Agreed CRs for Bindings</vt:lpstr>
      <vt:lpstr>Items for DECISION in TP</vt:lpstr>
      <vt:lpstr>Next steps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Victoria Mitchell</dc:creator>
  <cp:lastModifiedBy>Laurent Velez</cp:lastModifiedBy>
  <cp:revision>560</cp:revision>
  <dcterms:created xsi:type="dcterms:W3CDTF">2012-09-11T22:52:11Z</dcterms:created>
  <dcterms:modified xsi:type="dcterms:W3CDTF">2018-12-07T03:43:06Z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UpdateProcess">
    <vt:lpwstr>End</vt:lpwstr>
  </property>
</Properties>
</file>