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76" r:id="rId3"/>
    <p:sldId id="278" r:id="rId4"/>
    <p:sldId id="284" r:id="rId5"/>
    <p:sldId id="279" r:id="rId6"/>
    <p:sldId id="280" r:id="rId7"/>
    <p:sldId id="281" r:id="rId8"/>
    <p:sldId id="282" r:id="rId9"/>
    <p:sldId id="27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79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C4C75-6880-4B90-A967-F5891602F90E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D8EC2-0F93-4F08-B8C5-ABA8CE10BC1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838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8EC2-0F93-4F08-B8C5-ABA8CE10BC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21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5860" y="194184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44" y="305687"/>
            <a:ext cx="2722432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397" y="0"/>
            <a:ext cx="7850299" cy="117357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19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0F6329-576D-4C21-8FF7-61FA27709438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96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F5A94-8458-4F17-AD3C-1A083E20221D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8241" y="105845"/>
            <a:ext cx="1325890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2018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cs typeface="Arial" panose="020B0604020202020204" pitchFamily="34" charset="0"/>
              </a:rPr>
              <a:t>WPM status </a:t>
            </a:r>
            <a:r>
              <a:rPr lang="en-US" dirty="0" smtClean="0">
                <a:cs typeface="Arial" panose="020B0604020202020204" pitchFamily="34" charset="0"/>
              </a:rPr>
              <a:t>report TP#39 opening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1B550-7CF2-4283-9092-C0AEF1549117}" type="slidenum">
              <a:rPr lang="en-US" smtClean="0"/>
              <a:t>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659780" y="3837899"/>
            <a:ext cx="10005592" cy="1655762"/>
          </a:xfrm>
        </p:spPr>
        <p:txBody>
          <a:bodyPr/>
          <a:lstStyle/>
          <a:p>
            <a:r>
              <a:rPr lang="en-US" dirty="0">
                <a:latin typeface="+mn-lt"/>
                <a:cs typeface="Arial" panose="020B0604020202020204" pitchFamily="34" charset="0"/>
              </a:rPr>
              <a:t>WPM convenor, Roland Hechwartner, roland.hechwartner@t-mobile.at</a:t>
            </a:r>
          </a:p>
          <a:p>
            <a:r>
              <a:rPr lang="en-US" dirty="0" smtClean="0">
                <a:latin typeface="+mn-lt"/>
                <a:cs typeface="Arial" panose="020B0604020202020204" pitchFamily="34" charset="0"/>
              </a:rPr>
              <a:t>2019-02-15</a:t>
            </a:r>
            <a:endParaRPr lang="en-US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659780" y="5308995"/>
            <a:ext cx="6446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Attachment to </a:t>
            </a:r>
            <a:r>
              <a:rPr lang="en-US" dirty="0" smtClean="0"/>
              <a:t>TP-2019-0015-WPM_status_report_TP#39_opening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0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WPM Status at </a:t>
            </a:r>
            <a:r>
              <a:rPr lang="en-US" dirty="0" smtClean="0"/>
              <a:t>TP#39 </a:t>
            </a:r>
            <a:r>
              <a:rPr lang="en-US" dirty="0"/>
              <a:t>opening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0" lvl="0" indent="0" fontAlgn="base">
              <a:spcAft>
                <a:spcPct val="0"/>
              </a:spcAft>
              <a:buNone/>
              <a:defRPr/>
            </a:pPr>
            <a:r>
              <a:rPr lang="en-US" altLang="de-DE" sz="3600" dirty="0"/>
              <a:t>Content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/>
              <a:t>WI Snapshot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/>
              <a:t>WIs reaching </a:t>
            </a:r>
            <a:r>
              <a:rPr lang="en-US" altLang="de-DE" dirty="0" smtClean="0"/>
              <a:t>Freeze </a:t>
            </a:r>
            <a:r>
              <a:rPr lang="en-US" altLang="de-DE" dirty="0"/>
              <a:t>or Approval milestone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dirty="0" smtClean="0"/>
              <a:t>Release </a:t>
            </a:r>
            <a:r>
              <a:rPr lang="en-US" altLang="de-DE" dirty="0"/>
              <a:t>4 </a:t>
            </a:r>
            <a:r>
              <a:rPr lang="en-US" altLang="de-DE" dirty="0" smtClean="0"/>
              <a:t>Timeline</a:t>
            </a:r>
            <a:endParaRPr lang="en-US" altLang="de-DE" dirty="0"/>
          </a:p>
        </p:txBody>
      </p:sp>
    </p:spTree>
    <p:extLst>
      <p:ext uri="{BB962C8B-B14F-4D97-AF65-F5344CB8AC3E}">
        <p14:creationId xmlns:p14="http://schemas.microsoft.com/office/powerpoint/2010/main" val="140314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TP </a:t>
            </a:r>
            <a:r>
              <a:rPr lang="en-US" dirty="0" smtClean="0"/>
              <a:t>39 </a:t>
            </a:r>
            <a:r>
              <a:rPr lang="en-US" dirty="0"/>
              <a:t>opening - WI </a:t>
            </a:r>
            <a:r>
              <a:rPr lang="en-US" dirty="0" smtClean="0"/>
              <a:t>Snapshot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2400" dirty="0" smtClean="0">
                <a:solidFill>
                  <a:prstClr val="black"/>
                </a:solidFill>
              </a:rPr>
              <a:t>39 </a:t>
            </a:r>
            <a:r>
              <a:rPr lang="en-US" altLang="de-DE" sz="2400" dirty="0">
                <a:solidFill>
                  <a:prstClr val="black"/>
                </a:solidFill>
              </a:rPr>
              <a:t>active work items </a:t>
            </a:r>
            <a:r>
              <a:rPr lang="en-US" altLang="de-DE" sz="1600" i="1" dirty="0">
                <a:solidFill>
                  <a:prstClr val="black"/>
                </a:solidFill>
              </a:rPr>
              <a:t>of which</a:t>
            </a:r>
            <a:endParaRPr lang="en-US" altLang="de-DE" sz="2400" i="1" dirty="0">
              <a:solidFill>
                <a:prstClr val="black"/>
              </a:solidFill>
            </a:endParaRPr>
          </a:p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2400" dirty="0" smtClean="0">
                <a:solidFill>
                  <a:prstClr val="black"/>
                </a:solidFill>
              </a:rPr>
              <a:t>Work </a:t>
            </a:r>
            <a:r>
              <a:rPr lang="en-US" altLang="de-DE" sz="2400" dirty="0">
                <a:solidFill>
                  <a:prstClr val="black"/>
                </a:solidFill>
              </a:rPr>
              <a:t>Item Milestones reached at </a:t>
            </a:r>
            <a:r>
              <a:rPr lang="en-US" altLang="de-DE" sz="2400" dirty="0" smtClean="0">
                <a:solidFill>
                  <a:prstClr val="black"/>
                </a:solidFill>
              </a:rPr>
              <a:t>TP#39</a:t>
            </a:r>
            <a:endParaRPr lang="en-US" altLang="de-DE" sz="2400" dirty="0">
              <a:solidFill>
                <a:prstClr val="black"/>
              </a:solidFill>
            </a:endParaRP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800" b="1" dirty="0">
                <a:solidFill>
                  <a:srgbClr val="C00000"/>
                </a:solidFill>
              </a:rPr>
              <a:t> </a:t>
            </a:r>
            <a:r>
              <a:rPr lang="en-US" altLang="de-DE" sz="1800" b="1" dirty="0"/>
              <a:t>2</a:t>
            </a:r>
            <a:r>
              <a:rPr lang="en-US" altLang="de-DE" sz="1800" dirty="0" smtClean="0"/>
              <a:t> </a:t>
            </a:r>
            <a:r>
              <a:rPr lang="en-US" altLang="de-DE" sz="1800" dirty="0"/>
              <a:t>WIs / their deliverables </a:t>
            </a:r>
            <a:r>
              <a:rPr lang="en-US" altLang="de-DE" sz="1800" b="1" dirty="0">
                <a:solidFill>
                  <a:schemeClr val="tx2"/>
                </a:solidFill>
              </a:rPr>
              <a:t>reach freeze date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800" dirty="0"/>
              <a:t> </a:t>
            </a:r>
            <a:r>
              <a:rPr lang="en-US" altLang="de-DE" sz="1800" b="1" dirty="0"/>
              <a:t>5</a:t>
            </a:r>
            <a:r>
              <a:rPr lang="en-US" altLang="de-DE" sz="1800" dirty="0" smtClean="0"/>
              <a:t> </a:t>
            </a:r>
            <a:r>
              <a:rPr lang="en-US" altLang="de-DE" sz="1800" dirty="0"/>
              <a:t>WIs / their deliverables </a:t>
            </a:r>
            <a:r>
              <a:rPr lang="en-US" altLang="de-DE" sz="1800" b="1" dirty="0">
                <a:solidFill>
                  <a:schemeClr val="tx2"/>
                </a:solidFill>
              </a:rPr>
              <a:t>reach approval date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800" b="1" dirty="0"/>
              <a:t> </a:t>
            </a:r>
            <a:r>
              <a:rPr lang="en-US" altLang="de-DE" sz="1800" b="1" dirty="0" smtClean="0"/>
              <a:t>9</a:t>
            </a:r>
            <a:r>
              <a:rPr lang="en-US" altLang="de-DE" sz="1800" dirty="0" smtClean="0"/>
              <a:t> </a:t>
            </a:r>
            <a:r>
              <a:rPr lang="en-US" altLang="de-DE" sz="1800" dirty="0"/>
              <a:t>WIs / their deliverables </a:t>
            </a:r>
            <a:r>
              <a:rPr lang="en-US" altLang="de-DE" sz="1800" b="1" dirty="0">
                <a:solidFill>
                  <a:schemeClr val="tx2"/>
                </a:solidFill>
              </a:rPr>
              <a:t>missed their </a:t>
            </a:r>
            <a:r>
              <a:rPr lang="en-US" altLang="de-DE" sz="1800" b="1" dirty="0" smtClean="0">
                <a:solidFill>
                  <a:schemeClr val="tx2"/>
                </a:solidFill>
              </a:rPr>
              <a:t>approval </a:t>
            </a:r>
            <a:r>
              <a:rPr lang="en-US" altLang="de-DE" sz="1800" b="1" dirty="0">
                <a:solidFill>
                  <a:schemeClr val="tx2"/>
                </a:solidFill>
              </a:rPr>
              <a:t>dates</a:t>
            </a:r>
          </a:p>
          <a:p>
            <a:pPr marL="342900" lvl="0" indent="-342900" fontAlgn="base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de-DE" sz="2400" dirty="0">
                <a:solidFill>
                  <a:prstClr val="black"/>
                </a:solidFill>
              </a:rPr>
              <a:t>Release </a:t>
            </a:r>
            <a:r>
              <a:rPr lang="en-US" altLang="de-DE" sz="2400" dirty="0" smtClean="0">
                <a:solidFill>
                  <a:prstClr val="black"/>
                </a:solidFill>
              </a:rPr>
              <a:t>4 initial timeline – </a:t>
            </a:r>
            <a:r>
              <a:rPr lang="en-US" altLang="de-DE" sz="2400" dirty="0" err="1" smtClean="0">
                <a:solidFill>
                  <a:prstClr val="black"/>
                </a:solidFill>
              </a:rPr>
              <a:t>t.b.c</a:t>
            </a:r>
            <a:r>
              <a:rPr lang="en-US" altLang="de-DE" sz="2400" dirty="0" smtClean="0">
                <a:solidFill>
                  <a:prstClr val="black"/>
                </a:solidFill>
              </a:rPr>
              <a:t>.</a:t>
            </a:r>
            <a:endParaRPr lang="en-US" altLang="de-DE" sz="2400" dirty="0">
              <a:solidFill>
                <a:prstClr val="black"/>
              </a:solidFill>
            </a:endParaRP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800" dirty="0" smtClean="0"/>
              <a:t>Stage </a:t>
            </a:r>
            <a:r>
              <a:rPr lang="en-US" altLang="de-DE" sz="1800" dirty="0"/>
              <a:t>1 </a:t>
            </a:r>
            <a:r>
              <a:rPr lang="en-US" altLang="de-DE" sz="1800" dirty="0" smtClean="0"/>
              <a:t>Freeze TP39 - Feb 2019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800" dirty="0" smtClean="0"/>
              <a:t>Stage 2 Freeze TP42 - Sep 2019</a:t>
            </a:r>
          </a:p>
          <a:p>
            <a:pPr lvl="1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de-DE" sz="1800" dirty="0" smtClean="0"/>
              <a:t>Stage </a:t>
            </a:r>
            <a:r>
              <a:rPr lang="en-US" altLang="de-DE" sz="1800" dirty="0"/>
              <a:t>3 </a:t>
            </a:r>
            <a:r>
              <a:rPr lang="en-US" altLang="de-DE" sz="1800" dirty="0" smtClean="0"/>
              <a:t>Freeze TP44 - Feb 2020*</a:t>
            </a:r>
            <a:endParaRPr lang="en-US" altLang="de-DE" sz="1800" dirty="0"/>
          </a:p>
        </p:txBody>
      </p:sp>
      <p:sp>
        <p:nvSpPr>
          <p:cNvPr id="4" name="Textfeld 4"/>
          <p:cNvSpPr txBox="1">
            <a:spLocks noChangeArrowheads="1"/>
          </p:cNvSpPr>
          <p:nvPr/>
        </p:nvSpPr>
        <p:spPr bwMode="auto">
          <a:xfrm>
            <a:off x="334696" y="865595"/>
            <a:ext cx="74278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de-DE" sz="1400" dirty="0" smtClean="0"/>
              <a:t>See full work program status @ TP39 opening in ADM-0001-Work Program Management v38.2.0.  </a:t>
            </a:r>
            <a:endParaRPr lang="en-GB" altLang="de-DE" sz="1400" dirty="0"/>
          </a:p>
        </p:txBody>
      </p:sp>
      <p:sp>
        <p:nvSpPr>
          <p:cNvPr id="5" name="Textfeld 4"/>
          <p:cNvSpPr txBox="1"/>
          <p:nvPr/>
        </p:nvSpPr>
        <p:spPr>
          <a:xfrm>
            <a:off x="6254527" y="1192406"/>
            <a:ext cx="5767310" cy="529200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Work Items targeting Release 4</a:t>
            </a:r>
          </a:p>
          <a:p>
            <a:r>
              <a:rPr lang="en-US" sz="1400" dirty="0" smtClean="0"/>
              <a:t>WI-0079 </a:t>
            </a:r>
            <a:r>
              <a:rPr lang="en-US" sz="1400" dirty="0"/>
              <a:t>- Rel-4 Small Technical Enhancements </a:t>
            </a:r>
          </a:p>
          <a:p>
            <a:r>
              <a:rPr lang="en-US" sz="1400" dirty="0"/>
              <a:t>WI-0046 – Vehicular domain enablement</a:t>
            </a:r>
          </a:p>
          <a:p>
            <a:r>
              <a:rPr lang="en-US" sz="1400" dirty="0"/>
              <a:t>WI-0064 - Adaptation of oneM2M for Smart City</a:t>
            </a:r>
          </a:p>
          <a:p>
            <a:r>
              <a:rPr lang="en-US" sz="1400" dirty="0"/>
              <a:t>WI-0069 – </a:t>
            </a:r>
            <a:r>
              <a:rPr lang="en-US" sz="1400" dirty="0" err="1"/>
              <a:t>Heterogen</a:t>
            </a:r>
            <a:r>
              <a:rPr lang="en-US" sz="1400" dirty="0"/>
              <a:t>. </a:t>
            </a:r>
            <a:r>
              <a:rPr lang="en-US" sz="1400" dirty="0" err="1"/>
              <a:t>identificat</a:t>
            </a:r>
            <a:r>
              <a:rPr lang="en-US" sz="1400" dirty="0"/>
              <a:t>. service in oneM2M syst.</a:t>
            </a:r>
          </a:p>
          <a:p>
            <a:r>
              <a:rPr lang="en-US" sz="1400" dirty="0"/>
              <a:t>WI-0076 - Lightweight oneM2M Services</a:t>
            </a:r>
          </a:p>
          <a:p>
            <a:r>
              <a:rPr lang="en-US" sz="1400" dirty="0"/>
              <a:t>WI-0080 - Edge and Fog Computing</a:t>
            </a:r>
          </a:p>
          <a:p>
            <a:r>
              <a:rPr lang="en-US" sz="1400" dirty="0"/>
              <a:t>WI-0082 - 3GPP V2X Interworking</a:t>
            </a:r>
          </a:p>
          <a:p>
            <a:r>
              <a:rPr lang="en-US" sz="1400" dirty="0"/>
              <a:t>WI-0083 - oneM2M Service Subscribers and </a:t>
            </a:r>
            <a:r>
              <a:rPr lang="en-US" sz="1400" dirty="0" smtClean="0"/>
              <a:t>Users</a:t>
            </a:r>
          </a:p>
          <a:p>
            <a:r>
              <a:rPr lang="en-US" sz="1400" dirty="0"/>
              <a:t>WI-0065 - Trust Management in oneM2M</a:t>
            </a:r>
          </a:p>
          <a:p>
            <a:r>
              <a:rPr lang="en-US" sz="1400" dirty="0"/>
              <a:t>WI-0068 - </a:t>
            </a:r>
            <a:r>
              <a:rPr lang="en-US" sz="1400" dirty="0" err="1"/>
              <a:t>GlobalPlatform</a:t>
            </a:r>
            <a:r>
              <a:rPr lang="en-US" sz="1400" dirty="0"/>
              <a:t> Interworking</a:t>
            </a:r>
          </a:p>
          <a:p>
            <a:r>
              <a:rPr lang="en-US" sz="1400" dirty="0"/>
              <a:t>WI-0077 - Attribute Based Access Control Policy</a:t>
            </a:r>
          </a:p>
          <a:p>
            <a:r>
              <a:rPr lang="en-US" sz="1400" dirty="0"/>
              <a:t>WI-0053 - Enhancements on Semantic Support (R3 =&gt; R4)</a:t>
            </a:r>
          </a:p>
          <a:p>
            <a:r>
              <a:rPr lang="en-US" sz="1400" dirty="0"/>
              <a:t>WI-0070 - Disaster Alert Service Enabler</a:t>
            </a:r>
          </a:p>
          <a:p>
            <a:r>
              <a:rPr lang="en-US" sz="1400" dirty="0"/>
              <a:t>WI-0071 - oneM2M and W3C Web of Things </a:t>
            </a:r>
            <a:r>
              <a:rPr lang="en-US" sz="1400" dirty="0" err="1"/>
              <a:t>Iwk</a:t>
            </a:r>
            <a:endParaRPr lang="en-US" sz="1400" dirty="0"/>
          </a:p>
          <a:p>
            <a:r>
              <a:rPr lang="en-US" sz="1400" dirty="0"/>
              <a:t>WI-0075 – Ind. Dom. Inf. Model </a:t>
            </a:r>
            <a:r>
              <a:rPr lang="en-US" sz="1400" dirty="0" err="1"/>
              <a:t>Mapg</a:t>
            </a:r>
            <a:r>
              <a:rPr lang="en-US" sz="1400" dirty="0"/>
              <a:t>. &amp; Sem. Spt.</a:t>
            </a:r>
          </a:p>
          <a:p>
            <a:r>
              <a:rPr lang="en-US" sz="1400" dirty="0"/>
              <a:t>WI-0081 - Smart Device Template 4.0</a:t>
            </a:r>
          </a:p>
          <a:p>
            <a:r>
              <a:rPr lang="en-US" sz="1400" dirty="0"/>
              <a:t>WI-0084 </a:t>
            </a:r>
            <a:r>
              <a:rPr lang="en-US" sz="1400" dirty="0" smtClean="0"/>
              <a:t>– SDT based Information Model and Mapping for Vertical Industries</a:t>
            </a:r>
            <a:endParaRPr lang="en-US" sz="1400" dirty="0"/>
          </a:p>
          <a:p>
            <a:r>
              <a:rPr lang="en-US" sz="1400" dirty="0"/>
              <a:t>WI-0088 - M2M/IoT Application and Component </a:t>
            </a:r>
            <a:r>
              <a:rPr lang="en-US" sz="1400" dirty="0" smtClean="0"/>
              <a:t>Configuration</a:t>
            </a:r>
          </a:p>
          <a:p>
            <a:r>
              <a:rPr lang="en-US" sz="1400" dirty="0"/>
              <a:t>WI-0086 - Conformance Test Specifications Release </a:t>
            </a:r>
            <a:r>
              <a:rPr lang="en-US" sz="1400" dirty="0" smtClean="0"/>
              <a:t>4</a:t>
            </a:r>
          </a:p>
          <a:p>
            <a:r>
              <a:rPr lang="en-US" sz="1400" dirty="0"/>
              <a:t>WI-0090 - oneM2M and </a:t>
            </a:r>
            <a:r>
              <a:rPr lang="en-US" sz="1400" dirty="0" err="1"/>
              <a:t>Zigbee</a:t>
            </a:r>
            <a:r>
              <a:rPr lang="en-US" sz="1400" dirty="0"/>
              <a:t> </a:t>
            </a:r>
            <a:r>
              <a:rPr lang="en-US" sz="1400" dirty="0" smtClean="0"/>
              <a:t>interworking</a:t>
            </a:r>
          </a:p>
          <a:p>
            <a:r>
              <a:rPr lang="en-US" sz="1400" dirty="0" smtClean="0"/>
              <a:t>WI-0091 - oneM2M </a:t>
            </a:r>
            <a:r>
              <a:rPr lang="en-US" sz="1400" dirty="0"/>
              <a:t>Services and Platforms </a:t>
            </a:r>
            <a:r>
              <a:rPr lang="en-US" sz="1400" dirty="0" smtClean="0"/>
              <a:t>Discovery</a:t>
            </a:r>
          </a:p>
          <a:p>
            <a:r>
              <a:rPr lang="en-US" sz="1400" dirty="0" smtClean="0"/>
              <a:t>WI-0092 - Railway </a:t>
            </a:r>
            <a:r>
              <a:rPr lang="en-US" sz="1400" dirty="0"/>
              <a:t>Domain </a:t>
            </a:r>
            <a:r>
              <a:rPr lang="en-US" sz="1400" dirty="0" smtClean="0"/>
              <a:t>Enablement</a:t>
            </a:r>
          </a:p>
          <a:p>
            <a:r>
              <a:rPr lang="en-US" sz="1400" dirty="0"/>
              <a:t>WI-0093 - Action Triggering Enhancements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077737" y="4170556"/>
            <a:ext cx="21435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* Meeting schedule for 2020 </a:t>
            </a:r>
            <a:r>
              <a:rPr lang="en-US" sz="1100" dirty="0" err="1" smtClean="0"/>
              <a:t>t.b.c</a:t>
            </a:r>
            <a:r>
              <a:rPr lang="en-US" sz="1100" dirty="0" smtClean="0"/>
              <a:t>.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54926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39 </a:t>
            </a:r>
            <a:r>
              <a:rPr lang="en-US" dirty="0"/>
              <a:t>active WIs*</a:t>
            </a:r>
          </a:p>
        </p:txBody>
      </p:sp>
      <p:sp>
        <p:nvSpPr>
          <p:cNvPr id="6" name="Textfeld 4"/>
          <p:cNvSpPr txBox="1">
            <a:spLocks noChangeArrowheads="1"/>
          </p:cNvSpPr>
          <p:nvPr/>
        </p:nvSpPr>
        <p:spPr bwMode="auto">
          <a:xfrm>
            <a:off x="7604125" y="6538003"/>
            <a:ext cx="45878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AT" altLang="de-DE" sz="1400" dirty="0"/>
              <a:t>* </a:t>
            </a:r>
            <a:r>
              <a:rPr lang="de-AT" altLang="de-DE" sz="1400" dirty="0" err="1"/>
              <a:t>status</a:t>
            </a:r>
            <a:r>
              <a:rPr lang="de-AT" altLang="de-DE" sz="1400" dirty="0"/>
              <a:t> in ADM-0001-Work </a:t>
            </a:r>
            <a:r>
              <a:rPr lang="de-AT" altLang="de-DE" sz="1400" dirty="0" err="1"/>
              <a:t>Program</a:t>
            </a:r>
            <a:r>
              <a:rPr lang="de-AT" altLang="de-DE" sz="1400" dirty="0"/>
              <a:t> Management </a:t>
            </a:r>
            <a:r>
              <a:rPr lang="de-AT" altLang="de-DE" sz="1400" dirty="0" smtClean="0"/>
              <a:t>v38.2.0</a:t>
            </a:r>
            <a:r>
              <a:rPr lang="de-AT" altLang="de-DE" sz="1400" dirty="0"/>
              <a:t>.  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17427" y="865793"/>
            <a:ext cx="28380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Release 4 candidates marked in </a:t>
            </a:r>
            <a:r>
              <a:rPr lang="en-US" sz="1400" dirty="0" smtClean="0">
                <a:solidFill>
                  <a:srgbClr val="0070C0"/>
                </a:solidFill>
              </a:rPr>
              <a:t>blue</a:t>
            </a:r>
            <a:endParaRPr lang="en-US" sz="1400" dirty="0">
              <a:solidFill>
                <a:srgbClr val="0070C0"/>
              </a:solidFill>
            </a:endParaRPr>
          </a:p>
        </p:txBody>
      </p:sp>
      <p:sp>
        <p:nvSpPr>
          <p:cNvPr id="8" name="Textfeld 6"/>
          <p:cNvSpPr txBox="1">
            <a:spLocks noChangeArrowheads="1"/>
          </p:cNvSpPr>
          <p:nvPr/>
        </p:nvSpPr>
        <p:spPr bwMode="auto">
          <a:xfrm>
            <a:off x="317427" y="1498059"/>
            <a:ext cx="5093537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dirty="0"/>
              <a:t>Generic WIs</a:t>
            </a:r>
          </a:p>
          <a:p>
            <a:r>
              <a:rPr lang="en-US" altLang="de-DE" sz="1200" dirty="0"/>
              <a:t>WI-0049 - Rel-1 &amp; 2 Maintenance </a:t>
            </a:r>
          </a:p>
          <a:p>
            <a:r>
              <a:rPr lang="en-US" altLang="de-DE" sz="1200" dirty="0"/>
              <a:t>WI-0050 - Rel-3 Small Technical Enhancements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WI-0079 - Rel-4 Small Technical Enhancements</a:t>
            </a:r>
            <a:r>
              <a:rPr lang="en-US" altLang="de-DE" sz="1200" dirty="0"/>
              <a:t> </a:t>
            </a:r>
          </a:p>
          <a:p>
            <a:pPr>
              <a:spcBef>
                <a:spcPts val="600"/>
              </a:spcBef>
            </a:pPr>
            <a:endParaRPr lang="en-US" altLang="de-DE" sz="1200" b="1" dirty="0" smtClean="0"/>
          </a:p>
          <a:p>
            <a:pPr>
              <a:spcBef>
                <a:spcPts val="600"/>
              </a:spcBef>
            </a:pPr>
            <a:r>
              <a:rPr lang="en-US" altLang="de-DE" sz="1200" b="1" dirty="0" smtClean="0"/>
              <a:t>RDM </a:t>
            </a:r>
            <a:r>
              <a:rPr lang="en-US" altLang="de-DE" sz="1200" b="1" dirty="0"/>
              <a:t>WG</a:t>
            </a:r>
          </a:p>
          <a:p>
            <a:r>
              <a:rPr lang="en-US" altLang="de-DE" sz="1200" dirty="0" smtClean="0"/>
              <a:t>WI-0015 </a:t>
            </a:r>
            <a:r>
              <a:rPr lang="en-US" altLang="de-DE" sz="1200" dirty="0"/>
              <a:t>- oneM2M Use Case Continuation 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WI-0046 – Vehicular domain </a:t>
            </a:r>
            <a:r>
              <a:rPr lang="en-US" altLang="de-DE" sz="1200" dirty="0" smtClean="0">
                <a:solidFill>
                  <a:srgbClr val="0070C0"/>
                </a:solidFill>
              </a:rPr>
              <a:t>enablement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WI-0070 - Disaster Alert Service Enabler</a:t>
            </a:r>
          </a:p>
          <a:p>
            <a:r>
              <a:rPr lang="da-DK" altLang="de-DE" sz="1200" dirty="0">
                <a:solidFill>
                  <a:srgbClr val="0070C0"/>
                </a:solidFill>
              </a:rPr>
              <a:t>WI-0075 – Ind. Dom. Inf. Model Mapg. &amp; Sem. </a:t>
            </a:r>
            <a:r>
              <a:rPr lang="da-DK" altLang="de-DE" sz="1200" dirty="0" smtClean="0">
                <a:solidFill>
                  <a:srgbClr val="0070C0"/>
                </a:solidFill>
              </a:rPr>
              <a:t>Spt.</a:t>
            </a:r>
          </a:p>
          <a:p>
            <a:r>
              <a:rPr lang="fr-FR" altLang="de-DE" sz="1200" dirty="0">
                <a:solidFill>
                  <a:srgbClr val="0070C0"/>
                </a:solidFill>
              </a:rPr>
              <a:t>WI-0081 - Smart </a:t>
            </a:r>
            <a:r>
              <a:rPr lang="fr-FR" altLang="de-DE" sz="1200" dirty="0" err="1">
                <a:solidFill>
                  <a:srgbClr val="0070C0"/>
                </a:solidFill>
              </a:rPr>
              <a:t>Device</a:t>
            </a:r>
            <a:r>
              <a:rPr lang="fr-FR" altLang="de-DE" sz="1200" dirty="0">
                <a:solidFill>
                  <a:srgbClr val="0070C0"/>
                </a:solidFill>
              </a:rPr>
              <a:t> Template 4.0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WI-0084 – SDT based Information Model and Mapping for </a:t>
            </a:r>
            <a:r>
              <a:rPr lang="en-US" altLang="de-DE" sz="1200" dirty="0" smtClean="0">
                <a:solidFill>
                  <a:srgbClr val="0070C0"/>
                </a:solidFill>
              </a:rPr>
              <a:t>Vert. Ind.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WI-0092 - Railway Domain </a:t>
            </a:r>
            <a:r>
              <a:rPr lang="en-US" altLang="de-DE" sz="1200" dirty="0" smtClean="0">
                <a:solidFill>
                  <a:srgbClr val="0070C0"/>
                </a:solidFill>
              </a:rPr>
              <a:t>Enablement</a:t>
            </a:r>
            <a:endParaRPr lang="en-US" altLang="de-DE" sz="1200" dirty="0">
              <a:solidFill>
                <a:srgbClr val="0070C0"/>
              </a:solidFill>
            </a:endParaRPr>
          </a:p>
        </p:txBody>
      </p:sp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8609595" y="1498059"/>
            <a:ext cx="358240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dirty="0" smtClean="0"/>
              <a:t>TST </a:t>
            </a:r>
            <a:r>
              <a:rPr lang="en-US" altLang="de-DE" sz="1200" b="1" dirty="0"/>
              <a:t>WG</a:t>
            </a:r>
          </a:p>
          <a:p>
            <a:r>
              <a:rPr lang="en-US" altLang="de-DE" sz="1200" dirty="0" smtClean="0"/>
              <a:t>WI-0051 </a:t>
            </a:r>
            <a:r>
              <a:rPr lang="en-US" altLang="de-DE" sz="1200" dirty="0"/>
              <a:t>- Security Functions Conformance Testing </a:t>
            </a:r>
          </a:p>
          <a:p>
            <a:r>
              <a:rPr lang="en-US" altLang="de-DE" sz="1200" dirty="0"/>
              <a:t>WI-0054 - Developers guide series </a:t>
            </a:r>
          </a:p>
          <a:p>
            <a:r>
              <a:rPr lang="en-US" altLang="de-DE" sz="1200" dirty="0" smtClean="0"/>
              <a:t>WI-0060 </a:t>
            </a:r>
            <a:r>
              <a:rPr lang="en-US" altLang="de-DE" sz="1200" dirty="0"/>
              <a:t>- Interoperability testing Release 2</a:t>
            </a:r>
          </a:p>
          <a:p>
            <a:r>
              <a:rPr lang="en-US" altLang="de-DE" sz="1200" dirty="0"/>
              <a:t>WI-0074 - Conformance Test Specifications Release 2</a:t>
            </a:r>
          </a:p>
          <a:p>
            <a:r>
              <a:rPr lang="en-US" altLang="de-DE" sz="1200" dirty="0"/>
              <a:t>WI-0078 - oneM2M API guide </a:t>
            </a:r>
            <a:endParaRPr lang="en-US" altLang="de-DE" sz="1200" dirty="0" smtClean="0"/>
          </a:p>
          <a:p>
            <a:r>
              <a:rPr lang="en-US" altLang="de-DE" sz="1200" dirty="0" smtClean="0"/>
              <a:t>WI-0085 - Conformance </a:t>
            </a:r>
            <a:r>
              <a:rPr lang="en-US" altLang="de-DE" sz="1200" dirty="0"/>
              <a:t>Test Specifications Release </a:t>
            </a:r>
            <a:r>
              <a:rPr lang="en-US" altLang="de-DE" sz="1200" dirty="0" smtClean="0"/>
              <a:t>3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WI-0086 </a:t>
            </a:r>
            <a:r>
              <a:rPr lang="en-US" altLang="de-DE" sz="1200" dirty="0">
                <a:solidFill>
                  <a:srgbClr val="0070C0"/>
                </a:solidFill>
              </a:rPr>
              <a:t>- Conformance Test Specifications Release </a:t>
            </a:r>
            <a:r>
              <a:rPr lang="en-US" altLang="de-DE" sz="1200" dirty="0" smtClean="0">
                <a:solidFill>
                  <a:srgbClr val="0070C0"/>
                </a:solidFill>
              </a:rPr>
              <a:t>4</a:t>
            </a:r>
            <a:endParaRPr lang="en-US" altLang="de-DE" sz="1200" dirty="0">
              <a:solidFill>
                <a:srgbClr val="0070C0"/>
              </a:solidFill>
            </a:endParaRPr>
          </a:p>
        </p:txBody>
      </p:sp>
      <p:sp>
        <p:nvSpPr>
          <p:cNvPr id="11" name="Textfeld 6"/>
          <p:cNvSpPr txBox="1">
            <a:spLocks noChangeArrowheads="1"/>
          </p:cNvSpPr>
          <p:nvPr/>
        </p:nvSpPr>
        <p:spPr bwMode="auto">
          <a:xfrm>
            <a:off x="4701452" y="1501855"/>
            <a:ext cx="5093537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en-US" altLang="de-DE" sz="1200" b="1" dirty="0" smtClean="0"/>
              <a:t>SDS </a:t>
            </a:r>
            <a:r>
              <a:rPr lang="en-US" altLang="de-DE" sz="1200" b="1" dirty="0"/>
              <a:t>WG</a:t>
            </a:r>
          </a:p>
          <a:p>
            <a:r>
              <a:rPr lang="en-US" altLang="de-DE" sz="1200" dirty="0"/>
              <a:t>WI-0021 – Secure Environment Abstraction </a:t>
            </a:r>
          </a:p>
          <a:p>
            <a:r>
              <a:rPr lang="en-US" altLang="de-DE" sz="1200" dirty="0" smtClean="0"/>
              <a:t>WI-0047 </a:t>
            </a:r>
            <a:r>
              <a:rPr lang="en-US" altLang="de-DE" sz="1200" dirty="0"/>
              <a:t>- DDS usage in oneM2M system 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WI-0053 - Enhancements on Semantic Support</a:t>
            </a:r>
          </a:p>
          <a:p>
            <a:r>
              <a:rPr lang="en-US" altLang="de-DE" sz="1200" dirty="0" smtClean="0"/>
              <a:t>WI-0058 </a:t>
            </a:r>
            <a:r>
              <a:rPr lang="en-US" altLang="de-DE" sz="1200" dirty="0"/>
              <a:t>– Interworking with 3GPP networks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WI-0064 </a:t>
            </a:r>
            <a:r>
              <a:rPr lang="en-US" altLang="de-DE" sz="1200" dirty="0">
                <a:solidFill>
                  <a:srgbClr val="0070C0"/>
                </a:solidFill>
              </a:rPr>
              <a:t>- Adaptation of oneM2M for Smart City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WI-0065 - Trust Management in oneM2M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WI-0066 - Decentralized Authentication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WI-0068 - </a:t>
            </a:r>
            <a:r>
              <a:rPr lang="en-US" altLang="de-DE" sz="1200" dirty="0" err="1">
                <a:solidFill>
                  <a:srgbClr val="0070C0"/>
                </a:solidFill>
              </a:rPr>
              <a:t>GlobalPlatform</a:t>
            </a:r>
            <a:r>
              <a:rPr lang="en-US" altLang="de-DE" sz="1200" dirty="0">
                <a:solidFill>
                  <a:srgbClr val="0070C0"/>
                </a:solidFill>
              </a:rPr>
              <a:t> </a:t>
            </a:r>
            <a:r>
              <a:rPr lang="en-US" altLang="de-DE" sz="1200" dirty="0" smtClean="0">
                <a:solidFill>
                  <a:srgbClr val="0070C0"/>
                </a:solidFill>
              </a:rPr>
              <a:t>Interworking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WI-0069 </a:t>
            </a:r>
            <a:r>
              <a:rPr lang="en-US" altLang="de-DE" sz="1200" dirty="0">
                <a:solidFill>
                  <a:srgbClr val="0070C0"/>
                </a:solidFill>
              </a:rPr>
              <a:t>– </a:t>
            </a:r>
            <a:r>
              <a:rPr lang="en-US" altLang="de-DE" sz="1200" dirty="0" err="1">
                <a:solidFill>
                  <a:srgbClr val="0070C0"/>
                </a:solidFill>
              </a:rPr>
              <a:t>Heterogen</a:t>
            </a:r>
            <a:r>
              <a:rPr lang="en-US" altLang="de-DE" sz="1200" dirty="0">
                <a:solidFill>
                  <a:srgbClr val="0070C0"/>
                </a:solidFill>
              </a:rPr>
              <a:t>. </a:t>
            </a:r>
            <a:r>
              <a:rPr lang="en-US" altLang="de-DE" sz="1200" dirty="0" err="1">
                <a:solidFill>
                  <a:srgbClr val="0070C0"/>
                </a:solidFill>
              </a:rPr>
              <a:t>identificat</a:t>
            </a:r>
            <a:r>
              <a:rPr lang="en-US" altLang="de-DE" sz="1200" dirty="0">
                <a:solidFill>
                  <a:srgbClr val="0070C0"/>
                </a:solidFill>
              </a:rPr>
              <a:t>. service in oneM2M syst</a:t>
            </a:r>
            <a:r>
              <a:rPr lang="en-US" altLang="de-DE" sz="1200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WI-0071 - oneM2M and W3C Web of Things </a:t>
            </a:r>
            <a:r>
              <a:rPr lang="en-US" altLang="de-DE" sz="1200" dirty="0" err="1" smtClean="0">
                <a:solidFill>
                  <a:srgbClr val="0070C0"/>
                </a:solidFill>
              </a:rPr>
              <a:t>Iwk</a:t>
            </a:r>
            <a:endParaRPr lang="en-US" altLang="de-DE" sz="1200" dirty="0">
              <a:solidFill>
                <a:srgbClr val="0070C0"/>
              </a:solidFill>
            </a:endParaRPr>
          </a:p>
          <a:p>
            <a:r>
              <a:rPr lang="en-US" altLang="de-DE" sz="1200" dirty="0"/>
              <a:t>WI-0072 – Modbus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WI-0076 - Lightweight oneM2M Services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WI-0077 - Attribute Based Access Control </a:t>
            </a:r>
            <a:r>
              <a:rPr lang="en-US" altLang="de-DE" sz="1200" dirty="0" smtClean="0">
                <a:solidFill>
                  <a:srgbClr val="0070C0"/>
                </a:solidFill>
              </a:rPr>
              <a:t>Policy</a:t>
            </a:r>
          </a:p>
          <a:p>
            <a:r>
              <a:rPr lang="en-US" altLang="de-DE" sz="1200" dirty="0" smtClean="0">
                <a:solidFill>
                  <a:srgbClr val="0070C0"/>
                </a:solidFill>
              </a:rPr>
              <a:t>WI-0080 </a:t>
            </a:r>
            <a:r>
              <a:rPr lang="en-US" altLang="de-DE" sz="1200" dirty="0">
                <a:solidFill>
                  <a:srgbClr val="0070C0"/>
                </a:solidFill>
              </a:rPr>
              <a:t>- Edge and Fog Computing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WI-0082 - 3GPP V2X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WI-0083 - oneM2M Service Subscribers and </a:t>
            </a:r>
            <a:r>
              <a:rPr lang="en-US" altLang="de-DE" sz="1200" dirty="0" smtClean="0">
                <a:solidFill>
                  <a:srgbClr val="0070C0"/>
                </a:solidFill>
              </a:rPr>
              <a:t>Users</a:t>
            </a:r>
          </a:p>
          <a:p>
            <a:r>
              <a:rPr lang="en-US" altLang="de-DE" sz="1200" dirty="0" smtClean="0"/>
              <a:t>WI-0087 - Summary </a:t>
            </a:r>
            <a:r>
              <a:rPr lang="en-US" altLang="de-DE" sz="1200" dirty="0"/>
              <a:t>of differences between Release 2A &amp; Release </a:t>
            </a:r>
            <a:r>
              <a:rPr lang="en-US" altLang="de-DE" sz="1200" dirty="0" smtClean="0"/>
              <a:t>3</a:t>
            </a:r>
          </a:p>
          <a:p>
            <a:pPr lvl="0"/>
            <a:r>
              <a:rPr lang="en-US" altLang="de-DE" sz="1200" dirty="0">
                <a:solidFill>
                  <a:srgbClr val="0070C0"/>
                </a:solidFill>
                <a:latin typeface="Calibri" panose="020F0502020204030204"/>
                <a:cs typeface="+mn-cs"/>
              </a:rPr>
              <a:t>WI-0088 - M2M/IoT Application and Component </a:t>
            </a:r>
            <a:r>
              <a:rPr lang="en-US" altLang="de-DE" sz="1200" dirty="0" smtClean="0">
                <a:solidFill>
                  <a:srgbClr val="0070C0"/>
                </a:solidFill>
                <a:latin typeface="Calibri" panose="020F0502020204030204"/>
                <a:cs typeface="+mn-cs"/>
              </a:rPr>
              <a:t>Configuration</a:t>
            </a:r>
            <a:endParaRPr lang="en-US" altLang="de-DE" sz="1200" dirty="0" smtClean="0"/>
          </a:p>
          <a:p>
            <a:r>
              <a:rPr lang="en-US" altLang="de-DE" sz="1200" dirty="0"/>
              <a:t>WI-0089 - Getting started with </a:t>
            </a:r>
            <a:r>
              <a:rPr lang="en-US" altLang="de-DE" sz="1200" dirty="0" smtClean="0"/>
              <a:t>oneM2M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WI-0090 - oneM2M and </a:t>
            </a:r>
            <a:r>
              <a:rPr lang="en-US" altLang="de-DE" sz="1200" dirty="0" err="1">
                <a:solidFill>
                  <a:srgbClr val="0070C0"/>
                </a:solidFill>
              </a:rPr>
              <a:t>Zigbee</a:t>
            </a:r>
            <a:r>
              <a:rPr lang="en-US" altLang="de-DE" sz="1200" dirty="0">
                <a:solidFill>
                  <a:srgbClr val="0070C0"/>
                </a:solidFill>
              </a:rPr>
              <a:t> interworking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WI-0091 - oneM2M Services and Platforms Discovery </a:t>
            </a:r>
          </a:p>
          <a:p>
            <a:r>
              <a:rPr lang="en-US" altLang="de-DE" sz="1200" dirty="0">
                <a:solidFill>
                  <a:srgbClr val="0070C0"/>
                </a:solidFill>
              </a:rPr>
              <a:t>WI-0093 - Action Triggering Enhancements </a:t>
            </a:r>
          </a:p>
          <a:p>
            <a:endParaRPr lang="en-US" altLang="de-DE" sz="1200" dirty="0"/>
          </a:p>
        </p:txBody>
      </p:sp>
    </p:spTree>
    <p:extLst>
      <p:ext uri="{BB962C8B-B14F-4D97-AF65-F5344CB8AC3E}">
        <p14:creationId xmlns:p14="http://schemas.microsoft.com/office/powerpoint/2010/main" val="174567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Freeze at </a:t>
            </a:r>
            <a:r>
              <a:rPr lang="en-US" dirty="0" smtClean="0"/>
              <a:t>TP#39	</a:t>
            </a:r>
            <a:r>
              <a:rPr lang="en-US" sz="2000" dirty="0" smtClean="0"/>
              <a:t>(1/1)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269124"/>
            <a:ext cx="10515600" cy="5052848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WI-0070 Public Warning Service </a:t>
            </a:r>
            <a:r>
              <a:rPr lang="en-US" altLang="de-DE" sz="2000" dirty="0" smtClean="0"/>
              <a:t>Enabler – WG1 (25%)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TR-0046 Study on </a:t>
            </a:r>
            <a:r>
              <a:rPr lang="en-US" altLang="de-DE" sz="1600" dirty="0" smtClean="0"/>
              <a:t>Public </a:t>
            </a:r>
            <a:r>
              <a:rPr lang="en-US" altLang="de-DE" sz="1600" dirty="0"/>
              <a:t>Warning Service Enabler</a:t>
            </a:r>
            <a:endParaRPr lang="en-US" altLang="de-DE" sz="1600" dirty="0" smtClean="0"/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WI-0080 Edge and Fog </a:t>
            </a:r>
            <a:r>
              <a:rPr lang="en-US" altLang="de-DE" sz="2000" dirty="0" smtClean="0"/>
              <a:t>Computing – WG2 (27%)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>
                <a:solidFill>
                  <a:srgbClr val="545054"/>
                </a:solidFill>
              </a:rPr>
              <a:t>TR-0052 Study on Edge and Fog Computing in oneM2M systems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41" y="1269124"/>
            <a:ext cx="329009" cy="3240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41" y="1949348"/>
            <a:ext cx="329009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2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Approval </a:t>
            </a:r>
            <a:r>
              <a:rPr lang="en-US" dirty="0"/>
              <a:t>at </a:t>
            </a:r>
            <a:r>
              <a:rPr lang="en-US" dirty="0" smtClean="0"/>
              <a:t>TP#39	</a:t>
            </a:r>
            <a:r>
              <a:rPr lang="en-US" sz="2000" dirty="0" smtClean="0"/>
              <a:t>(1/1)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308538"/>
            <a:ext cx="10515600" cy="4997669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>
                <a:solidFill>
                  <a:srgbClr val="545054"/>
                </a:solidFill>
              </a:rPr>
              <a:t>WI-0064 Adaptation of oneM2M for Smart City- WG2 (30%)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>
                <a:solidFill>
                  <a:srgbClr val="545054"/>
                </a:solidFill>
              </a:rPr>
              <a:t>TR-0036 Adaptation of oneM2M for Smart City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>
                <a:solidFill>
                  <a:srgbClr val="545054"/>
                </a:solidFill>
              </a:rPr>
              <a:t>WI-0065 Trust Management in oneM2M – WG4 (20%)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>
                <a:solidFill>
                  <a:srgbClr val="545054"/>
                </a:solidFill>
              </a:rPr>
              <a:t>TR-0040 Trust Management in oneM2M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>
                <a:solidFill>
                  <a:srgbClr val="545054"/>
                </a:solidFill>
              </a:rPr>
              <a:t>WI-0082 </a:t>
            </a:r>
            <a:r>
              <a:rPr lang="en-US" altLang="de-DE" sz="2000" dirty="0">
                <a:solidFill>
                  <a:srgbClr val="545054"/>
                </a:solidFill>
              </a:rPr>
              <a:t>3GPP V2X Interworking- WG2 (10%)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>
                <a:solidFill>
                  <a:srgbClr val="545054"/>
                </a:solidFill>
              </a:rPr>
              <a:t>TR-0055 3GPP V2X Interworking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>
                <a:solidFill>
                  <a:srgbClr val="545054"/>
                </a:solidFill>
              </a:rPr>
              <a:t>WI-0087 Summary of differences between Release 2A &amp; Release 3 – WG2 </a:t>
            </a:r>
            <a:r>
              <a:rPr lang="en-US" altLang="de-DE" sz="2000" dirty="0" smtClean="0">
                <a:solidFill>
                  <a:srgbClr val="545054"/>
                </a:solidFill>
              </a:rPr>
              <a:t>(95%)</a:t>
            </a:r>
            <a:endParaRPr lang="en-US" altLang="de-DE" sz="2000" dirty="0">
              <a:solidFill>
                <a:srgbClr val="545054"/>
              </a:solidFill>
            </a:endParaRP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>
                <a:solidFill>
                  <a:srgbClr val="545054"/>
                </a:solidFill>
              </a:rPr>
              <a:t>TR-0056 Differences between Release 2A and Release </a:t>
            </a:r>
            <a:r>
              <a:rPr lang="en-US" altLang="de-DE" sz="1600" dirty="0" smtClean="0">
                <a:solidFill>
                  <a:srgbClr val="545054"/>
                </a:solidFill>
              </a:rPr>
              <a:t>3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>
                <a:solidFill>
                  <a:srgbClr val="545054"/>
                </a:solidFill>
              </a:rPr>
              <a:t>WI-0088 M2M/IoT Application and Component </a:t>
            </a:r>
            <a:r>
              <a:rPr lang="en-US" altLang="de-DE" sz="2000" dirty="0" smtClean="0">
                <a:solidFill>
                  <a:srgbClr val="545054"/>
                </a:solidFill>
              </a:rPr>
              <a:t>Configuration- WG2 (15%)</a:t>
            </a:r>
            <a:endParaRPr lang="en-US" altLang="de-DE" sz="2000" dirty="0">
              <a:solidFill>
                <a:srgbClr val="545054"/>
              </a:solidFill>
            </a:endParaRPr>
          </a:p>
          <a:p>
            <a:pPr lvl="0" fontAlgn="base">
              <a:spcAft>
                <a:spcPct val="0"/>
              </a:spcAft>
              <a:defRPr/>
            </a:pPr>
            <a:endParaRPr lang="en-US" altLang="de-DE" sz="2000" dirty="0" smtClean="0"/>
          </a:p>
        </p:txBody>
      </p:sp>
      <p:pic>
        <p:nvPicPr>
          <p:cNvPr id="4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94" y="3363123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88" y="1997187"/>
            <a:ext cx="325628" cy="324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1" y="2742155"/>
            <a:ext cx="317584" cy="324000"/>
          </a:xfrm>
          <a:prstGeom prst="rect">
            <a:avLst/>
          </a:prstGeom>
        </p:spPr>
      </p:pic>
      <p:pic>
        <p:nvPicPr>
          <p:cNvPr id="8" name="Grafi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69" y="4050334"/>
            <a:ext cx="333375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5" y="1311191"/>
            <a:ext cx="3302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789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Approval Date before TP#39	</a:t>
            </a:r>
            <a:r>
              <a:rPr lang="en-US" sz="2000" dirty="0" smtClean="0"/>
              <a:t>(1/2)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0515600" cy="5286017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WI-0021 Secure Environment Abstraction – WG4 </a:t>
            </a:r>
            <a:r>
              <a:rPr lang="en-US" altLang="de-DE" sz="2000" dirty="0" smtClean="0"/>
              <a:t>(90</a:t>
            </a:r>
            <a:r>
              <a:rPr lang="en-US" altLang="de-DE" sz="2000" dirty="0"/>
              <a:t>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800" dirty="0"/>
              <a:t>TS-0016 Secure Environment Abstraction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WI-0047 </a:t>
            </a:r>
            <a:r>
              <a:rPr lang="en-US" altLang="de-DE" sz="2000" dirty="0"/>
              <a:t>DDS usage in oneM2M system – WG2 (50%)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800" dirty="0"/>
              <a:t>TR-0027 DDS usage in oneM2M system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WI-0054 </a:t>
            </a:r>
            <a:r>
              <a:rPr lang="en-US" altLang="de-DE" sz="2000" dirty="0"/>
              <a:t>Developers’ Guide Series – WG6  (</a:t>
            </a:r>
            <a:r>
              <a:rPr lang="en-US" altLang="de-DE" sz="2000" dirty="0" smtClean="0"/>
              <a:t>95%)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WI-0060 </a:t>
            </a:r>
            <a:r>
              <a:rPr lang="en-US" altLang="de-DE" sz="2000" dirty="0"/>
              <a:t>Interoperability Testing Release 2 - WG6  (92%)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TS-0013 Interoperability Testing </a:t>
            </a:r>
          </a:p>
          <a:p>
            <a:pPr fontAlgn="base">
              <a:spcAft>
                <a:spcPct val="0"/>
              </a:spcAft>
              <a:defRPr/>
            </a:pPr>
            <a:r>
              <a:rPr lang="en-US" altLang="de-DE" sz="2000" dirty="0" smtClean="0"/>
              <a:t>WI-0066 Decentralized Authentication – WG4 (75%)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 smtClean="0"/>
              <a:t>TR-0041 Decentralized Authentication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>
                <a:solidFill>
                  <a:srgbClr val="545054"/>
                </a:solidFill>
              </a:rPr>
              <a:t>WI-0068 </a:t>
            </a:r>
            <a:r>
              <a:rPr lang="en-US" altLang="de-DE" sz="2000" dirty="0" err="1">
                <a:solidFill>
                  <a:srgbClr val="545054"/>
                </a:solidFill>
              </a:rPr>
              <a:t>GlobalPlatform</a:t>
            </a:r>
            <a:r>
              <a:rPr lang="en-US" altLang="de-DE" sz="2000" dirty="0">
                <a:solidFill>
                  <a:srgbClr val="545054"/>
                </a:solidFill>
              </a:rPr>
              <a:t> Interworking- WG4 (0%)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>
                <a:solidFill>
                  <a:srgbClr val="545054"/>
                </a:solidFill>
              </a:rPr>
              <a:t>TS-00xy </a:t>
            </a:r>
            <a:r>
              <a:rPr lang="en-US" altLang="de-DE" sz="1600" dirty="0" err="1">
                <a:solidFill>
                  <a:srgbClr val="545054"/>
                </a:solidFill>
              </a:rPr>
              <a:t>GlobalPlatform</a:t>
            </a:r>
            <a:r>
              <a:rPr lang="en-US" altLang="de-DE" sz="1600" dirty="0">
                <a:solidFill>
                  <a:srgbClr val="545054"/>
                </a:solidFill>
              </a:rPr>
              <a:t> Interworking</a:t>
            </a:r>
          </a:p>
          <a:p>
            <a:pPr fontAlgn="base">
              <a:spcAft>
                <a:spcPct val="0"/>
              </a:spcAft>
              <a:defRPr/>
            </a:pPr>
            <a:endParaRPr lang="en-US" altLang="de-DE" sz="2000" dirty="0" smtClean="0"/>
          </a:p>
          <a:p>
            <a:pPr fontAlgn="base">
              <a:spcAft>
                <a:spcPct val="0"/>
              </a:spcAft>
              <a:defRPr/>
            </a:pPr>
            <a:endParaRPr lang="en-US" altLang="de-DE" sz="2000" dirty="0"/>
          </a:p>
        </p:txBody>
      </p:sp>
      <p:pic>
        <p:nvPicPr>
          <p:cNvPr id="13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56" y="2627143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7" y="1886242"/>
            <a:ext cx="33178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1240816"/>
            <a:ext cx="332311" cy="324000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3689320"/>
            <a:ext cx="317678" cy="324000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7" y="3042457"/>
            <a:ext cx="332311" cy="324000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81" y="4345193"/>
            <a:ext cx="324000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30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Approval Date before TP#39	</a:t>
            </a:r>
            <a:r>
              <a:rPr lang="en-US" sz="2000" dirty="0" smtClean="0"/>
              <a:t>(2/2)</a:t>
            </a:r>
            <a:endParaRPr lang="en-US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4696" y="1192841"/>
            <a:ext cx="11615566" cy="5286017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 smtClean="0"/>
              <a:t>WI-0071 </a:t>
            </a:r>
            <a:r>
              <a:rPr lang="en-US" altLang="de-DE" sz="2000" dirty="0"/>
              <a:t>oneM2M and W3C Web of Things Interworking - WG5 </a:t>
            </a:r>
            <a:r>
              <a:rPr lang="en-US" altLang="de-DE" sz="2000" dirty="0" smtClean="0"/>
              <a:t>(25%)		R4</a:t>
            </a:r>
            <a:endParaRPr lang="en-US" altLang="de-DE" sz="2000" dirty="0"/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TR-0042 </a:t>
            </a:r>
            <a:r>
              <a:rPr lang="en-US" altLang="de-DE" sz="1600" dirty="0" err="1"/>
              <a:t>WoT</a:t>
            </a:r>
            <a:r>
              <a:rPr lang="en-US" altLang="de-DE" sz="1600" dirty="0"/>
              <a:t> Interworking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/>
              <a:t>WI-0072 Modbus Interworking - WG2  (60%)</a:t>
            </a:r>
          </a:p>
          <a:p>
            <a:pPr lvl="1" fontAlgn="base">
              <a:spcAft>
                <a:spcPct val="0"/>
              </a:spcAft>
              <a:defRPr/>
            </a:pPr>
            <a:r>
              <a:rPr lang="en-US" altLang="de-DE" sz="1600" dirty="0"/>
              <a:t>TR-0043 Modbus </a:t>
            </a:r>
            <a:r>
              <a:rPr lang="en-US" altLang="de-DE" sz="1600" dirty="0" smtClean="0"/>
              <a:t>interworking</a:t>
            </a:r>
          </a:p>
          <a:p>
            <a:pPr lvl="0" fontAlgn="base">
              <a:spcAft>
                <a:spcPct val="0"/>
              </a:spcAft>
              <a:defRPr/>
            </a:pPr>
            <a:r>
              <a:rPr lang="en-US" altLang="de-DE" sz="2000" dirty="0">
                <a:solidFill>
                  <a:srgbClr val="545054"/>
                </a:solidFill>
              </a:rPr>
              <a:t>WI-0081 Smart Device template 4.0 – WG5 (25%)</a:t>
            </a:r>
          </a:p>
          <a:p>
            <a:pPr fontAlgn="base">
              <a:spcAft>
                <a:spcPct val="0"/>
              </a:spcAft>
              <a:defRPr/>
            </a:pPr>
            <a:endParaRPr lang="en-US" altLang="de-DE" sz="2000" dirty="0"/>
          </a:p>
        </p:txBody>
      </p:sp>
      <p:pic>
        <p:nvPicPr>
          <p:cNvPr id="8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5" y="1927609"/>
            <a:ext cx="331788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2" y="1220844"/>
            <a:ext cx="329009" cy="324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84" y="2547839"/>
            <a:ext cx="329009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9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696" y="0"/>
            <a:ext cx="9885951" cy="1173570"/>
          </a:xfrm>
        </p:spPr>
        <p:txBody>
          <a:bodyPr>
            <a:normAutofit/>
          </a:bodyPr>
          <a:lstStyle/>
          <a:p>
            <a:r>
              <a:rPr lang="en-US" sz="4000" dirty="0"/>
              <a:t>Timeline </a:t>
            </a:r>
            <a:r>
              <a:rPr lang="en-US" sz="4000" dirty="0" smtClean="0"/>
              <a:t>Release </a:t>
            </a:r>
            <a:r>
              <a:rPr lang="en-US" sz="4000" dirty="0"/>
              <a:t>4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" y="1173570"/>
            <a:ext cx="12099900" cy="529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9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807</Words>
  <Application>Microsoft Office PowerPoint</Application>
  <PresentationFormat>Breitbild</PresentationFormat>
  <Paragraphs>128</Paragraphs>
  <Slides>9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Arial</vt:lpstr>
      <vt:lpstr>Calibri</vt:lpstr>
      <vt:lpstr>Myriad Pro</vt:lpstr>
      <vt:lpstr>Myriad Pro Light</vt:lpstr>
      <vt:lpstr>Office Theme</vt:lpstr>
      <vt:lpstr>WPM status report TP#39 opening</vt:lpstr>
      <vt:lpstr>WPM Status at TP#39 opening</vt:lpstr>
      <vt:lpstr>TP 39 opening - WI Snapshot</vt:lpstr>
      <vt:lpstr>39 active WIs*</vt:lpstr>
      <vt:lpstr>Freeze at TP#39 (1/1)</vt:lpstr>
      <vt:lpstr>Approval at TP#39 (1/1)</vt:lpstr>
      <vt:lpstr>Approval Date before TP#39 (1/2)</vt:lpstr>
      <vt:lpstr>Approval Date before TP#39 (2/2)</vt:lpstr>
      <vt:lpstr>Timeline Release 4</vt:lpstr>
    </vt:vector>
  </TitlesOfParts>
  <Company>iconectiv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Hechwartner</cp:lastModifiedBy>
  <cp:revision>132</cp:revision>
  <dcterms:created xsi:type="dcterms:W3CDTF">2017-09-21T15:46:31Z</dcterms:created>
  <dcterms:modified xsi:type="dcterms:W3CDTF">2019-02-15T10:35:22Z</dcterms:modified>
</cp:coreProperties>
</file>