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7" r:id="rId2"/>
  </p:sldMasterIdLst>
  <p:notesMasterIdLst>
    <p:notesMasterId r:id="rId7"/>
  </p:notesMasterIdLst>
  <p:sldIdLst>
    <p:sldId id="273" r:id="rId3"/>
    <p:sldId id="274" r:id="rId4"/>
    <p:sldId id="275" r:id="rId5"/>
    <p:sldId id="27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9" orient="horz" pos="169">
          <p15:clr>
            <a:srgbClr val="A4A3A4"/>
          </p15:clr>
        </p15:guide>
        <p15:guide id="10" pos="2880">
          <p15:clr>
            <a:srgbClr val="A4A3A4"/>
          </p15:clr>
        </p15:guide>
        <p15:guide id="11" pos="198" userDrawn="1">
          <p15:clr>
            <a:srgbClr val="A4A3A4"/>
          </p15:clr>
        </p15:guide>
        <p15:guide id="12" pos="5562" userDrawn="1">
          <p15:clr>
            <a:srgbClr val="A4A3A4"/>
          </p15:clr>
        </p15:guide>
        <p15:guide id="13" orient="horz" pos="637" userDrawn="1">
          <p15:clr>
            <a:srgbClr val="A4A3A4"/>
          </p15:clr>
        </p15:guide>
        <p15:guide id="14" orient="horz" pos="746" userDrawn="1">
          <p15:clr>
            <a:srgbClr val="A4A3A4"/>
          </p15:clr>
        </p15:guide>
        <p15:guide id="15" orient="horz" pos="1619" userDrawn="1">
          <p15:clr>
            <a:srgbClr val="A4A3A4"/>
          </p15:clr>
        </p15:guide>
        <p15:guide id="16" orient="horz" pos="2866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D200"/>
    <a:srgbClr val="FFFFFF"/>
    <a:srgbClr val="A885D8"/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671" autoAdjust="0"/>
  </p:normalViewPr>
  <p:slideViewPr>
    <p:cSldViewPr showGuides="1">
      <p:cViewPr>
        <p:scale>
          <a:sx n="90" d="100"/>
          <a:sy n="90" d="100"/>
        </p:scale>
        <p:origin x="-960" y="-6"/>
      </p:cViewPr>
      <p:guideLst>
        <p:guide orient="horz" pos="169"/>
        <p:guide orient="horz" pos="637"/>
        <p:guide orient="horz" pos="746"/>
        <p:guide orient="horz" pos="1619"/>
        <p:guide orient="horz" pos="2866"/>
        <p:guide pos="2880"/>
        <p:guide pos="198"/>
        <p:guide pos="5562"/>
      </p:guideLst>
    </p:cSldViewPr>
  </p:slideViewPr>
  <p:outlineViewPr>
    <p:cViewPr>
      <p:scale>
        <a:sx n="33" d="100"/>
        <a:sy n="33" d="100"/>
      </p:scale>
      <p:origin x="0" y="14958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14F63557-65CD-470F-8999-4C3C411BE899}" type="datetimeFigureOut">
              <a:rPr lang="en-GB" smtClean="0"/>
              <a:pPr/>
              <a:t>19/02/2019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 55 Roman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 55 Roman" panose="020B0604020202020204" pitchFamily="34" charset="0"/>
              </a:defRPr>
            </a:lvl1pPr>
          </a:lstStyle>
          <a:p>
            <a:fld id="{885932DF-9606-4758-A2B5-AF1153FB1ABB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8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4114800"/>
          </a:xfrm>
          <a:prstGeom prst="rect">
            <a:avLst/>
          </a:prstGeom>
        </p:spPr>
        <p:txBody>
          <a:bodyPr vert="horz" lIns="91440" tIns="45720" rIns="180000" bIns="45720" rtlCol="0"/>
          <a:lstStyle/>
          <a:p>
            <a:pPr marL="9207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230188" marR="0" lvl="1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Second level</a:t>
            </a:r>
          </a:p>
          <a:p>
            <a:pPr marL="360363" marR="0" lvl="2" indent="-147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522288" marR="0" lvl="3" indent="-1381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668338" marR="0" lvl="4" indent="-1460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Helvetica 55 Roman" panose="020B0604020202020204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t>Fifth level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2075" marR="0" indent="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1pPr>
    <a:lvl2pPr marL="2301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Wingdings" panose="05000000000000000000" pitchFamily="2" charset="2"/>
      <a:buChar char="§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2pPr>
    <a:lvl3pPr marL="360363" marR="0" indent="-147638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3pPr>
    <a:lvl4pPr marL="522288" marR="0" indent="-138113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4pPr>
    <a:lvl5pPr marL="668338" marR="0" indent="-146050" algn="l" defTabSz="914400" rtl="0" eaLnBrk="1" fontAlgn="auto" latinLnBrk="0" hangingPunct="1">
      <a:lnSpc>
        <a:spcPct val="100000"/>
      </a:lnSpc>
      <a:spcBef>
        <a:spcPts val="0"/>
      </a:spcBef>
      <a:spcAft>
        <a:spcPts val="0"/>
      </a:spcAft>
      <a:buClrTx/>
      <a:buSzTx/>
      <a:buFont typeface="Helvetica 55 Roman" panose="020B0604020202020204" pitchFamily="34" charset="0"/>
      <a:buChar char="–"/>
      <a:tabLst/>
      <a:defRPr sz="1000" kern="1200">
        <a:solidFill>
          <a:schemeClr val="tx1"/>
        </a:solidFill>
        <a:latin typeface="Helvetica 75 Bold" panose="020B08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1184275"/>
            <a:ext cx="8515350" cy="3365500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53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1630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006075"/>
            <a:ext cx="9144000" cy="1137425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083" y="841772"/>
            <a:ext cx="8472138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4395" y="145638"/>
            <a:ext cx="2041824" cy="139226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5667"/>
            <a:ext cx="6858000" cy="124182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97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1630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835" y="925400"/>
            <a:ext cx="8472138" cy="17907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083" y="229265"/>
            <a:ext cx="2041824" cy="139226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835" y="2878424"/>
            <a:ext cx="6858000" cy="124182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7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3C0F6329-576D-4C21-8FF7-61FA27709438}" type="datetimeFigureOut">
              <a:rPr lang="en-US" sz="1400" smtClean="0">
                <a:solidFill>
                  <a:srgbClr val="545054"/>
                </a:solidFill>
              </a:rPr>
              <a:pPr defTabSz="685800"/>
              <a:t>2/20/2019</a:t>
            </a:fld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627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3C0F6329-576D-4C21-8FF7-61FA27709438}" type="datetimeFigureOut">
              <a:rPr lang="en-US" sz="1400" smtClean="0">
                <a:solidFill>
                  <a:srgbClr val="545054"/>
                </a:solidFill>
              </a:rPr>
              <a:pPr defTabSz="685800"/>
              <a:t>2/20/2019</a:t>
            </a:fld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77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8" y="0"/>
            <a:ext cx="5887724" cy="88017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3C0F6329-576D-4C21-8FF7-61FA27709438}" type="datetimeFigureOut">
              <a:rPr lang="en-US" sz="1400" smtClean="0">
                <a:solidFill>
                  <a:srgbClr val="545054"/>
                </a:solidFill>
              </a:rPr>
              <a:pPr defTabSz="685800"/>
              <a:t>2/20/2019</a:t>
            </a:fld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88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3C0F6329-576D-4C21-8FF7-61FA27709438}" type="datetimeFigureOut">
              <a:rPr lang="en-US" sz="1400" smtClean="0">
                <a:solidFill>
                  <a:srgbClr val="545054"/>
                </a:solidFill>
              </a:rPr>
              <a:pPr defTabSz="685800"/>
              <a:t>2/20/2019</a:t>
            </a:fld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28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fld id="{3C0F6329-576D-4C21-8FF7-61FA27709438}" type="datetimeFigureOut">
              <a:rPr lang="en-US" sz="1400" smtClean="0">
                <a:solidFill>
                  <a:srgbClr val="545054"/>
                </a:solidFill>
              </a:rPr>
              <a:pPr defTabSz="685800"/>
              <a:t>2/20/2019</a:t>
            </a:fld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685800"/>
            <a:endParaRPr lang="en-US" sz="1400">
              <a:solidFill>
                <a:srgbClr val="54505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58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30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326" y="268289"/>
            <a:ext cx="4828498" cy="2301874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55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800725" y="266701"/>
            <a:ext cx="3028950" cy="340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0687" y="2704144"/>
            <a:ext cx="4831185" cy="966156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180975" indent="-180975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406800" indent="-190800" algn="l">
              <a:spcBef>
                <a:spcPts val="336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594000" indent="-172800" algn="l">
              <a:spcBef>
                <a:spcPts val="24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799200" indent="-190800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13535" y="4233863"/>
            <a:ext cx="612775" cy="612775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74709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314325" y="268287"/>
            <a:ext cx="8515349" cy="4281487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 marL="358775" indent="-358775">
              <a:spcBef>
                <a:spcPts val="0"/>
              </a:spcBef>
              <a:buClrTx/>
              <a:buSzPct val="100000"/>
              <a:buFont typeface="+mj-lt"/>
              <a:buAutoNum type="arabicPeriod"/>
              <a:defRPr sz="3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774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13769" y="268287"/>
            <a:ext cx="6096839" cy="4281487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5500" baseline="0"/>
            </a:lvl1pPr>
            <a:lvl2pPr>
              <a:lnSpc>
                <a:spcPct val="85000"/>
              </a:lnSpc>
              <a:spcBef>
                <a:spcPts val="0"/>
              </a:spcBef>
              <a:defRPr sz="5500"/>
            </a:lvl2pPr>
            <a:lvl3pPr>
              <a:defRPr sz="5500"/>
            </a:lvl3pPr>
            <a:lvl4pPr>
              <a:defRPr sz="5500"/>
            </a:lvl4pPr>
            <a:lvl5pPr>
              <a:defRPr sz="5500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80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14326" y="1184275"/>
            <a:ext cx="3966930" cy="3365499"/>
          </a:xfrm>
        </p:spPr>
        <p:txBody>
          <a:bodyPr>
            <a:normAutofit/>
          </a:bodyPr>
          <a:lstStyle>
            <a:lvl1pPr>
              <a:defRPr sz="1400" baseline="0"/>
            </a:lvl1pPr>
            <a:lvl2pPr>
              <a:defRPr sz="1400" baseline="0">
                <a:solidFill>
                  <a:schemeClr val="tx1"/>
                </a:solidFill>
              </a:defRPr>
            </a:lvl2pPr>
            <a:lvl3pPr>
              <a:defRPr sz="1400" baseline="0">
                <a:solidFill>
                  <a:schemeClr val="tx1"/>
                </a:solidFill>
              </a:defRPr>
            </a:lvl3pPr>
            <a:lvl4pPr>
              <a:defRPr sz="1400" baseline="0">
                <a:solidFill>
                  <a:schemeClr val="tx1"/>
                </a:solidFill>
              </a:defRPr>
            </a:lvl4pPr>
            <a:lvl5pPr>
              <a:defRPr sz="1400" baseline="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64795" y="1183698"/>
            <a:ext cx="3964880" cy="336441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 smtClean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8654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928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81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19545" y="4749146"/>
            <a:ext cx="738985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kumimoji="0" lang="fr-FR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Interne Orange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0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16308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3214048"/>
            <a:ext cx="9144000" cy="1929452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083" y="841772"/>
            <a:ext cx="8472138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4395" y="145638"/>
            <a:ext cx="2041824" cy="139226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64756"/>
            <a:ext cx="6858000" cy="124182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50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267494"/>
            <a:ext cx="8515350" cy="7437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1184275"/>
            <a:ext cx="8515350" cy="3365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314325" y="4535485"/>
            <a:ext cx="275010" cy="334961"/>
          </a:xfrm>
          <a:prstGeom prst="rect">
            <a:avLst/>
          </a:prstGeom>
        </p:spPr>
        <p:txBody>
          <a:bodyPr wrap="square" lIns="72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2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2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0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5" r:id="rId3"/>
    <p:sldLayoutId id="2147483664" r:id="rId4"/>
    <p:sldLayoutId id="2147483661" r:id="rId5"/>
    <p:sldLayoutId id="2147483662" r:id="rId6"/>
    <p:sldLayoutId id="2147483663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 spc="-20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400" kern="1200" spc="-20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Calibri" panose="020F0502020204030204" pitchFamily="34" charset="0"/>
        <a:buNone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9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400" kern="1200" spc="-20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407988" indent="-190500" algn="l" defTabSz="91440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595313" indent="-173038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400" kern="1200" spc="-20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800100" indent="-1905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023" y="0"/>
            <a:ext cx="5887724" cy="880178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022" y="112043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3222" y="4869657"/>
            <a:ext cx="370778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 defTabSz="685800"/>
              <a:t>‹N°›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866462"/>
            <a:ext cx="9144000" cy="1371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1181" y="79384"/>
            <a:ext cx="994418" cy="67806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4873229"/>
            <a:ext cx="9144000" cy="1371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defTabSz="685800"/>
            <a:endParaRPr lang="en-US" sz="140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4373" y="4944097"/>
            <a:ext cx="765274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685800"/>
            <a:r>
              <a:rPr lang="en-US" sz="700" dirty="0" smtClean="0">
                <a:solidFill>
                  <a:prstClr val="white">
                    <a:lumMod val="75000"/>
                  </a:prst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pPr defTabSz="685800"/>
            <a:endParaRPr lang="en-US" sz="700" dirty="0">
              <a:solidFill>
                <a:prstClr val="white">
                  <a:lumMod val="50000"/>
                </a:prst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52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C00000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cs typeface="Arial" panose="020B0604020202020204" pitchFamily="34" charset="0"/>
              </a:rPr>
              <a:t>ATIS IoT Characteristics Matrix </a:t>
            </a:r>
            <a:r>
              <a:rPr lang="en-US" dirty="0">
                <a:cs typeface="Arial" panose="020B0604020202020204" pitchFamily="34" charset="0"/>
              </a:rPr>
              <a:t>F</a:t>
            </a:r>
            <a:r>
              <a:rPr lang="en-US" dirty="0" smtClean="0">
                <a:cs typeface="Arial" panose="020B0604020202020204" pitchFamily="34" charset="0"/>
              </a:rPr>
              <a:t>eedback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1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494835" y="2878425"/>
            <a:ext cx="7504194" cy="1241822"/>
          </a:xfrm>
        </p:spPr>
        <p:txBody>
          <a:bodyPr/>
          <a:lstStyle/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RDM Working </a:t>
            </a:r>
            <a:r>
              <a:rPr lang="en-US" dirty="0">
                <a:latin typeface="+mn-lt"/>
                <a:cs typeface="Arial" panose="020B0604020202020204" pitchFamily="34" charset="0"/>
              </a:rPr>
              <a:t>G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roup, Leila Le Brun, leila.lebrun@orange.com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2019-02-20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05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022" y="0"/>
            <a:ext cx="7057281" cy="880178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panose="020B0604020202020204" pitchFamily="34" charset="0"/>
              </a:rPr>
              <a:t>ATIS IoT Characteristics </a:t>
            </a:r>
            <a:r>
              <a:rPr lang="en-US" dirty="0" smtClean="0">
                <a:cs typeface="Arial" panose="020B0604020202020204" pitchFamily="34" charset="0"/>
              </a:rPr>
              <a:t>Matrix </a:t>
            </a:r>
            <a:r>
              <a:rPr lang="en-US" dirty="0">
                <a:cs typeface="Arial" panose="020B0604020202020204" pitchFamily="34" charset="0"/>
              </a:rPr>
              <a:t>feedback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3486007" y="1923678"/>
            <a:ext cx="1260140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Smart </a:t>
            </a:r>
            <a:r>
              <a:rPr lang="en-US" sz="1000" dirty="0" smtClean="0">
                <a:solidFill>
                  <a:srgbClr val="000000"/>
                </a:solidFill>
              </a:rPr>
              <a:t>Cities</a:t>
            </a:r>
            <a:endParaRPr lang="en-US" sz="1000" dirty="0" smtClean="0">
              <a:solidFill>
                <a:srgbClr val="00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190007" y="2931790"/>
            <a:ext cx="1043971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Smart Parking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cxnSp>
        <p:nvCxnSpPr>
          <p:cNvPr id="7" name="Connecteur droit avec flèche 6"/>
          <p:cNvCxnSpPr>
            <a:stCxn id="5" idx="4"/>
            <a:endCxn id="6" idx="0"/>
          </p:cNvCxnSpPr>
          <p:nvPr/>
        </p:nvCxnSpPr>
        <p:spPr>
          <a:xfrm flipH="1">
            <a:off x="2711993" y="2571750"/>
            <a:ext cx="1404084" cy="36004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>
            <a:stCxn id="6" idx="4"/>
            <a:endCxn id="9" idx="0"/>
          </p:cNvCxnSpPr>
          <p:nvPr/>
        </p:nvCxnSpPr>
        <p:spPr>
          <a:xfrm flipH="1">
            <a:off x="2551329" y="3579790"/>
            <a:ext cx="160664" cy="486531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lipse 8"/>
          <p:cNvSpPr/>
          <p:nvPr/>
        </p:nvSpPr>
        <p:spPr>
          <a:xfrm>
            <a:off x="2081922" y="4066321"/>
            <a:ext cx="938813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Pkg</a:t>
            </a:r>
            <a:r>
              <a:rPr lang="fr-FR" sz="1000" dirty="0" smtClean="0">
                <a:solidFill>
                  <a:srgbClr val="000000"/>
                </a:solidFill>
              </a:rPr>
              <a:t> </a:t>
            </a:r>
            <a:r>
              <a:rPr lang="fr-FR" sz="1000" dirty="0" smtClean="0">
                <a:solidFill>
                  <a:srgbClr val="000000"/>
                </a:solidFill>
              </a:rPr>
              <a:t>sensors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365558" y="2926125"/>
            <a:ext cx="1044044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Smart Waste </a:t>
            </a:r>
            <a:r>
              <a:rPr lang="fr-FR" sz="1050" dirty="0" smtClean="0">
                <a:solidFill>
                  <a:srgbClr val="000000"/>
                </a:solidFill>
              </a:rPr>
              <a:t>mng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530195" y="2897880"/>
            <a:ext cx="1296000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Smart Street Lighting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896378" y="2919651"/>
            <a:ext cx="963907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Smart Water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32293" y="2897880"/>
            <a:ext cx="1080120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Smart Building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cxnSp>
        <p:nvCxnSpPr>
          <p:cNvPr id="14" name="Connecteur droit avec flèche 13"/>
          <p:cNvCxnSpPr>
            <a:stCxn id="5" idx="4"/>
            <a:endCxn id="11" idx="0"/>
          </p:cNvCxnSpPr>
          <p:nvPr/>
        </p:nvCxnSpPr>
        <p:spPr>
          <a:xfrm>
            <a:off x="4116077" y="2571750"/>
            <a:ext cx="1062118" cy="32613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>
            <a:stCxn id="5" idx="4"/>
            <a:endCxn id="10" idx="0"/>
          </p:cNvCxnSpPr>
          <p:nvPr/>
        </p:nvCxnSpPr>
        <p:spPr>
          <a:xfrm flipH="1">
            <a:off x="3887580" y="2571750"/>
            <a:ext cx="228497" cy="354375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5" idx="4"/>
            <a:endCxn id="12" idx="0"/>
          </p:cNvCxnSpPr>
          <p:nvPr/>
        </p:nvCxnSpPr>
        <p:spPr>
          <a:xfrm>
            <a:off x="4116077" y="2571750"/>
            <a:ext cx="2262255" cy="347901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stCxn id="5" idx="4"/>
            <a:endCxn id="13" idx="0"/>
          </p:cNvCxnSpPr>
          <p:nvPr/>
        </p:nvCxnSpPr>
        <p:spPr>
          <a:xfrm>
            <a:off x="4116077" y="2571750"/>
            <a:ext cx="3356276" cy="32613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8084421" y="2886752"/>
            <a:ext cx="948080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…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cxnSp>
        <p:nvCxnSpPr>
          <p:cNvPr id="19" name="Connecteur droit avec flèche 18"/>
          <p:cNvCxnSpPr>
            <a:endCxn id="18" idx="0"/>
          </p:cNvCxnSpPr>
          <p:nvPr/>
        </p:nvCxnSpPr>
        <p:spPr>
          <a:xfrm>
            <a:off x="4006350" y="2560622"/>
            <a:ext cx="4552111" cy="32613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4116077" y="4093248"/>
            <a:ext cx="1080049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Smart bin </a:t>
            </a:r>
            <a:r>
              <a:rPr lang="fr-FR" sz="1000" dirty="0" smtClean="0">
                <a:solidFill>
                  <a:srgbClr val="000000"/>
                </a:solidFill>
              </a:rPr>
              <a:t>sensors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6038212" y="4066321"/>
            <a:ext cx="1080049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…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cxnSp>
        <p:nvCxnSpPr>
          <p:cNvPr id="22" name="Connecteur droit avec flèche 21"/>
          <p:cNvCxnSpPr>
            <a:stCxn id="6" idx="4"/>
            <a:endCxn id="31" idx="0"/>
          </p:cNvCxnSpPr>
          <p:nvPr/>
        </p:nvCxnSpPr>
        <p:spPr>
          <a:xfrm>
            <a:off x="2711993" y="3579790"/>
            <a:ext cx="868222" cy="527657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0" idx="4"/>
            <a:endCxn id="20" idx="0"/>
          </p:cNvCxnSpPr>
          <p:nvPr/>
        </p:nvCxnSpPr>
        <p:spPr>
          <a:xfrm>
            <a:off x="3887580" y="3574125"/>
            <a:ext cx="768522" cy="51912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2" idx="4"/>
          </p:cNvCxnSpPr>
          <p:nvPr/>
        </p:nvCxnSpPr>
        <p:spPr>
          <a:xfrm>
            <a:off x="6378332" y="3567651"/>
            <a:ext cx="199905" cy="49867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441192" y="1913958"/>
            <a:ext cx="1260140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Application group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395536" y="2903545"/>
            <a:ext cx="1296000" cy="6480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50" dirty="0" smtClean="0">
                <a:solidFill>
                  <a:srgbClr val="000000"/>
                </a:solidFill>
              </a:rPr>
              <a:t>Application</a:t>
            </a:r>
            <a:endParaRPr lang="fr-FR" sz="1050" dirty="0" smtClean="0">
              <a:solidFill>
                <a:srgbClr val="000000"/>
              </a:solidFill>
            </a:endParaRPr>
          </a:p>
        </p:txBody>
      </p:sp>
      <p:cxnSp>
        <p:nvCxnSpPr>
          <p:cNvPr id="27" name="Connecteur droit avec flèche 26"/>
          <p:cNvCxnSpPr>
            <a:stCxn id="25" idx="4"/>
            <a:endCxn id="26" idx="0"/>
          </p:cNvCxnSpPr>
          <p:nvPr/>
        </p:nvCxnSpPr>
        <p:spPr>
          <a:xfrm flipH="1">
            <a:off x="1043536" y="2562030"/>
            <a:ext cx="27726" cy="341515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26" idx="4"/>
            <a:endCxn id="29" idx="0"/>
          </p:cNvCxnSpPr>
          <p:nvPr/>
        </p:nvCxnSpPr>
        <p:spPr>
          <a:xfrm flipH="1">
            <a:off x="981192" y="3551545"/>
            <a:ext cx="62344" cy="514776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>
            <a:off x="441192" y="4066321"/>
            <a:ext cx="1080000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Devices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1963741" y="1419622"/>
            <a:ext cx="0" cy="34563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Ellipse 30"/>
          <p:cNvSpPr/>
          <p:nvPr/>
        </p:nvSpPr>
        <p:spPr>
          <a:xfrm>
            <a:off x="3044353" y="4107447"/>
            <a:ext cx="1071724" cy="648072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803275" algn="l"/>
              </a:tabLst>
            </a:pPr>
            <a:r>
              <a:rPr lang="fr-FR" sz="1000" dirty="0" smtClean="0">
                <a:solidFill>
                  <a:srgbClr val="000000"/>
                </a:solidFill>
              </a:rPr>
              <a:t>Vehicule</a:t>
            </a:r>
            <a:r>
              <a:rPr lang="fr-FR" sz="1000" dirty="0" smtClean="0">
                <a:solidFill>
                  <a:srgbClr val="000000"/>
                </a:solidFill>
              </a:rPr>
              <a:t> </a:t>
            </a:r>
            <a:r>
              <a:rPr lang="fr-FR" sz="1000" dirty="0" smtClean="0">
                <a:solidFill>
                  <a:srgbClr val="000000"/>
                </a:solidFill>
              </a:rPr>
              <a:t>detection</a:t>
            </a:r>
            <a:r>
              <a:rPr lang="fr-FR" sz="1000" dirty="0" smtClean="0">
                <a:solidFill>
                  <a:srgbClr val="000000"/>
                </a:solidFill>
              </a:rPr>
              <a:t> </a:t>
            </a:r>
            <a:r>
              <a:rPr lang="fr-FR" sz="1000" dirty="0" smtClean="0">
                <a:solidFill>
                  <a:srgbClr val="000000"/>
                </a:solidFill>
              </a:rPr>
              <a:t>sensors</a:t>
            </a:r>
            <a:endParaRPr lang="fr-FR" sz="1000" dirty="0" smtClean="0">
              <a:solidFill>
                <a:srgbClr val="0000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64264" y="917307"/>
            <a:ext cx="1787456" cy="64633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ATIS classification via ‘Application Group’/’Application’</a:t>
            </a:r>
            <a:endParaRPr lang="fr-FR" sz="1400" dirty="0" smtClean="0"/>
          </a:p>
        </p:txBody>
      </p:sp>
      <p:sp>
        <p:nvSpPr>
          <p:cNvPr id="33" name="ZoneTexte 32"/>
          <p:cNvSpPr txBox="1"/>
          <p:nvPr/>
        </p:nvSpPr>
        <p:spPr>
          <a:xfrm>
            <a:off x="3059832" y="1059582"/>
            <a:ext cx="3333131" cy="43088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Example fro</a:t>
            </a:r>
            <a:r>
              <a:rPr lang="fr-FR" sz="1400" dirty="0" smtClean="0"/>
              <a:t>m </a:t>
            </a:r>
            <a:r>
              <a:rPr lang="fr-FR" sz="1400" dirty="0"/>
              <a:t>the </a:t>
            </a:r>
            <a:r>
              <a:rPr lang="fr-FR" sz="1400" dirty="0" smtClean="0"/>
              <a:t>IoT_Characteristics_Matrix.xlsx</a:t>
            </a:r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422676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022" y="0"/>
            <a:ext cx="7057281" cy="880178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panose="020B0604020202020204" pitchFamily="34" charset="0"/>
              </a:rPr>
              <a:t>ATIS IoT Characteristics </a:t>
            </a:r>
            <a:r>
              <a:rPr lang="en-US" dirty="0" smtClean="0">
                <a:cs typeface="Arial" panose="020B0604020202020204" pitchFamily="34" charset="0"/>
              </a:rPr>
              <a:t>Matrix </a:t>
            </a:r>
            <a:r>
              <a:rPr lang="en-US" dirty="0">
                <a:cs typeface="Arial" panose="020B0604020202020204" pitchFamily="34" charset="0"/>
              </a:rPr>
              <a:t>feedback</a:t>
            </a:r>
            <a:endParaRPr lang="en-US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036882"/>
              </p:ext>
            </p:extLst>
          </p:nvPr>
        </p:nvGraphicFramePr>
        <p:xfrm>
          <a:off x="323528" y="915566"/>
          <a:ext cx="5760640" cy="4084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4176464"/>
              </a:tblGrid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Application Group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Applications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row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Cities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Parking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Waste Management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Street Lighting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Water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Buildings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Traffic Monitoring &amp; Management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Public Transport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Urban Package Delivery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Crowd Management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Infrastructure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Energy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Grid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Renewable Energy (Wind, Solar)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 Smart Oil &amp; Gas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Intelligent Transportation System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Vehicle </a:t>
                      </a:r>
                      <a:r>
                        <a:rPr lang="en-US" sz="1200" dirty="0" smtClean="0">
                          <a:effectLst/>
                        </a:rPr>
                        <a:t>Safety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448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Autonomous Vehicles (fully </a:t>
                      </a:r>
                      <a:r>
                        <a:rPr lang="en-US" sz="1200" dirty="0" smtClean="0">
                          <a:effectLst/>
                        </a:rPr>
                        <a:t>cooperative,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automated </a:t>
                      </a:r>
                      <a:r>
                        <a:rPr lang="en-US" sz="1200" dirty="0">
                          <a:effectLst/>
                        </a:rPr>
                        <a:t>vehicle)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Cooperative Traffic Management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58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Electronic Toll Collection System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Industrial Automation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Smart Logistics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20103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Predictive maintenance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</a:tbl>
          </a:graphicData>
        </a:graphic>
      </p:graphicFrame>
      <p:sp>
        <p:nvSpPr>
          <p:cNvPr id="35" name="ZoneTexte 34"/>
          <p:cNvSpPr txBox="1"/>
          <p:nvPr/>
        </p:nvSpPr>
        <p:spPr>
          <a:xfrm>
            <a:off x="6222642" y="4047043"/>
            <a:ext cx="2952328" cy="64633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Full </a:t>
            </a:r>
            <a:r>
              <a:rPr lang="fr-FR" sz="1400" dirty="0" smtClean="0"/>
              <a:t>li</a:t>
            </a:r>
            <a:r>
              <a:rPr lang="fr-FR" sz="1400" dirty="0" smtClean="0"/>
              <a:t>st of Application Group/Applications proposed by ATIS</a:t>
            </a:r>
          </a:p>
          <a:p>
            <a:r>
              <a:rPr lang="fr-FR" sz="1400" dirty="0" smtClean="0"/>
              <a:t>1/2</a:t>
            </a:r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151988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022" y="0"/>
            <a:ext cx="7057281" cy="880178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Arial" panose="020B0604020202020204" pitchFamily="34" charset="0"/>
              </a:rPr>
              <a:t>ATIS IoT Characteristics </a:t>
            </a:r>
            <a:r>
              <a:rPr lang="en-US" dirty="0" smtClean="0">
                <a:cs typeface="Arial" panose="020B0604020202020204" pitchFamily="34" charset="0"/>
              </a:rPr>
              <a:t>Matrix </a:t>
            </a:r>
            <a:r>
              <a:rPr lang="en-US" dirty="0">
                <a:cs typeface="Arial" panose="020B0604020202020204" pitchFamily="34" charset="0"/>
              </a:rPr>
              <a:t>feedback</a:t>
            </a:r>
            <a:endParaRPr lang="en-US" dirty="0"/>
          </a:p>
        </p:txBody>
      </p:sp>
      <p:sp>
        <p:nvSpPr>
          <p:cNvPr id="35" name="ZoneTexte 34"/>
          <p:cNvSpPr txBox="1"/>
          <p:nvPr/>
        </p:nvSpPr>
        <p:spPr>
          <a:xfrm>
            <a:off x="6222642" y="4047043"/>
            <a:ext cx="2741846" cy="64633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400" dirty="0" smtClean="0"/>
              <a:t>Full </a:t>
            </a:r>
            <a:r>
              <a:rPr lang="fr-FR" sz="1400" dirty="0" smtClean="0"/>
              <a:t>li</a:t>
            </a:r>
            <a:r>
              <a:rPr lang="fr-FR" sz="1400" dirty="0" smtClean="0"/>
              <a:t>st of Application Group/Applications proposed by ATIS</a:t>
            </a:r>
          </a:p>
          <a:p>
            <a:r>
              <a:rPr lang="fr-FR" sz="1400" dirty="0"/>
              <a:t>2</a:t>
            </a:r>
            <a:r>
              <a:rPr lang="fr-FR" sz="1400" dirty="0" smtClean="0"/>
              <a:t>/2</a:t>
            </a:r>
            <a:endParaRPr lang="fr-FR" sz="1400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353342"/>
              </p:ext>
            </p:extLst>
          </p:nvPr>
        </p:nvGraphicFramePr>
        <p:xfrm>
          <a:off x="323528" y="915566"/>
          <a:ext cx="5544616" cy="407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/>
                <a:gridCol w="4032448"/>
              </a:tblGrid>
              <a:tr h="234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Application Group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Applications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rowSpan="2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</a:rPr>
                        <a:t>Industrial Automation </a:t>
                      </a:r>
                      <a:endParaRPr lang="fr-FR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Manufacturing Efficiency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Packaging Efficiency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</a:rPr>
                        <a:t>Smart Health &amp; Wellness</a:t>
                      </a:r>
                      <a:endParaRPr lang="fr-FR" sz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Secure real time remote patient care and monitoring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Secure remote patient care and monitoring - non-real-time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Fall Detection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Personal Fitness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Remote Robotic Surgery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Unmanned Aerial Vehicles (UAV)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Command and Control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Surveillance and monitoring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Inspections and surveys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Goods delivery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Emergency/Disaster Response/Search and Rescue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Communications and Media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Public Safety 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Mission Critical Communications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3636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Emergency Response (Police, fire and emergency medical services )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Emergency Notification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Surveillance for Crtical Infrastructure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Entertainment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Gaming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Ultra High Fidelity Media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  <a:tr h="1818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Asset Management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Automated Asset Traceability and Monitoring</a:t>
                      </a:r>
                      <a:endParaRPr lang="fr-F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343" marR="263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70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1057</TotalTime>
  <Words>259</Words>
  <Application>Microsoft Office PowerPoint</Application>
  <PresentationFormat>Affichage à l'écran (16:9)</PresentationFormat>
  <Paragraphs>81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blank</vt:lpstr>
      <vt:lpstr>Office Theme</vt:lpstr>
      <vt:lpstr>ATIS IoT Characteristics Matrix Feedback</vt:lpstr>
      <vt:lpstr>ATIS IoT Characteristics Matrix feedback</vt:lpstr>
      <vt:lpstr>ATIS IoT Characteristics Matrix feedback</vt:lpstr>
      <vt:lpstr>ATIS IoT Characteristics Matrix feedback</vt:lpstr>
    </vt:vector>
  </TitlesOfParts>
  <Company>ORANGE FT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BRUN Leila IMT/OLS</dc:creator>
  <cp:lastModifiedBy>LE BRUN Leila IMT/OLS</cp:lastModifiedBy>
  <cp:revision>13</cp:revision>
  <dcterms:created xsi:type="dcterms:W3CDTF">2019-02-19T15:42:19Z</dcterms:created>
  <dcterms:modified xsi:type="dcterms:W3CDTF">2019-02-20T09:19:40Z</dcterms:modified>
</cp:coreProperties>
</file>