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256" r:id="rId2"/>
    <p:sldId id="284" r:id="rId3"/>
    <p:sldId id="314" r:id="rId4"/>
    <p:sldId id="317" r:id="rId5"/>
    <p:sldId id="260" r:id="rId6"/>
    <p:sldId id="305" r:id="rId7"/>
    <p:sldId id="315" r:id="rId8"/>
    <p:sldId id="316" r:id="rId9"/>
    <p:sldId id="291" r:id="rId10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882"/>
    <p:restoredTop sz="94570"/>
  </p:normalViewPr>
  <p:slideViewPr>
    <p:cSldViewPr>
      <p:cViewPr varScale="1">
        <p:scale>
          <a:sx n="82" d="100"/>
          <a:sy n="82" d="100"/>
        </p:scale>
        <p:origin x="1555" y="5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474"/>
    </p:cViewPr>
  </p:sorterViewPr>
  <p:notesViewPr>
    <p:cSldViewPr>
      <p:cViewPr varScale="1">
        <p:scale>
          <a:sx n="68" d="100"/>
          <a:sy n="68" d="100"/>
        </p:scale>
        <p:origin x="-3252" y="-96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\\Users\niblett\Documents\oneM2M\protocols\PRO31\CR%20history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CR's</a:t>
            </a:r>
            <a:r>
              <a:rPr lang="en-US" baseline="0"/>
              <a:t> agreed by TP Meeting</a:t>
            </a:r>
            <a:endParaRPr lang="en-US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lineChart>
        <c:grouping val="standard"/>
        <c:varyColors val="0"/>
        <c:ser>
          <c:idx val="2"/>
          <c:order val="0"/>
          <c:tx>
            <c:strRef>
              <c:f>Sheet2!$E$1</c:f>
              <c:strCache>
                <c:ptCount val="1"/>
                <c:pt idx="0">
                  <c:v>MNT</c:v>
                </c:pt>
              </c:strCache>
            </c:strRef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cat>
            <c:numRef>
              <c:f>Sheet2!$A$2:$A$21</c:f>
              <c:numCache>
                <c:formatCode>General</c:formatCode>
                <c:ptCount val="20"/>
                <c:pt idx="0">
                  <c:v>19</c:v>
                </c:pt>
                <c:pt idx="1">
                  <c:v>20</c:v>
                </c:pt>
                <c:pt idx="2">
                  <c:v>21</c:v>
                </c:pt>
                <c:pt idx="3">
                  <c:v>22</c:v>
                </c:pt>
                <c:pt idx="4">
                  <c:v>23</c:v>
                </c:pt>
                <c:pt idx="5">
                  <c:v>24</c:v>
                </c:pt>
                <c:pt idx="6">
                  <c:v>25</c:v>
                </c:pt>
                <c:pt idx="7">
                  <c:v>26</c:v>
                </c:pt>
                <c:pt idx="8">
                  <c:v>27</c:v>
                </c:pt>
                <c:pt idx="9">
                  <c:v>28</c:v>
                </c:pt>
                <c:pt idx="10">
                  <c:v>29</c:v>
                </c:pt>
                <c:pt idx="11">
                  <c:v>30</c:v>
                </c:pt>
                <c:pt idx="12">
                  <c:v>31</c:v>
                </c:pt>
                <c:pt idx="13">
                  <c:v>32</c:v>
                </c:pt>
                <c:pt idx="14">
                  <c:v>33</c:v>
                </c:pt>
                <c:pt idx="15">
                  <c:v>34</c:v>
                </c:pt>
                <c:pt idx="16">
                  <c:v>35</c:v>
                </c:pt>
                <c:pt idx="17">
                  <c:v>37</c:v>
                </c:pt>
                <c:pt idx="18">
                  <c:v>38</c:v>
                </c:pt>
                <c:pt idx="19">
                  <c:v>39</c:v>
                </c:pt>
              </c:numCache>
            </c:numRef>
          </c:cat>
          <c:val>
            <c:numRef>
              <c:f>Sheet2!$E$2:$E$21</c:f>
              <c:numCache>
                <c:formatCode>General</c:formatCode>
                <c:ptCount val="20"/>
                <c:pt idx="0">
                  <c:v>27</c:v>
                </c:pt>
                <c:pt idx="1">
                  <c:v>28</c:v>
                </c:pt>
                <c:pt idx="2">
                  <c:v>12</c:v>
                </c:pt>
                <c:pt idx="3">
                  <c:v>15</c:v>
                </c:pt>
                <c:pt idx="4">
                  <c:v>18</c:v>
                </c:pt>
                <c:pt idx="5">
                  <c:v>29</c:v>
                </c:pt>
                <c:pt idx="6">
                  <c:v>30</c:v>
                </c:pt>
                <c:pt idx="7">
                  <c:v>18</c:v>
                </c:pt>
                <c:pt idx="8">
                  <c:v>19</c:v>
                </c:pt>
                <c:pt idx="9">
                  <c:v>7</c:v>
                </c:pt>
                <c:pt idx="10">
                  <c:v>20</c:v>
                </c:pt>
                <c:pt idx="11">
                  <c:v>7</c:v>
                </c:pt>
                <c:pt idx="12">
                  <c:v>26</c:v>
                </c:pt>
                <c:pt idx="13">
                  <c:v>19</c:v>
                </c:pt>
                <c:pt idx="14">
                  <c:v>16</c:v>
                </c:pt>
                <c:pt idx="15">
                  <c:v>9</c:v>
                </c:pt>
                <c:pt idx="16">
                  <c:v>21</c:v>
                </c:pt>
                <c:pt idx="17">
                  <c:v>7</c:v>
                </c:pt>
                <c:pt idx="18">
                  <c:v>7</c:v>
                </c:pt>
                <c:pt idx="19">
                  <c:v>26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D8E1-8845-BAA4-2071C276C71D}"/>
            </c:ext>
          </c:extLst>
        </c:ser>
        <c:ser>
          <c:idx val="3"/>
          <c:order val="1"/>
          <c:tx>
            <c:strRef>
              <c:f>Sheet2!$F$1</c:f>
              <c:strCache>
                <c:ptCount val="1"/>
                <c:pt idx="0">
                  <c:v>R2 new feature</c:v>
                </c:pt>
              </c:strCache>
            </c:strRef>
          </c:tx>
          <c:spPr>
            <a:ln w="28575" cap="rnd">
              <a:solidFill>
                <a:schemeClr val="accent4"/>
              </a:solidFill>
              <a:round/>
            </a:ln>
            <a:effectLst/>
          </c:spPr>
          <c:marker>
            <c:symbol val="none"/>
          </c:marker>
          <c:cat>
            <c:numRef>
              <c:f>Sheet2!$A$2:$A$21</c:f>
              <c:numCache>
                <c:formatCode>General</c:formatCode>
                <c:ptCount val="20"/>
                <c:pt idx="0">
                  <c:v>19</c:v>
                </c:pt>
                <c:pt idx="1">
                  <c:v>20</c:v>
                </c:pt>
                <c:pt idx="2">
                  <c:v>21</c:v>
                </c:pt>
                <c:pt idx="3">
                  <c:v>22</c:v>
                </c:pt>
                <c:pt idx="4">
                  <c:v>23</c:v>
                </c:pt>
                <c:pt idx="5">
                  <c:v>24</c:v>
                </c:pt>
                <c:pt idx="6">
                  <c:v>25</c:v>
                </c:pt>
                <c:pt idx="7">
                  <c:v>26</c:v>
                </c:pt>
                <c:pt idx="8">
                  <c:v>27</c:v>
                </c:pt>
                <c:pt idx="9">
                  <c:v>28</c:v>
                </c:pt>
                <c:pt idx="10">
                  <c:v>29</c:v>
                </c:pt>
                <c:pt idx="11">
                  <c:v>30</c:v>
                </c:pt>
                <c:pt idx="12">
                  <c:v>31</c:v>
                </c:pt>
                <c:pt idx="13">
                  <c:v>32</c:v>
                </c:pt>
                <c:pt idx="14">
                  <c:v>33</c:v>
                </c:pt>
                <c:pt idx="15">
                  <c:v>34</c:v>
                </c:pt>
                <c:pt idx="16">
                  <c:v>35</c:v>
                </c:pt>
                <c:pt idx="17">
                  <c:v>37</c:v>
                </c:pt>
                <c:pt idx="18">
                  <c:v>38</c:v>
                </c:pt>
                <c:pt idx="19">
                  <c:v>39</c:v>
                </c:pt>
              </c:numCache>
            </c:numRef>
          </c:cat>
          <c:val>
            <c:numRef>
              <c:f>Sheet2!$F$2:$F$21</c:f>
              <c:numCache>
                <c:formatCode>General</c:formatCode>
                <c:ptCount val="20"/>
                <c:pt idx="0">
                  <c:v>1</c:v>
                </c:pt>
                <c:pt idx="1">
                  <c:v>0</c:v>
                </c:pt>
                <c:pt idx="2">
                  <c:v>3</c:v>
                </c:pt>
                <c:pt idx="3">
                  <c:v>9</c:v>
                </c:pt>
                <c:pt idx="4">
                  <c:v>15</c:v>
                </c:pt>
                <c:pt idx="5">
                  <c:v>24</c:v>
                </c:pt>
                <c:pt idx="6">
                  <c:v>0</c:v>
                </c:pt>
                <c:pt idx="7">
                  <c:v>2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3</c:v>
                </c:pt>
                <c:pt idx="14">
                  <c:v>2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D8E1-8845-BAA4-2071C276C71D}"/>
            </c:ext>
          </c:extLst>
        </c:ser>
        <c:ser>
          <c:idx val="4"/>
          <c:order val="2"/>
          <c:tx>
            <c:strRef>
              <c:f>Sheet2!$G$1</c:f>
              <c:strCache>
                <c:ptCount val="1"/>
                <c:pt idx="0">
                  <c:v>R3 new feature</c:v>
                </c:pt>
              </c:strCache>
            </c:strRef>
          </c:tx>
          <c:spPr>
            <a:ln w="28575" cap="rnd">
              <a:solidFill>
                <a:schemeClr val="accent5"/>
              </a:solidFill>
              <a:round/>
            </a:ln>
            <a:effectLst/>
          </c:spPr>
          <c:marker>
            <c:symbol val="none"/>
          </c:marker>
          <c:cat>
            <c:numRef>
              <c:f>Sheet2!$A$2:$A$21</c:f>
              <c:numCache>
                <c:formatCode>General</c:formatCode>
                <c:ptCount val="20"/>
                <c:pt idx="0">
                  <c:v>19</c:v>
                </c:pt>
                <c:pt idx="1">
                  <c:v>20</c:v>
                </c:pt>
                <c:pt idx="2">
                  <c:v>21</c:v>
                </c:pt>
                <c:pt idx="3">
                  <c:v>22</c:v>
                </c:pt>
                <c:pt idx="4">
                  <c:v>23</c:v>
                </c:pt>
                <c:pt idx="5">
                  <c:v>24</c:v>
                </c:pt>
                <c:pt idx="6">
                  <c:v>25</c:v>
                </c:pt>
                <c:pt idx="7">
                  <c:v>26</c:v>
                </c:pt>
                <c:pt idx="8">
                  <c:v>27</c:v>
                </c:pt>
                <c:pt idx="9">
                  <c:v>28</c:v>
                </c:pt>
                <c:pt idx="10">
                  <c:v>29</c:v>
                </c:pt>
                <c:pt idx="11">
                  <c:v>30</c:v>
                </c:pt>
                <c:pt idx="12">
                  <c:v>31</c:v>
                </c:pt>
                <c:pt idx="13">
                  <c:v>32</c:v>
                </c:pt>
                <c:pt idx="14">
                  <c:v>33</c:v>
                </c:pt>
                <c:pt idx="15">
                  <c:v>34</c:v>
                </c:pt>
                <c:pt idx="16">
                  <c:v>35</c:v>
                </c:pt>
                <c:pt idx="17">
                  <c:v>37</c:v>
                </c:pt>
                <c:pt idx="18">
                  <c:v>38</c:v>
                </c:pt>
                <c:pt idx="19">
                  <c:v>39</c:v>
                </c:pt>
              </c:numCache>
            </c:numRef>
          </c:cat>
          <c:val>
            <c:numRef>
              <c:f>Sheet2!$G$2:$G$21</c:f>
              <c:numCache>
                <c:formatCode>General</c:formatCode>
                <c:ptCount val="20"/>
                <c:pt idx="7">
                  <c:v>1</c:v>
                </c:pt>
                <c:pt idx="8">
                  <c:v>1</c:v>
                </c:pt>
                <c:pt idx="9">
                  <c:v>4</c:v>
                </c:pt>
                <c:pt idx="10">
                  <c:v>2</c:v>
                </c:pt>
                <c:pt idx="11">
                  <c:v>3</c:v>
                </c:pt>
                <c:pt idx="12">
                  <c:v>10</c:v>
                </c:pt>
                <c:pt idx="13">
                  <c:v>4</c:v>
                </c:pt>
                <c:pt idx="14">
                  <c:v>16</c:v>
                </c:pt>
                <c:pt idx="15">
                  <c:v>12</c:v>
                </c:pt>
                <c:pt idx="16">
                  <c:v>12</c:v>
                </c:pt>
                <c:pt idx="17">
                  <c:v>6</c:v>
                </c:pt>
                <c:pt idx="18">
                  <c:v>11</c:v>
                </c:pt>
                <c:pt idx="19">
                  <c:v>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D8E1-8845-BAA4-2071C276C71D}"/>
            </c:ext>
          </c:extLst>
        </c:ser>
        <c:ser>
          <c:idx val="0"/>
          <c:order val="3"/>
          <c:tx>
            <c:strRef>
              <c:f>Sheet2!$H$1</c:f>
              <c:strCache>
                <c:ptCount val="1"/>
                <c:pt idx="0">
                  <c:v>R4 new feature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numRef>
              <c:f>Sheet2!$A$2:$A$21</c:f>
              <c:numCache>
                <c:formatCode>General</c:formatCode>
                <c:ptCount val="20"/>
                <c:pt idx="0">
                  <c:v>19</c:v>
                </c:pt>
                <c:pt idx="1">
                  <c:v>20</c:v>
                </c:pt>
                <c:pt idx="2">
                  <c:v>21</c:v>
                </c:pt>
                <c:pt idx="3">
                  <c:v>22</c:v>
                </c:pt>
                <c:pt idx="4">
                  <c:v>23</c:v>
                </c:pt>
                <c:pt idx="5">
                  <c:v>24</c:v>
                </c:pt>
                <c:pt idx="6">
                  <c:v>25</c:v>
                </c:pt>
                <c:pt idx="7">
                  <c:v>26</c:v>
                </c:pt>
                <c:pt idx="8">
                  <c:v>27</c:v>
                </c:pt>
                <c:pt idx="9">
                  <c:v>28</c:v>
                </c:pt>
                <c:pt idx="10">
                  <c:v>29</c:v>
                </c:pt>
                <c:pt idx="11">
                  <c:v>30</c:v>
                </c:pt>
                <c:pt idx="12">
                  <c:v>31</c:v>
                </c:pt>
                <c:pt idx="13">
                  <c:v>32</c:v>
                </c:pt>
                <c:pt idx="14">
                  <c:v>33</c:v>
                </c:pt>
                <c:pt idx="15">
                  <c:v>34</c:v>
                </c:pt>
                <c:pt idx="16">
                  <c:v>35</c:v>
                </c:pt>
                <c:pt idx="17">
                  <c:v>37</c:v>
                </c:pt>
                <c:pt idx="18">
                  <c:v>38</c:v>
                </c:pt>
                <c:pt idx="19">
                  <c:v>39</c:v>
                </c:pt>
              </c:numCache>
            </c:numRef>
          </c:cat>
          <c:val>
            <c:numRef>
              <c:f>Sheet2!$H$2:$H$21</c:f>
              <c:numCache>
                <c:formatCode>General</c:formatCode>
                <c:ptCount val="20"/>
                <c:pt idx="17">
                  <c:v>1</c:v>
                </c:pt>
                <c:pt idx="18">
                  <c:v>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D8E1-8845-BAA4-2071C276C71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-892468336"/>
        <c:axId val="-804239632"/>
      </c:lineChart>
      <c:catAx>
        <c:axId val="-89246833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804239632"/>
        <c:crosses val="autoZero"/>
        <c:auto val="1"/>
        <c:lblAlgn val="ctr"/>
        <c:lblOffset val="100"/>
        <c:noMultiLvlLbl val="0"/>
      </c:catAx>
      <c:valAx>
        <c:axId val="-80423963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89246833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A6CDF8CD-CE67-4542-9964-1A2292BFE1B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DB7F551-D8F2-514B-8316-61DE5F059824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charset="0"/>
                <a:ea typeface="MS PGothic" charset="-128"/>
              </a:defRPr>
            </a:lvl1pPr>
          </a:lstStyle>
          <a:p>
            <a:pPr>
              <a:defRPr/>
            </a:pPr>
            <a:fld id="{408B5231-5405-A24E-87D5-4D245948112F}" type="datetimeFigureOut">
              <a:rPr lang="en-US" altLang="en-US"/>
              <a:pPr>
                <a:defRPr/>
              </a:pPr>
              <a:t>2/22/2019</a:t>
            </a:fld>
            <a:endParaRPr lang="en-US" alt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392C010-4280-854A-B2F4-4243116E91B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5F30C51-69FB-3E42-B449-C23C0C14E6A1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charset="0"/>
                <a:ea typeface="MS PGothic" charset="-128"/>
              </a:defRPr>
            </a:lvl1pPr>
          </a:lstStyle>
          <a:p>
            <a:pPr>
              <a:defRPr/>
            </a:pPr>
            <a:fld id="{2174D0D1-F300-E447-8CF5-65BC97653A3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375EA9D3-9681-204C-832F-58A01FD822F1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4164A2A-CC36-114D-8D32-E03B142F2A29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charset="0"/>
                <a:ea typeface="MS PGothic" charset="-128"/>
              </a:defRPr>
            </a:lvl1pPr>
          </a:lstStyle>
          <a:p>
            <a:pPr>
              <a:defRPr/>
            </a:pPr>
            <a:fld id="{1904A6D1-88BE-3E42-A2F3-6E2FEB663BE9}" type="datetimeFigureOut">
              <a:rPr lang="en-US" altLang="en-US"/>
              <a:pPr>
                <a:defRPr/>
              </a:pPr>
              <a:t>2/22/2019</a:t>
            </a:fld>
            <a:endParaRPr lang="en-US" altLang="en-US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CFB19E59-5FA3-8A4F-A7A4-BCC1AFBF5CB9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A9C41C2E-2825-2647-9901-6D5794C8188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9288715-F9BF-0848-90FA-13342F2EF30B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3455B0B-233D-BA48-A12F-D044C31A999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charset="0"/>
                <a:ea typeface="MS PGothic" charset="-128"/>
              </a:defRPr>
            </a:lvl1pPr>
          </a:lstStyle>
          <a:p>
            <a:pPr>
              <a:defRPr/>
            </a:pPr>
            <a:fld id="{A815D609-ACCA-0D43-BAB7-F11D0400FFE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50" charset="-128"/>
        <a:cs typeface="MS PGothic" panose="020B0600070205080204" pitchFamily="34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50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50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50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50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ew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27EBB710-36A1-C248-A5AB-A840EE7DBA3F}"/>
              </a:ext>
            </a:extLst>
          </p:cNvPr>
          <p:cNvCxnSpPr/>
          <p:nvPr userDrawn="1"/>
        </p:nvCxnSpPr>
        <p:spPr>
          <a:xfrm>
            <a:off x="457200" y="62484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9D260633-51D6-9545-A035-D00F24E3DD0A}"/>
              </a:ext>
            </a:extLst>
          </p:cNvPr>
          <p:cNvCxnSpPr/>
          <p:nvPr userDrawn="1"/>
        </p:nvCxnSpPr>
        <p:spPr>
          <a:xfrm>
            <a:off x="457200" y="12192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7" descr="C:\Documents and Settings\mcauley\Local Settings\Temp\wz83a6\oneM2M\oneM2M-Logo.gif">
            <a:extLst>
              <a:ext uri="{FF2B5EF4-FFF2-40B4-BE49-F238E27FC236}">
                <a16:creationId xmlns:a16="http://schemas.microsoft.com/office/drawing/2014/main" id="{3E383654-42BD-E44B-B37D-63F71C3367A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46988" y="0"/>
            <a:ext cx="1497012" cy="1022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D8315E19-2CF7-EF4B-AA9C-B29DCC1A63F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charset="0"/>
                <a:ea typeface="MS PGothic" charset="-128"/>
              </a:defRPr>
            </a:lvl1pPr>
          </a:lstStyle>
          <a:p>
            <a:pPr>
              <a:defRPr/>
            </a:pPr>
            <a:fld id="{666BE096-07C0-004A-9BAB-7EF87D20062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27807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ABE60F43-186D-6840-850A-657AC4D638A4}"/>
              </a:ext>
            </a:extLst>
          </p:cNvPr>
          <p:cNvCxnSpPr/>
          <p:nvPr userDrawn="1"/>
        </p:nvCxnSpPr>
        <p:spPr>
          <a:xfrm>
            <a:off x="457200" y="62484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FE9F841D-1578-4F44-9099-030C7457FB9A}"/>
              </a:ext>
            </a:extLst>
          </p:cNvPr>
          <p:cNvCxnSpPr/>
          <p:nvPr userDrawn="1"/>
        </p:nvCxnSpPr>
        <p:spPr>
          <a:xfrm>
            <a:off x="457200" y="12192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7" descr="C:\Documents and Settings\mcauley\Local Settings\Temp\wz83a6\oneM2M\oneM2M-Logo.gif">
            <a:extLst>
              <a:ext uri="{FF2B5EF4-FFF2-40B4-BE49-F238E27FC236}">
                <a16:creationId xmlns:a16="http://schemas.microsoft.com/office/drawing/2014/main" id="{1AEFFDC3-57BA-794C-AA1E-99CB014E374E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46988" y="0"/>
            <a:ext cx="1497012" cy="1022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679F35D6-28C0-1D49-BC21-9BA3E343E8D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charset="0"/>
                <a:ea typeface="MS PGothic" charset="-128"/>
              </a:defRPr>
            </a:lvl1pPr>
          </a:lstStyle>
          <a:p>
            <a:pPr>
              <a:defRPr/>
            </a:pPr>
            <a:fld id="{BA34274E-A46A-8E4F-8989-7F6767A87C7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404555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866957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4200" r:id="rId1"/>
    <p:sldLayoutId id="2147484201" r:id="rId2"/>
    <p:sldLayoutId id="2147484199" r:id="rId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rgbClr val="C00000"/>
          </a:solidFill>
          <a:latin typeface="+mj-lt"/>
          <a:ea typeface="MS PGothic" pitchFamily="34" charset="-128"/>
          <a:cs typeface="MS PGothic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  <a:ea typeface="MS PGothic" pitchFamily="34" charset="-128"/>
          <a:cs typeface="MS PGothic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  <a:ea typeface="MS PGothic" pitchFamily="34" charset="-128"/>
          <a:cs typeface="MS PGothic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  <a:ea typeface="MS PGothic" pitchFamily="34" charset="-128"/>
          <a:cs typeface="MS PGothic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  <a:ea typeface="MS PGothic" pitchFamily="34" charset="-128"/>
          <a:cs typeface="MS PGothic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rgbClr val="C00000"/>
          </a:solidFill>
          <a:latin typeface="+mn-lt"/>
          <a:ea typeface="MS PGothic" pitchFamily="34" charset="-128"/>
          <a:cs typeface="MS PGothic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rgbClr val="C00000"/>
          </a:solidFill>
          <a:latin typeface="+mn-lt"/>
          <a:ea typeface="MS PGothic" pitchFamily="34" charset="-128"/>
          <a:cs typeface="MS PGothic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7" descr="C:\Documents and Settings\mcauley\Local Settings\Temp\wz83a6\oneM2M\oneM2M-Logo.gif">
            <a:extLst>
              <a:ext uri="{FF2B5EF4-FFF2-40B4-BE49-F238E27FC236}">
                <a16:creationId xmlns:a16="http://schemas.microsoft.com/office/drawing/2014/main" id="{B7545984-A27F-BA47-8352-F0370CDFED7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1150" y="28575"/>
            <a:ext cx="5981700" cy="4083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ounded Rectangle 5">
            <a:extLst>
              <a:ext uri="{FF2B5EF4-FFF2-40B4-BE49-F238E27FC236}">
                <a16:creationId xmlns:a16="http://schemas.microsoft.com/office/drawing/2014/main" id="{30FDCAE4-9D15-DC43-B22E-DC7C03DAC072}"/>
              </a:ext>
            </a:extLst>
          </p:cNvPr>
          <p:cNvSpPr/>
          <p:nvPr/>
        </p:nvSpPr>
        <p:spPr>
          <a:xfrm>
            <a:off x="457200" y="5256213"/>
            <a:ext cx="8229600" cy="1222375"/>
          </a:xfrm>
          <a:prstGeom prst="roundRect">
            <a:avLst/>
          </a:prstGeom>
          <a:noFill/>
          <a:ln>
            <a:solidFill>
              <a:srgbClr val="A0A0A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6148" name="Title 1">
            <a:extLst>
              <a:ext uri="{FF2B5EF4-FFF2-40B4-BE49-F238E27FC236}">
                <a16:creationId xmlns:a16="http://schemas.microsoft.com/office/drawing/2014/main" id="{32A77AD6-B3DF-144A-ABE2-B3FB684B527B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 bwMode="auto">
          <a:xfrm>
            <a:off x="228600" y="3711575"/>
            <a:ext cx="8686800" cy="936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 sz="4800" b="1" dirty="0">
                <a:solidFill>
                  <a:srgbClr val="A0A0A3"/>
                </a:solidFill>
              </a:rPr>
              <a:t>SDS Status Report to TP39</a:t>
            </a:r>
          </a:p>
        </p:txBody>
      </p:sp>
      <p:sp>
        <p:nvSpPr>
          <p:cNvPr id="6149" name="TextBox 4">
            <a:extLst>
              <a:ext uri="{FF2B5EF4-FFF2-40B4-BE49-F238E27FC236}">
                <a16:creationId xmlns:a16="http://schemas.microsoft.com/office/drawing/2014/main" id="{14281ED8-C627-E742-909A-026C47B82C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1188" y="5256213"/>
            <a:ext cx="6225487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r>
              <a:rPr lang="en-US" altLang="en-US" dirty="0">
                <a:solidFill>
                  <a:srgbClr val="B42025"/>
                </a:solidFill>
              </a:rPr>
              <a:t>Group Name: oneM2M SDS</a:t>
            </a:r>
          </a:p>
          <a:p>
            <a:pPr eaLnBrk="1" hangingPunct="1"/>
            <a:r>
              <a:rPr lang="en-US" altLang="en-US" dirty="0">
                <a:solidFill>
                  <a:srgbClr val="B42025"/>
                </a:solidFill>
              </a:rPr>
              <a:t>Source: Dale Seed, Peter Niblett, SeungMyeong Jeong, Wei Zhou</a:t>
            </a:r>
          </a:p>
          <a:p>
            <a:pPr eaLnBrk="1" hangingPunct="1"/>
            <a:r>
              <a:rPr lang="en-US" altLang="zh-CN" dirty="0">
                <a:solidFill>
                  <a:srgbClr val="B42025"/>
                </a:solidFill>
              </a:rPr>
              <a:t>Meeting Date: 2019-02-18 to 2019-02-22</a:t>
            </a:r>
          </a:p>
          <a:p>
            <a:pPr eaLnBrk="1" hangingPunct="1"/>
            <a:endParaRPr lang="en-US" altLang="en-US" dirty="0">
              <a:solidFill>
                <a:srgbClr val="B42025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Title 1">
            <a:extLst>
              <a:ext uri="{FF2B5EF4-FFF2-40B4-BE49-F238E27FC236}">
                <a16:creationId xmlns:a16="http://schemas.microsoft.com/office/drawing/2014/main" id="{CB4E5FCB-1B9F-A945-B6BA-1419A6993016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GB" altLang="en-US"/>
              <a:t>Summary</a:t>
            </a:r>
          </a:p>
        </p:txBody>
      </p:sp>
      <p:sp>
        <p:nvSpPr>
          <p:cNvPr id="7170" name="Content Placeholder 2">
            <a:extLst>
              <a:ext uri="{FF2B5EF4-FFF2-40B4-BE49-F238E27FC236}">
                <a16:creationId xmlns:a16="http://schemas.microsoft.com/office/drawing/2014/main" id="{83D3DC27-AC91-B14F-980B-A8C42A049373}"/>
              </a:ext>
            </a:extLst>
          </p:cNvPr>
          <p:cNvSpPr>
            <a:spLocks noGrp="1"/>
          </p:cNvSpPr>
          <p:nvPr>
            <p:ph idx="1"/>
          </p:nvPr>
        </p:nvSpPr>
        <p:spPr bwMode="auto">
          <a:xfrm>
            <a:off x="228600" y="1219200"/>
            <a:ext cx="8915400" cy="5181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GB" altLang="en-US" sz="2800" dirty="0"/>
              <a:t>WG3 Objectives for PRO 32.2 / PRO 33</a:t>
            </a:r>
          </a:p>
          <a:p>
            <a:pPr lvl="1"/>
            <a:r>
              <a:rPr lang="en-GB" altLang="en-US" sz="1800" dirty="0"/>
              <a:t>Review Actions</a:t>
            </a:r>
          </a:p>
          <a:p>
            <a:pPr lvl="1"/>
            <a:r>
              <a:rPr lang="en-GB" altLang="en-US" sz="1800" dirty="0"/>
              <a:t>Review TS/TR versions</a:t>
            </a:r>
          </a:p>
          <a:p>
            <a:pPr lvl="1"/>
            <a:r>
              <a:rPr lang="en-GB" altLang="en-US" sz="1800" dirty="0"/>
              <a:t>New TS/TR baselines </a:t>
            </a:r>
          </a:p>
          <a:p>
            <a:pPr lvl="1"/>
            <a:r>
              <a:rPr lang="en-GB" altLang="en-US" sz="1800" dirty="0"/>
              <a:t>Prioritize Rel-3 contributions for on Rel-3 ratification/publication </a:t>
            </a:r>
          </a:p>
          <a:p>
            <a:pPr lvl="1"/>
            <a:r>
              <a:rPr lang="en-GB" altLang="en-US" sz="1800" dirty="0"/>
              <a:t>Rel-4 contributions</a:t>
            </a:r>
          </a:p>
          <a:p>
            <a:endParaRPr lang="en-GB" altLang="en-US" sz="1800" dirty="0"/>
          </a:p>
          <a:p>
            <a:r>
              <a:rPr lang="en-GB" altLang="en-US" sz="2800" dirty="0"/>
              <a:t>Status details</a:t>
            </a:r>
          </a:p>
          <a:p>
            <a:pPr lvl="1"/>
            <a:r>
              <a:rPr lang="en-GB" altLang="en-US" sz="1800" dirty="0"/>
              <a:t>71 CRs agreed towards TSs (Mostly Rel-2 / Rel-3)</a:t>
            </a:r>
          </a:p>
          <a:p>
            <a:pPr lvl="2"/>
            <a:r>
              <a:rPr lang="en-GB" altLang="en-US" sz="1400" dirty="0"/>
              <a:t>18 TS-0001, 46 TS-0004, 2 TS-0026, 2 TS-0008, 2 TS-0009, 2 TS-0022 (Rel4), 1 TS-0034,</a:t>
            </a:r>
          </a:p>
          <a:p>
            <a:pPr lvl="1"/>
            <a:r>
              <a:rPr lang="en-GB" altLang="en-US" sz="1800" dirty="0"/>
              <a:t> 23 CRs agreed towards TRs (Rel-4)</a:t>
            </a:r>
          </a:p>
          <a:p>
            <a:pPr lvl="2"/>
            <a:r>
              <a:rPr lang="en-GB" altLang="en-US" sz="1400" dirty="0"/>
              <a:t>TR-0024, TR-0026, TR-0033, TR-0044, TR-0050, TR-0052, TR-0054, TR-0055, TR-0056, TR-0057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Title 1">
            <a:extLst>
              <a:ext uri="{FF2B5EF4-FFF2-40B4-BE49-F238E27FC236}">
                <a16:creationId xmlns:a16="http://schemas.microsoft.com/office/drawing/2014/main" id="{D8A7622D-48EF-9348-B8A7-E0159527BC89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altLang="en-US"/>
              <a:t>CR Trends</a:t>
            </a:r>
          </a:p>
        </p:txBody>
      </p:sp>
      <p:sp>
        <p:nvSpPr>
          <p:cNvPr id="8194" name="Content Placeholder 1">
            <a:extLst>
              <a:ext uri="{FF2B5EF4-FFF2-40B4-BE49-F238E27FC236}">
                <a16:creationId xmlns:a16="http://schemas.microsoft.com/office/drawing/2014/main" id="{34C1E3CF-C2C7-DF42-9FE7-11F2D53645B9}"/>
              </a:ext>
            </a:extLst>
          </p:cNvPr>
          <p:cNvSpPr>
            <a:spLocks noGrp="1"/>
          </p:cNvSpPr>
          <p:nvPr>
            <p:ph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indent="0" eaLnBrk="1" hangingPunct="1">
              <a:spcBef>
                <a:spcPct val="0"/>
              </a:spcBef>
              <a:buFontTx/>
              <a:buNone/>
            </a:pPr>
            <a:r>
              <a:rPr lang="en-US" altLang="en-US"/>
              <a:t> </a:t>
            </a:r>
          </a:p>
        </p:txBody>
      </p:sp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00000000-0008-0000-0100-000002000000}"/>
              </a:ext>
            </a:extLst>
          </p:cNvPr>
          <p:cNvGraphicFramePr>
            <a:graphicFrameLocks/>
          </p:cNvGraphicFramePr>
          <p:nvPr/>
        </p:nvGraphicFramePr>
        <p:xfrm>
          <a:off x="1365250" y="1320800"/>
          <a:ext cx="6413500" cy="4216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C056C6-DF1D-44FF-9BC1-D3CFA0CE7D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Items for Discussion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744912-81BB-4FCA-959A-7F9A6ABFA4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How is the restructuring working out?</a:t>
            </a:r>
          </a:p>
          <a:p>
            <a:pPr lvl="1"/>
            <a:r>
              <a:rPr lang="en-US" dirty="0"/>
              <a:t>Pros:</a:t>
            </a:r>
          </a:p>
          <a:p>
            <a:pPr lvl="2"/>
            <a:r>
              <a:rPr lang="en-US" dirty="0"/>
              <a:t>Meetings have been more engaging and more participation!!!</a:t>
            </a:r>
          </a:p>
          <a:p>
            <a:pPr lvl="1"/>
            <a:r>
              <a:rPr lang="en-US" dirty="0"/>
              <a:t>Cons:</a:t>
            </a:r>
          </a:p>
          <a:p>
            <a:pPr lvl="2"/>
            <a:r>
              <a:rPr lang="en-US" dirty="0"/>
              <a:t>Throughput has slowed a bit (especially Rel-4 progress)</a:t>
            </a:r>
          </a:p>
          <a:p>
            <a:pPr marL="514350" lvl="1" indent="0">
              <a:buNone/>
            </a:pPr>
            <a:endParaRPr lang="en-US" dirty="0"/>
          </a:p>
          <a:p>
            <a:pPr marL="514350" lvl="1" indent="0">
              <a:buNone/>
            </a:pPr>
            <a:r>
              <a:rPr lang="en-US" dirty="0">
                <a:sym typeface="Wingdings" panose="05000000000000000000" pitchFamily="2" charset="2"/>
              </a:rPr>
              <a:t> We have tried to schedule meetings to optimize things and selectively use ad-hoc sessions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24823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Title 1">
            <a:extLst>
              <a:ext uri="{FF2B5EF4-FFF2-40B4-BE49-F238E27FC236}">
                <a16:creationId xmlns:a16="http://schemas.microsoft.com/office/drawing/2014/main" id="{F75CAB61-64DC-4B4F-9539-4CEFB8894A86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457200"/>
            <a:ext cx="8229600" cy="1143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en-US" dirty="0"/>
              <a:t>Items for Decision</a:t>
            </a:r>
          </a:p>
        </p:txBody>
      </p:sp>
      <p:sp>
        <p:nvSpPr>
          <p:cNvPr id="9218" name="Slide Number Placeholder 5">
            <a:extLst>
              <a:ext uri="{FF2B5EF4-FFF2-40B4-BE49-F238E27FC236}">
                <a16:creationId xmlns:a16="http://schemas.microsoft.com/office/drawing/2014/main" id="{345837F0-6AB3-AE43-BAC7-228BBB54AC6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 bwMode="auto">
          <a:xfrm>
            <a:off x="457200" y="6248400"/>
            <a:ext cx="8229600" cy="609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l"/>
            <a:r>
              <a:rPr lang="en-GB" altLang="en-US" dirty="0">
                <a:solidFill>
                  <a:srgbClr val="898989"/>
                </a:solidFill>
                <a:latin typeface="Myriad pro"/>
              </a:rPr>
              <a:t>© 2018  oneM2M Partners</a:t>
            </a:r>
          </a:p>
          <a:p>
            <a:pPr algn="ctr"/>
            <a:r>
              <a:rPr lang="en-GB" altLang="en-US" dirty="0">
                <a:solidFill>
                  <a:srgbClr val="898989"/>
                </a:solidFill>
                <a:latin typeface="Myriad pro"/>
              </a:rPr>
              <a:t>   </a:t>
            </a:r>
          </a:p>
          <a:p>
            <a:fld id="{68E0EAA2-9044-7A4E-8223-567EDD9B9929}" type="slidenum">
              <a:rPr lang="en-US" altLang="en-US" smtClean="0">
                <a:solidFill>
                  <a:srgbClr val="898989"/>
                </a:solidFill>
                <a:latin typeface="Myriad pro"/>
              </a:rPr>
              <a:pPr/>
              <a:t>5</a:t>
            </a:fld>
            <a:endParaRPr lang="en-US" altLang="en-US" dirty="0">
              <a:solidFill>
                <a:srgbClr val="898989"/>
              </a:solidFill>
              <a:latin typeface="Myriad pro"/>
            </a:endParaRPr>
          </a:p>
        </p:txBody>
      </p:sp>
      <p:sp>
        <p:nvSpPr>
          <p:cNvPr id="9219" name="Content Placeholder 1">
            <a:extLst>
              <a:ext uri="{FF2B5EF4-FFF2-40B4-BE49-F238E27FC236}">
                <a16:creationId xmlns:a16="http://schemas.microsoft.com/office/drawing/2014/main" id="{DE8B707D-B50C-3841-955D-9E77726F86A6}"/>
              </a:ext>
            </a:extLst>
          </p:cNvPr>
          <p:cNvSpPr>
            <a:spLocks noGrp="1"/>
          </p:cNvSpPr>
          <p:nvPr>
            <p:ph idx="1"/>
          </p:nvPr>
        </p:nvSpPr>
        <p:spPr bwMode="auto">
          <a:xfrm>
            <a:off x="304800" y="1600200"/>
            <a:ext cx="8534400" cy="4419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indent="0">
              <a:buFont typeface="Arial" panose="020B0604020202020204" pitchFamily="34" charset="0"/>
              <a:buNone/>
            </a:pPr>
            <a:r>
              <a:rPr lang="en-US" altLang="en-US" sz="2400" dirty="0"/>
              <a:t>CR Packs:</a:t>
            </a:r>
          </a:p>
          <a:p>
            <a:r>
              <a:rPr lang="en-US" altLang="en-US" sz="2400" dirty="0"/>
              <a:t>TS-0001 R2 – TP-2019-0031 – 6 CRs</a:t>
            </a:r>
          </a:p>
          <a:p>
            <a:r>
              <a:rPr lang="en-US" altLang="en-US" sz="2400" dirty="0"/>
              <a:t>TS-0001 R3 – TP-2019-0032 – 12 CRs</a:t>
            </a:r>
          </a:p>
          <a:p>
            <a:r>
              <a:rPr lang="en-US" altLang="en-US" sz="2400" dirty="0"/>
              <a:t>TS-0004 R2 – TP-2019-0033 – 18 CRs</a:t>
            </a:r>
          </a:p>
          <a:p>
            <a:r>
              <a:rPr lang="en-US" altLang="en-US" sz="2400" dirty="0"/>
              <a:t>TS-0004 R3 – TP-2019-0034 – 28 CRs</a:t>
            </a:r>
          </a:p>
          <a:p>
            <a:r>
              <a:rPr lang="en-US" altLang="en-US" sz="2400" dirty="0"/>
              <a:t>TS-0008 R3 – TP-2019-0044 – 1 CR</a:t>
            </a:r>
          </a:p>
          <a:p>
            <a:r>
              <a:rPr lang="en-US" altLang="en-US" sz="2400" dirty="0"/>
              <a:t>TS-0008 R2 – TP-2019-0045 – 1 CR</a:t>
            </a:r>
          </a:p>
          <a:p>
            <a:r>
              <a:rPr lang="en-US" altLang="en-US" sz="2400" dirty="0"/>
              <a:t>TS-0009 R3 – TP-2019-0046 – 1 CR</a:t>
            </a:r>
          </a:p>
          <a:p>
            <a:r>
              <a:rPr lang="en-US" altLang="en-US" sz="2400" dirty="0"/>
              <a:t>TS-0009 R2</a:t>
            </a:r>
            <a:r>
              <a:rPr lang="en-US" altLang="en-US" sz="1800" dirty="0"/>
              <a:t> </a:t>
            </a:r>
            <a:r>
              <a:rPr lang="en-US" altLang="en-US" sz="2400" dirty="0"/>
              <a:t>– TP-2019-0047 – 1 CR</a:t>
            </a:r>
            <a:endParaRPr lang="en-GB" altLang="en-US"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Title 1">
            <a:extLst>
              <a:ext uri="{FF2B5EF4-FFF2-40B4-BE49-F238E27FC236}">
                <a16:creationId xmlns:a16="http://schemas.microsoft.com/office/drawing/2014/main" id="{2D5E1E37-2955-9445-8880-859CED1159CC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0" y="457200"/>
            <a:ext cx="8229600" cy="1143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en-US" dirty="0"/>
              <a:t>Agreed CRs TS-0001</a:t>
            </a:r>
          </a:p>
        </p:txBody>
      </p:sp>
      <p:sp>
        <p:nvSpPr>
          <p:cNvPr id="13314" name="Slide Number Placeholder 5">
            <a:extLst>
              <a:ext uri="{FF2B5EF4-FFF2-40B4-BE49-F238E27FC236}">
                <a16:creationId xmlns:a16="http://schemas.microsoft.com/office/drawing/2014/main" id="{6566CBCE-E287-9247-81F4-B8B90E525F0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 bwMode="auto">
          <a:xfrm>
            <a:off x="457200" y="6248400"/>
            <a:ext cx="8229600" cy="609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l"/>
            <a:r>
              <a:rPr lang="en-GB" altLang="en-US">
                <a:solidFill>
                  <a:srgbClr val="898989"/>
                </a:solidFill>
                <a:latin typeface="Myriad pro"/>
              </a:rPr>
              <a:t>© 2018 oneM2M Partners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FD14001B-2F0A-4735-B503-838A8C14930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3862" y="1481137"/>
            <a:ext cx="8296275" cy="3895725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Title 1">
            <a:extLst>
              <a:ext uri="{FF2B5EF4-FFF2-40B4-BE49-F238E27FC236}">
                <a16:creationId xmlns:a16="http://schemas.microsoft.com/office/drawing/2014/main" id="{2D5E1E37-2955-9445-8880-859CED1159CC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0" y="457200"/>
            <a:ext cx="8229600" cy="1143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en-US" dirty="0"/>
              <a:t>Agreed CRs TS-0004</a:t>
            </a:r>
          </a:p>
        </p:txBody>
      </p:sp>
      <p:sp>
        <p:nvSpPr>
          <p:cNvPr id="13314" name="Slide Number Placeholder 5">
            <a:extLst>
              <a:ext uri="{FF2B5EF4-FFF2-40B4-BE49-F238E27FC236}">
                <a16:creationId xmlns:a16="http://schemas.microsoft.com/office/drawing/2014/main" id="{6566CBCE-E287-9247-81F4-B8B90E525F0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 bwMode="auto">
          <a:xfrm>
            <a:off x="457200" y="6248400"/>
            <a:ext cx="8229600" cy="609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l"/>
            <a:r>
              <a:rPr lang="en-GB" altLang="en-US">
                <a:solidFill>
                  <a:srgbClr val="898989"/>
                </a:solidFill>
                <a:latin typeface="Myriad pro"/>
              </a:rPr>
              <a:t>© 2018 oneM2M Partners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7FBBA00-AF1D-48EE-B793-3DD135423EC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09800" y="1447800"/>
            <a:ext cx="4261858" cy="44673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445207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Title 1">
            <a:extLst>
              <a:ext uri="{FF2B5EF4-FFF2-40B4-BE49-F238E27FC236}">
                <a16:creationId xmlns:a16="http://schemas.microsoft.com/office/drawing/2014/main" id="{2D5E1E37-2955-9445-8880-859CED1159CC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0" y="457200"/>
            <a:ext cx="8229600" cy="1143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en-US" dirty="0"/>
              <a:t>Agreed CRs TS-0008 / TS-0009</a:t>
            </a:r>
          </a:p>
        </p:txBody>
      </p:sp>
      <p:sp>
        <p:nvSpPr>
          <p:cNvPr id="13314" name="Slide Number Placeholder 5">
            <a:extLst>
              <a:ext uri="{FF2B5EF4-FFF2-40B4-BE49-F238E27FC236}">
                <a16:creationId xmlns:a16="http://schemas.microsoft.com/office/drawing/2014/main" id="{6566CBCE-E287-9247-81F4-B8B90E525F0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 bwMode="auto">
          <a:xfrm>
            <a:off x="457200" y="6248400"/>
            <a:ext cx="8229600" cy="609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l"/>
            <a:r>
              <a:rPr lang="en-GB" altLang="en-US">
                <a:solidFill>
                  <a:srgbClr val="898989"/>
                </a:solidFill>
                <a:latin typeface="Myriad pro"/>
              </a:rPr>
              <a:t>© 2018 oneM2M Partners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79F2C5B0-98DD-4F59-ACB6-CD370F83086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3862" y="2967037"/>
            <a:ext cx="8296275" cy="9239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41745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Title 1">
            <a:extLst>
              <a:ext uri="{FF2B5EF4-FFF2-40B4-BE49-F238E27FC236}">
                <a16:creationId xmlns:a16="http://schemas.microsoft.com/office/drawing/2014/main" id="{40B75F41-199D-2345-AB0D-DD6071886E7A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457200"/>
            <a:ext cx="8229600" cy="1143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en-US" dirty="0"/>
              <a:t>Conference Calls</a:t>
            </a:r>
          </a:p>
        </p:txBody>
      </p:sp>
      <p:sp>
        <p:nvSpPr>
          <p:cNvPr id="10242" name="Slide Number Placeholder 5">
            <a:extLst>
              <a:ext uri="{FF2B5EF4-FFF2-40B4-BE49-F238E27FC236}">
                <a16:creationId xmlns:a16="http://schemas.microsoft.com/office/drawing/2014/main" id="{35C0DC95-AAB1-1640-A9E1-380E0A3CA42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 bwMode="auto">
          <a:xfrm>
            <a:off x="457200" y="6248400"/>
            <a:ext cx="8229600" cy="609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l"/>
            <a:r>
              <a:rPr lang="en-GB" altLang="en-US">
                <a:solidFill>
                  <a:srgbClr val="898989"/>
                </a:solidFill>
                <a:latin typeface="Myriad pro"/>
              </a:rPr>
              <a:t>© 2017 oneM2M Partners							</a:t>
            </a:r>
            <a:fld id="{D6C38747-0EA7-8C43-ADA5-DD007B118D1D}" type="slidenum">
              <a:rPr lang="en-US" altLang="en-US" smtClean="0">
                <a:solidFill>
                  <a:srgbClr val="898989"/>
                </a:solidFill>
                <a:latin typeface="Myriad pro"/>
              </a:rPr>
              <a:pPr algn="l"/>
              <a:t>9</a:t>
            </a:fld>
            <a:endParaRPr lang="en-US" altLang="en-US">
              <a:solidFill>
                <a:srgbClr val="898989"/>
              </a:solidFill>
              <a:latin typeface="Myriad pro"/>
            </a:endParaRP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12C05569-0EBF-4FE1-A386-84A66EAA62A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52730443"/>
              </p:ext>
            </p:extLst>
          </p:nvPr>
        </p:nvGraphicFramePr>
        <p:xfrm>
          <a:off x="1828800" y="2244012"/>
          <a:ext cx="5772150" cy="3044988"/>
        </p:xfrm>
        <a:graphic>
          <a:graphicData uri="http://schemas.openxmlformats.org/drawingml/2006/table">
            <a:tbl>
              <a:tblPr firstRow="1" firstCol="1" bandRow="1">
                <a:tableStyleId>{21E4AEA4-8DFA-4A89-87EB-49C32662AFE0}</a:tableStyleId>
              </a:tblPr>
              <a:tblGrid>
                <a:gridCol w="1229515">
                  <a:extLst>
                    <a:ext uri="{9D8B030D-6E8A-4147-A177-3AD203B41FA5}">
                      <a16:colId xmlns:a16="http://schemas.microsoft.com/office/drawing/2014/main" val="596299078"/>
                    </a:ext>
                  </a:extLst>
                </a:gridCol>
                <a:gridCol w="1656560">
                  <a:extLst>
                    <a:ext uri="{9D8B030D-6E8A-4147-A177-3AD203B41FA5}">
                      <a16:colId xmlns:a16="http://schemas.microsoft.com/office/drawing/2014/main" val="1251884909"/>
                    </a:ext>
                  </a:extLst>
                </a:gridCol>
                <a:gridCol w="1548626">
                  <a:extLst>
                    <a:ext uri="{9D8B030D-6E8A-4147-A177-3AD203B41FA5}">
                      <a16:colId xmlns:a16="http://schemas.microsoft.com/office/drawing/2014/main" val="2256693401"/>
                    </a:ext>
                  </a:extLst>
                </a:gridCol>
                <a:gridCol w="1337449">
                  <a:extLst>
                    <a:ext uri="{9D8B030D-6E8A-4147-A177-3AD203B41FA5}">
                      <a16:colId xmlns:a16="http://schemas.microsoft.com/office/drawing/2014/main" val="3498363202"/>
                    </a:ext>
                  </a:extLst>
                </a:gridCol>
              </a:tblGrid>
              <a:tr h="338332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1400">
                          <a:effectLst/>
                        </a:rPr>
                        <a:t>Meeting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1400">
                          <a:effectLst/>
                        </a:rPr>
                        <a:t>Date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1400">
                          <a:effectLst/>
                        </a:rPr>
                        <a:t>Time (UTC)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1400">
                          <a:effectLst/>
                        </a:rPr>
                        <a:t>Priority / Focus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932632648"/>
                  </a:ext>
                </a:extLst>
              </a:tr>
              <a:tr h="338332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1400">
                          <a:effectLst/>
                        </a:rPr>
                        <a:t>SDS 39.1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1400">
                          <a:effectLst/>
                        </a:rPr>
                        <a:t>Thurs 7-Mar-2019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1400">
                          <a:effectLst/>
                        </a:rPr>
                        <a:t>12:30 – 14:00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1400">
                          <a:effectLst/>
                        </a:rPr>
                        <a:t>R2/R3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655496494"/>
                  </a:ext>
                </a:extLst>
              </a:tr>
              <a:tr h="338332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1400">
                          <a:effectLst/>
                        </a:rPr>
                        <a:t>SDS 39.2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1400">
                          <a:effectLst/>
                        </a:rPr>
                        <a:t>Thurs 14-Mar-2019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1400">
                          <a:effectLst/>
                        </a:rPr>
                        <a:t>12:30 – 14:00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1400">
                          <a:effectLst/>
                        </a:rPr>
                        <a:t>R4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645463217"/>
                  </a:ext>
                </a:extLst>
              </a:tr>
              <a:tr h="338332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1400">
                          <a:effectLst/>
                        </a:rPr>
                        <a:t>SDS 39.3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1400">
                          <a:effectLst/>
                        </a:rPr>
                        <a:t>Thurs 21-Mar-2019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1400">
                          <a:effectLst/>
                        </a:rPr>
                        <a:t>12:30 – 14:00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1400">
                          <a:effectLst/>
                        </a:rPr>
                        <a:t>R2/R3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030924263"/>
                  </a:ext>
                </a:extLst>
              </a:tr>
              <a:tr h="338332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1400">
                          <a:effectLst/>
                        </a:rPr>
                        <a:t>SDS 39.4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1400">
                          <a:effectLst/>
                        </a:rPr>
                        <a:t>Thurs 28-Mar-2019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1400">
                          <a:effectLst/>
                        </a:rPr>
                        <a:t>12:30 – 14:00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1400">
                          <a:effectLst/>
                        </a:rPr>
                        <a:t>R4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7635120"/>
                  </a:ext>
                </a:extLst>
              </a:tr>
              <a:tr h="338332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1400">
                          <a:effectLst/>
                        </a:rPr>
                        <a:t>SDS 39.5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1400">
                          <a:effectLst/>
                        </a:rPr>
                        <a:t>Thurs 4-Apr-2019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1400">
                          <a:effectLst/>
                        </a:rPr>
                        <a:t>12:30 – 14:00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1400">
                          <a:effectLst/>
                        </a:rPr>
                        <a:t>R2/R3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908008443"/>
                  </a:ext>
                </a:extLst>
              </a:tr>
              <a:tr h="338332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1400">
                          <a:effectLst/>
                        </a:rPr>
                        <a:t>SDS 39.6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1400">
                          <a:effectLst/>
                        </a:rPr>
                        <a:t>Thurs 11-Apr-2019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1400">
                          <a:effectLst/>
                        </a:rPr>
                        <a:t>12:30 – 14:00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1400">
                          <a:effectLst/>
                        </a:rPr>
                        <a:t>R4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835283296"/>
                  </a:ext>
                </a:extLst>
              </a:tr>
              <a:tr h="338332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1400">
                          <a:effectLst/>
                        </a:rPr>
                        <a:t>SDS 39.7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1400">
                          <a:effectLst/>
                        </a:rPr>
                        <a:t>Thurs 18-Apr-2019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1400">
                          <a:effectLst/>
                        </a:rPr>
                        <a:t>12:30 – 14:00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1400">
                          <a:effectLst/>
                        </a:rPr>
                        <a:t>R2/R3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674024735"/>
                  </a:ext>
                </a:extLst>
              </a:tr>
              <a:tr h="338332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1400">
                          <a:effectLst/>
                        </a:rPr>
                        <a:t>SDS 39.8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1400">
                          <a:effectLst/>
                        </a:rPr>
                        <a:t>Thurs 25-Apr-2019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1400">
                          <a:effectLst/>
                        </a:rPr>
                        <a:t>12:30 – 14:00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1400" dirty="0">
                          <a:effectLst/>
                        </a:rPr>
                        <a:t>R4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9931936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15181</TotalTime>
  <Words>359</Words>
  <Application>Microsoft Office PowerPoint</Application>
  <PresentationFormat>On-screen Show (4:3)</PresentationFormat>
  <Paragraphs>85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6" baseType="lpstr">
      <vt:lpstr>ＭＳ Ｐゴシック</vt:lpstr>
      <vt:lpstr>Arial</vt:lpstr>
      <vt:lpstr>Calibri</vt:lpstr>
      <vt:lpstr>Myriad pro</vt:lpstr>
      <vt:lpstr>Times New Roman</vt:lpstr>
      <vt:lpstr>Wingdings</vt:lpstr>
      <vt:lpstr>Office Theme</vt:lpstr>
      <vt:lpstr>SDS Status Report to TP39</vt:lpstr>
      <vt:lpstr>Summary</vt:lpstr>
      <vt:lpstr>CR Trends</vt:lpstr>
      <vt:lpstr>Items for Discussion</vt:lpstr>
      <vt:lpstr>Items for Decision</vt:lpstr>
      <vt:lpstr>Agreed CRs TS-0001</vt:lpstr>
      <vt:lpstr>Agreed CRs TS-0004</vt:lpstr>
      <vt:lpstr>Agreed CRs TS-0008 / TS-0009</vt:lpstr>
      <vt:lpstr>Conference Calls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&lt;Presentation Title&gt;</dc:title>
  <dc:creator>Victoria Mitchell</dc:creator>
  <cp:lastModifiedBy>Dale</cp:lastModifiedBy>
  <cp:revision>549</cp:revision>
  <dcterms:created xsi:type="dcterms:W3CDTF">2012-09-11T22:52:11Z</dcterms:created>
  <dcterms:modified xsi:type="dcterms:W3CDTF">2019-02-22T13:29:45Z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UpdateProcess">
    <vt:lpwstr>End</vt:lpwstr>
  </property>
</Properties>
</file>