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85" d="100"/>
          <a:sy n="85" d="100"/>
        </p:scale>
        <p:origin x="98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slideLayout" Target="../slideLayouts/slideLayout8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TP#40 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convenor, 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Yongjing Zhang, zhangyongjing@huawei.com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2019-05-20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TP#40 </a:t>
            </a:r>
            <a:r>
              <a:rPr lang="en-US" dirty="0"/>
              <a:t>opening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TP#40 </a:t>
            </a:r>
            <a:r>
              <a:rPr lang="en-US" dirty="0"/>
              <a:t>opening 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39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reached at </a:t>
            </a:r>
            <a:r>
              <a:rPr lang="en-US" altLang="de-DE" sz="2400" dirty="0" smtClean="0">
                <a:solidFill>
                  <a:prstClr val="black"/>
                </a:solidFill>
              </a:rPr>
              <a:t>TP#40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/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/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/>
              <a:t>16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23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</a:t>
            </a:r>
            <a:r>
              <a:rPr lang="en-US" altLang="de-DE" sz="2400" dirty="0" smtClean="0">
                <a:solidFill>
                  <a:prstClr val="black"/>
                </a:solidFill>
              </a:rPr>
              <a:t>4 initial timeline – </a:t>
            </a:r>
            <a:r>
              <a:rPr lang="en-US" altLang="de-DE" sz="2400" dirty="0" err="1" smtClean="0">
                <a:solidFill>
                  <a:prstClr val="black"/>
                </a:solidFill>
              </a:rPr>
              <a:t>t.b.c</a:t>
            </a:r>
            <a:r>
              <a:rPr lang="en-US" altLang="de-DE" sz="2400" dirty="0" smtClean="0">
                <a:solidFill>
                  <a:prstClr val="black"/>
                </a:solidFill>
              </a:rPr>
              <a:t>.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TP43 – Q4 2019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TP46 – Q3 </a:t>
            </a:r>
            <a:r>
              <a:rPr lang="en-US" altLang="de-DE" sz="1800" dirty="0" smtClean="0"/>
              <a:t>2020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TP40 opening in ADM-0001-Work Program Management v39.0.0.  </a:t>
            </a:r>
            <a:endParaRPr lang="en-GB" altLang="de-DE" sz="14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2879" y="1461499"/>
            <a:ext cx="2643587" cy="2348501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2879" y="3962620"/>
            <a:ext cx="2638658" cy="2470417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7657" y="3962620"/>
            <a:ext cx="2856052" cy="2470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39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v38.2.0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318760"/>
            <a:ext cx="5093537" cy="264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WI-0079 - Rel-4 Small Technical Enhancements</a:t>
            </a:r>
            <a:r>
              <a:rPr lang="en-US" altLang="de-DE" sz="12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200" b="1" dirty="0" smtClean="0"/>
          </a:p>
          <a:p>
            <a:pPr>
              <a:spcBef>
                <a:spcPts val="600"/>
              </a:spcBef>
            </a:pPr>
            <a:r>
              <a:rPr lang="en-US" altLang="de-DE" sz="1200" b="1" dirty="0" smtClean="0"/>
              <a:t>RDM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 smtClean="0"/>
              <a:t>WI-0015 </a:t>
            </a:r>
            <a:r>
              <a:rPr lang="en-US" altLang="de-DE" sz="1200" dirty="0"/>
              <a:t>- oneM2M Use Case Continuation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2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da-DK" altLang="de-DE" sz="1200" dirty="0">
                <a:solidFill>
                  <a:srgbClr val="0070C0"/>
                </a:solidFill>
              </a:rPr>
              <a:t>WI-0075 – Ind. Dom. Inf. Model Mapg. &amp; Sem. </a:t>
            </a:r>
            <a:r>
              <a:rPr lang="da-DK" altLang="de-DE" sz="1200" dirty="0" smtClean="0">
                <a:solidFill>
                  <a:srgbClr val="0070C0"/>
                </a:solidFill>
              </a:rPr>
              <a:t>Spt.</a:t>
            </a:r>
          </a:p>
          <a:p>
            <a:r>
              <a:rPr lang="fr-FR" altLang="de-DE" sz="1200" dirty="0">
                <a:solidFill>
                  <a:srgbClr val="0070C0"/>
                </a:solidFill>
              </a:rPr>
              <a:t>WI-0081 - Smart </a:t>
            </a:r>
            <a:r>
              <a:rPr lang="fr-FR" altLang="de-DE" sz="1200" dirty="0" err="1">
                <a:solidFill>
                  <a:srgbClr val="0070C0"/>
                </a:solidFill>
              </a:rPr>
              <a:t>Device</a:t>
            </a:r>
            <a:r>
              <a:rPr lang="fr-FR" altLang="de-DE" sz="1200" dirty="0">
                <a:solidFill>
                  <a:srgbClr val="0070C0"/>
                </a:solidFill>
              </a:rPr>
              <a:t> Template 4.0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2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200" dirty="0" smtClean="0">
                <a:solidFill>
                  <a:srgbClr val="0070C0"/>
                </a:solidFill>
              </a:rPr>
              <a:t>Enablement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09595" y="1318760"/>
            <a:ext cx="358240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 smtClean="0"/>
              <a:t>WI-0051 </a:t>
            </a:r>
            <a:r>
              <a:rPr lang="en-US" altLang="de-DE" sz="1200" dirty="0"/>
              <a:t>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dirty="0" smtClean="0"/>
              <a:t>WI-0060 </a:t>
            </a:r>
            <a:r>
              <a:rPr lang="en-US" altLang="de-DE" sz="1200" dirty="0"/>
              <a:t>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2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200" dirty="0" smtClean="0">
                <a:solidFill>
                  <a:srgbClr val="0070C0"/>
                </a:solidFill>
              </a:rPr>
              <a:t>4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701452" y="1322556"/>
            <a:ext cx="509353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 smtClean="0"/>
              <a:t>SDS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dirty="0" smtClean="0"/>
              <a:t>WI-0047 </a:t>
            </a:r>
            <a:r>
              <a:rPr lang="en-US" altLang="de-DE" sz="1200" dirty="0"/>
              <a:t>- DDS usage in oneM2M system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WI-0053 - Enhancements on Semantic Support</a:t>
            </a:r>
          </a:p>
          <a:p>
            <a:r>
              <a:rPr lang="en-US" altLang="de-DE" sz="1200" dirty="0" smtClean="0"/>
              <a:t>WI-0058 </a:t>
            </a:r>
            <a:r>
              <a:rPr lang="en-US" altLang="de-DE" sz="1200" dirty="0"/>
              <a:t>– Interworking with 3GPP networks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2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WI-0065 - Trust Management in oneM2M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WI-0066 - Decentralized Authentication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WI-0068 - </a:t>
            </a:r>
            <a:r>
              <a:rPr lang="en-US" altLang="de-DE" sz="1200" dirty="0" err="1">
                <a:solidFill>
                  <a:srgbClr val="0070C0"/>
                </a:solidFill>
              </a:rPr>
              <a:t>GlobalPlatform</a:t>
            </a:r>
            <a:r>
              <a:rPr lang="en-US" altLang="de-DE" sz="1200" dirty="0">
                <a:solidFill>
                  <a:srgbClr val="0070C0"/>
                </a:solidFill>
              </a:rPr>
              <a:t> </a:t>
            </a:r>
            <a:r>
              <a:rPr lang="en-US" altLang="de-DE" sz="1200" dirty="0" smtClean="0">
                <a:solidFill>
                  <a:srgbClr val="0070C0"/>
                </a:solidFill>
              </a:rPr>
              <a:t>Interworking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200" dirty="0">
                <a:solidFill>
                  <a:srgbClr val="0070C0"/>
                </a:solidFill>
              </a:rPr>
              <a:t>– </a:t>
            </a:r>
            <a:r>
              <a:rPr lang="en-US" altLang="de-DE" sz="1200" dirty="0" err="1">
                <a:solidFill>
                  <a:srgbClr val="0070C0"/>
                </a:solidFill>
              </a:rPr>
              <a:t>Heterogen</a:t>
            </a:r>
            <a:r>
              <a:rPr lang="en-US" altLang="de-DE" sz="1200" dirty="0">
                <a:solidFill>
                  <a:srgbClr val="0070C0"/>
                </a:solidFill>
              </a:rPr>
              <a:t>. </a:t>
            </a:r>
            <a:r>
              <a:rPr lang="en-US" altLang="de-DE" sz="12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2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2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200" dirty="0" err="1" smtClean="0">
                <a:solidFill>
                  <a:srgbClr val="0070C0"/>
                </a:solidFill>
              </a:rPr>
              <a:t>Iwk</a:t>
            </a:r>
            <a:endParaRPr lang="en-US" altLang="de-DE" sz="1200" dirty="0">
              <a:solidFill>
                <a:srgbClr val="0070C0"/>
              </a:solidFill>
            </a:endParaRP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2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2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2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200" dirty="0" smtClean="0"/>
              <a:t>WI-0087 - Summary </a:t>
            </a:r>
            <a:r>
              <a:rPr lang="en-US" altLang="de-DE" sz="1200" dirty="0"/>
              <a:t>of differences between Release 2A &amp; Release </a:t>
            </a:r>
            <a:r>
              <a:rPr lang="en-US" altLang="de-DE" sz="1200" dirty="0" smtClean="0"/>
              <a:t>3</a:t>
            </a:r>
          </a:p>
          <a:p>
            <a:pPr lvl="0"/>
            <a:r>
              <a:rPr lang="en-US" altLang="de-DE" sz="1200" dirty="0">
                <a:solidFill>
                  <a:srgbClr val="0070C0"/>
                </a:solidFill>
                <a:latin typeface="Calibri" panose="020F0502020204030204"/>
                <a:cs typeface="+mn-cs"/>
              </a:rPr>
              <a:t>WI-0088 - M2M/IoT Application and Component </a:t>
            </a:r>
            <a:r>
              <a:rPr lang="en-US" altLang="de-DE" sz="12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Configuration</a:t>
            </a:r>
            <a:endParaRPr lang="en-US" altLang="de-DE" sz="1200" dirty="0" smtClean="0"/>
          </a:p>
          <a:p>
            <a:r>
              <a:rPr lang="en-US" altLang="de-DE" sz="1200" dirty="0"/>
              <a:t>WI-0089 - Getting started with </a:t>
            </a:r>
            <a:r>
              <a:rPr lang="en-US" altLang="de-DE" sz="1200" dirty="0" smtClean="0"/>
              <a:t>oneM2M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200" dirty="0" err="1">
                <a:solidFill>
                  <a:srgbClr val="0070C0"/>
                </a:solidFill>
              </a:rPr>
              <a:t>Zigbee</a:t>
            </a:r>
            <a:r>
              <a:rPr lang="en-US" altLang="de-DE" sz="12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WI-0093 - Action Triggering Enhancements </a:t>
            </a:r>
          </a:p>
          <a:p>
            <a:endParaRPr lang="en-US" altLang="de-DE" sz="12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TP#40</a:t>
            </a:r>
            <a:endParaRPr lang="en-US" sz="2000" dirty="0"/>
          </a:p>
        </p:txBody>
      </p:sp>
      <p:pic>
        <p:nvPicPr>
          <p:cNvPr id="23" name="图片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96" y="2008895"/>
            <a:ext cx="11587112" cy="384681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696" y="2378562"/>
            <a:ext cx="11587110" cy="739771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696" y="3102581"/>
            <a:ext cx="11587112" cy="384681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696" y="3470132"/>
            <a:ext cx="11587112" cy="384681"/>
          </a:xfrm>
          <a:prstGeom prst="rect">
            <a:avLst/>
          </a:prstGeom>
        </p:spPr>
      </p:pic>
      <p:sp>
        <p:nvSpPr>
          <p:cNvPr id="27" name="文本框 2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TP#40</a:t>
            </a:r>
            <a:endParaRPr lang="en-US" sz="2000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80" y="1713058"/>
            <a:ext cx="11049446" cy="366831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980" y="2089574"/>
            <a:ext cx="11049446" cy="366831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980" y="2476657"/>
            <a:ext cx="11049446" cy="366831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980" y="2880870"/>
            <a:ext cx="11049446" cy="366831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980" y="3272836"/>
            <a:ext cx="11049446" cy="366831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792" y="2103414"/>
            <a:ext cx="9395628" cy="4202111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9761" y="1173570"/>
            <a:ext cx="120724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16 overdue WIs among 39 active ones – need to catch up!</a:t>
            </a:r>
          </a:p>
          <a:p>
            <a:r>
              <a:rPr lang="en-US" altLang="zh-CN" sz="2400" smtClean="0">
                <a:solidFill>
                  <a:schemeClr val="accent1"/>
                </a:solidFill>
              </a:rPr>
              <a:t>(Close stalled </a:t>
            </a:r>
            <a:r>
              <a:rPr lang="en-US" altLang="zh-CN" sz="2400" dirty="0">
                <a:solidFill>
                  <a:schemeClr val="accent1"/>
                </a:solidFill>
              </a:rPr>
              <a:t>WIs </a:t>
            </a:r>
            <a:r>
              <a:rPr lang="en-US" altLang="zh-CN" sz="2400" dirty="0" smtClean="0">
                <a:solidFill>
                  <a:schemeClr val="accent1"/>
                </a:solidFill>
              </a:rPr>
              <a:t>if </a:t>
            </a:r>
            <a:r>
              <a:rPr lang="en-US" altLang="zh-CN" sz="2400" dirty="0" smtClean="0">
                <a:solidFill>
                  <a:schemeClr val="accent1"/>
                </a:solidFill>
              </a:rPr>
              <a:t>no further contribution planned – WG discussion and TP decision )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" name="Richtungspfeil 53"/>
          <p:cNvSpPr/>
          <p:nvPr/>
        </p:nvSpPr>
        <p:spPr>
          <a:xfrm>
            <a:off x="190454" y="4900065"/>
            <a:ext cx="11878049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94222" y="2798828"/>
            <a:ext cx="140400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443305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792388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4141471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5490554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6839635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" name="Line 21"/>
          <p:cNvSpPr>
            <a:spLocks noChangeShapeType="1"/>
          </p:cNvSpPr>
          <p:nvPr/>
        </p:nvSpPr>
        <p:spPr bwMode="gray">
          <a:xfrm flipH="1" flipV="1">
            <a:off x="6871167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" name="Line 21"/>
          <p:cNvSpPr>
            <a:spLocks noChangeShapeType="1"/>
          </p:cNvSpPr>
          <p:nvPr/>
        </p:nvSpPr>
        <p:spPr bwMode="gray">
          <a:xfrm flipH="1" flipV="1">
            <a:off x="4706629" y="195905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gray">
          <a:xfrm flipH="1" flipV="1">
            <a:off x="1607824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gray">
          <a:xfrm flipH="1" flipV="1">
            <a:off x="457564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7" name="Textfeld 33"/>
          <p:cNvSpPr txBox="1"/>
          <p:nvPr/>
        </p:nvSpPr>
        <p:spPr>
          <a:xfrm>
            <a:off x="24574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gray">
          <a:xfrm flipH="1" flipV="1">
            <a:off x="3734095" y="195905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gray">
          <a:xfrm flipH="1" flipV="1">
            <a:off x="5769142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gray">
          <a:xfrm flipH="1" flipV="1">
            <a:off x="2886671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1" name="Textfeld 39"/>
          <p:cNvSpPr txBox="1"/>
          <p:nvPr/>
        </p:nvSpPr>
        <p:spPr>
          <a:xfrm>
            <a:off x="1176652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22" name="Textfeld 40"/>
          <p:cNvSpPr txBox="1"/>
          <p:nvPr/>
        </p:nvSpPr>
        <p:spPr>
          <a:xfrm>
            <a:off x="2541971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23" name="Textfeld 41"/>
          <p:cNvSpPr txBox="1"/>
          <p:nvPr/>
        </p:nvSpPr>
        <p:spPr>
          <a:xfrm>
            <a:off x="3337681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24" name="Textfeld 43"/>
          <p:cNvSpPr txBox="1"/>
          <p:nvPr/>
        </p:nvSpPr>
        <p:spPr>
          <a:xfrm>
            <a:off x="4344596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25" name="Textfeld 44"/>
          <p:cNvSpPr txBox="1"/>
          <p:nvPr/>
        </p:nvSpPr>
        <p:spPr>
          <a:xfrm>
            <a:off x="5430502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26" name="Textfeld 45"/>
          <p:cNvSpPr txBox="1"/>
          <p:nvPr/>
        </p:nvSpPr>
        <p:spPr>
          <a:xfrm>
            <a:off x="6363028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27" name="Textfeld 50"/>
          <p:cNvSpPr txBox="1"/>
          <p:nvPr/>
        </p:nvSpPr>
        <p:spPr>
          <a:xfrm>
            <a:off x="3610308" y="4900065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feld 51"/>
          <p:cNvSpPr txBox="1"/>
          <p:nvPr/>
        </p:nvSpPr>
        <p:spPr>
          <a:xfrm>
            <a:off x="6587522" y="4913396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Textfeld 58"/>
          <p:cNvSpPr txBox="1"/>
          <p:nvPr/>
        </p:nvSpPr>
        <p:spPr>
          <a:xfrm>
            <a:off x="167414" y="4900065"/>
            <a:ext cx="111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" name="Textfeld 59"/>
          <p:cNvSpPr txBox="1"/>
          <p:nvPr/>
        </p:nvSpPr>
        <p:spPr>
          <a:xfrm>
            <a:off x="623519" y="5296058"/>
            <a:ext cx="6754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Tentative timeline for </a:t>
            </a:r>
            <a:r>
              <a:rPr lang="en-US" dirty="0" smtClean="0"/>
              <a:t>R4 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Meeting schedule for 2020 </a:t>
            </a:r>
            <a:r>
              <a:rPr lang="en-US" dirty="0" err="1" smtClean="0"/>
              <a:t>t.b.c</a:t>
            </a:r>
            <a:r>
              <a:rPr lang="en-US" dirty="0" smtClean="0"/>
              <a:t>.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New tentatively date for R4 ratification not before end of 2020</a:t>
            </a:r>
            <a:endParaRPr lang="en-US" dirty="0"/>
          </a:p>
          <a:p>
            <a:endParaRPr lang="en-US" dirty="0"/>
          </a:p>
        </p:txBody>
      </p:sp>
      <p:sp>
        <p:nvSpPr>
          <p:cNvPr id="31" name="Gleichschenkliges Dreieck 2"/>
          <p:cNvSpPr/>
          <p:nvPr/>
        </p:nvSpPr>
        <p:spPr>
          <a:xfrm rot="10800000">
            <a:off x="2792388" y="1238853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chtungspfeil 61"/>
          <p:cNvSpPr/>
          <p:nvPr/>
        </p:nvSpPr>
        <p:spPr>
          <a:xfrm>
            <a:off x="190454" y="4060967"/>
            <a:ext cx="2177943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feld 66"/>
          <p:cNvSpPr txBox="1"/>
          <p:nvPr/>
        </p:nvSpPr>
        <p:spPr>
          <a:xfrm>
            <a:off x="206130" y="4060967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Textfeld 9"/>
          <p:cNvSpPr txBox="1"/>
          <p:nvPr/>
        </p:nvSpPr>
        <p:spPr>
          <a:xfrm>
            <a:off x="2246220" y="4409546"/>
            <a:ext cx="1544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35" name="Line 21"/>
          <p:cNvSpPr>
            <a:spLocks noChangeShapeType="1"/>
          </p:cNvSpPr>
          <p:nvPr/>
        </p:nvSpPr>
        <p:spPr bwMode="gray">
          <a:xfrm flipH="1" flipV="1">
            <a:off x="1103177" y="3301941"/>
            <a:ext cx="383261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6" name="Raute 77"/>
          <p:cNvSpPr/>
          <p:nvPr/>
        </p:nvSpPr>
        <p:spPr>
          <a:xfrm>
            <a:off x="1391602" y="3579315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Line 21"/>
          <p:cNvSpPr>
            <a:spLocks noChangeShapeType="1"/>
          </p:cNvSpPr>
          <p:nvPr/>
        </p:nvSpPr>
        <p:spPr bwMode="gray">
          <a:xfrm flipH="1" flipV="1">
            <a:off x="10033973" y="3233810"/>
            <a:ext cx="588445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8" name="Raute 80"/>
          <p:cNvSpPr/>
          <p:nvPr/>
        </p:nvSpPr>
        <p:spPr>
          <a:xfrm>
            <a:off x="10587477" y="4651568"/>
            <a:ext cx="160347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15"/>
          <p:cNvSpPr>
            <a:spLocks noEditPoints="1"/>
          </p:cNvSpPr>
          <p:nvPr/>
        </p:nvSpPr>
        <p:spPr bwMode="auto">
          <a:xfrm>
            <a:off x="2472578" y="4080520"/>
            <a:ext cx="358205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40" name="Gruppieren 7"/>
          <p:cNvGrpSpPr/>
          <p:nvPr/>
        </p:nvGrpSpPr>
        <p:grpSpPr>
          <a:xfrm>
            <a:off x="10874383" y="6129582"/>
            <a:ext cx="1037820" cy="326485"/>
            <a:chOff x="573621" y="6127229"/>
            <a:chExt cx="1037820" cy="326485"/>
          </a:xfrm>
        </p:grpSpPr>
        <p:sp>
          <p:nvSpPr>
            <p:cNvPr id="41" name="Freeform 15"/>
            <p:cNvSpPr>
              <a:spLocks noEditPoints="1"/>
            </p:cNvSpPr>
            <p:nvPr/>
          </p:nvSpPr>
          <p:spPr bwMode="auto">
            <a:xfrm>
              <a:off x="5736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42" name="Textfeld 5"/>
            <p:cNvSpPr txBox="1"/>
            <p:nvPr/>
          </p:nvSpPr>
          <p:spPr>
            <a:xfrm>
              <a:off x="775378" y="6127229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</p:grpSp>
      <p:grpSp>
        <p:nvGrpSpPr>
          <p:cNvPr id="43" name="Gruppieren 6"/>
          <p:cNvGrpSpPr/>
          <p:nvPr/>
        </p:nvGrpSpPr>
        <p:grpSpPr>
          <a:xfrm>
            <a:off x="10874383" y="5759916"/>
            <a:ext cx="989085" cy="326486"/>
            <a:chOff x="2577721" y="6127228"/>
            <a:chExt cx="989085" cy="326486"/>
          </a:xfrm>
        </p:grpSpPr>
        <p:sp>
          <p:nvSpPr>
            <p:cNvPr id="44" name="Freeform 15"/>
            <p:cNvSpPr>
              <a:spLocks noEditPoints="1"/>
            </p:cNvSpPr>
            <p:nvPr/>
          </p:nvSpPr>
          <p:spPr bwMode="auto">
            <a:xfrm>
              <a:off x="25777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45" name="Textfeld 95"/>
            <p:cNvSpPr txBox="1"/>
            <p:nvPr/>
          </p:nvSpPr>
          <p:spPr>
            <a:xfrm>
              <a:off x="2785823" y="6127228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</p:grpSp>
      <p:cxnSp>
        <p:nvCxnSpPr>
          <p:cNvPr id="46" name="Gerader Verbinder 97"/>
          <p:cNvCxnSpPr/>
          <p:nvPr/>
        </p:nvCxnSpPr>
        <p:spPr>
          <a:xfrm>
            <a:off x="4404013" y="4008157"/>
            <a:ext cx="21227" cy="58636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aute 98"/>
          <p:cNvSpPr/>
          <p:nvPr/>
        </p:nvSpPr>
        <p:spPr>
          <a:xfrm>
            <a:off x="4340332" y="4659667"/>
            <a:ext cx="169817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Line 21"/>
          <p:cNvSpPr>
            <a:spLocks noChangeShapeType="1"/>
          </p:cNvSpPr>
          <p:nvPr/>
        </p:nvSpPr>
        <p:spPr bwMode="gray">
          <a:xfrm flipH="1" flipV="1">
            <a:off x="3751370" y="3254226"/>
            <a:ext cx="625751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49" name="Line 21"/>
          <p:cNvSpPr>
            <a:spLocks noChangeShapeType="1"/>
          </p:cNvSpPr>
          <p:nvPr/>
        </p:nvSpPr>
        <p:spPr bwMode="gray">
          <a:xfrm flipH="1" flipV="1">
            <a:off x="6737156" y="3258292"/>
            <a:ext cx="625751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0" name="Raute 103"/>
          <p:cNvSpPr/>
          <p:nvPr/>
        </p:nvSpPr>
        <p:spPr>
          <a:xfrm>
            <a:off x="7276862" y="4720564"/>
            <a:ext cx="169817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Gerader Verbinder 104"/>
          <p:cNvCxnSpPr>
            <a:endCxn id="50" idx="0"/>
          </p:cNvCxnSpPr>
          <p:nvPr/>
        </p:nvCxnSpPr>
        <p:spPr>
          <a:xfrm>
            <a:off x="7354335" y="3972484"/>
            <a:ext cx="7436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r Verbinder 79"/>
          <p:cNvCxnSpPr/>
          <p:nvPr/>
        </p:nvCxnSpPr>
        <p:spPr>
          <a:xfrm>
            <a:off x="10648439" y="3939462"/>
            <a:ext cx="7436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81"/>
          <p:cNvSpPr txBox="1"/>
          <p:nvPr/>
        </p:nvSpPr>
        <p:spPr>
          <a:xfrm>
            <a:off x="9855605" y="4900065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176507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5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9518534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56" name="Line 21"/>
          <p:cNvSpPr>
            <a:spLocks noChangeShapeType="1"/>
          </p:cNvSpPr>
          <p:nvPr/>
        </p:nvSpPr>
        <p:spPr bwMode="gray">
          <a:xfrm flipH="1" flipV="1">
            <a:off x="7741742" y="1962932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7" name="Textfeld 106"/>
          <p:cNvSpPr txBox="1"/>
          <p:nvPr/>
        </p:nvSpPr>
        <p:spPr>
          <a:xfrm>
            <a:off x="7328199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58" name="Line 21"/>
          <p:cNvSpPr>
            <a:spLocks noChangeShapeType="1"/>
          </p:cNvSpPr>
          <p:nvPr/>
        </p:nvSpPr>
        <p:spPr bwMode="gray">
          <a:xfrm flipH="1" flipV="1">
            <a:off x="9036656" y="1954856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9" name="Textfeld 108"/>
          <p:cNvSpPr txBox="1"/>
          <p:nvPr/>
        </p:nvSpPr>
        <p:spPr>
          <a:xfrm>
            <a:off x="8607346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6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10866519" y="2798828"/>
            <a:ext cx="1325481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61" name="Line 21"/>
          <p:cNvSpPr>
            <a:spLocks noChangeShapeType="1"/>
          </p:cNvSpPr>
          <p:nvPr/>
        </p:nvSpPr>
        <p:spPr bwMode="gray">
          <a:xfrm flipH="1" flipV="1">
            <a:off x="9036487" y="1954856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62" name="Textfeld 108"/>
          <p:cNvSpPr txBox="1"/>
          <p:nvPr/>
        </p:nvSpPr>
        <p:spPr>
          <a:xfrm>
            <a:off x="9975375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63" name="Line 21"/>
          <p:cNvSpPr>
            <a:spLocks noChangeShapeType="1"/>
          </p:cNvSpPr>
          <p:nvPr/>
        </p:nvSpPr>
        <p:spPr bwMode="gray">
          <a:xfrm flipH="1" flipV="1">
            <a:off x="10404516" y="1954856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64" name="Textfeld 108"/>
          <p:cNvSpPr txBox="1"/>
          <p:nvPr/>
        </p:nvSpPr>
        <p:spPr>
          <a:xfrm>
            <a:off x="10830524" y="15741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65" name="Line 21"/>
          <p:cNvSpPr>
            <a:spLocks noChangeShapeType="1"/>
          </p:cNvSpPr>
          <p:nvPr/>
        </p:nvSpPr>
        <p:spPr bwMode="gray">
          <a:xfrm flipH="1" flipV="1">
            <a:off x="11259665" y="1951556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528</Words>
  <Application>Microsoft Office PowerPoint</Application>
  <PresentationFormat>宽屏</PresentationFormat>
  <Paragraphs>109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Book</vt:lpstr>
      <vt:lpstr>Myriad Pro</vt:lpstr>
      <vt:lpstr>Myriad Pro Light</vt:lpstr>
      <vt:lpstr>Tele-GroteskFet</vt:lpstr>
      <vt:lpstr>宋体</vt:lpstr>
      <vt:lpstr>Arial</vt:lpstr>
      <vt:lpstr>Calibri</vt:lpstr>
      <vt:lpstr>Times New Roman</vt:lpstr>
      <vt:lpstr>Office Theme</vt:lpstr>
      <vt:lpstr>WPM status report TP#40 opening</vt:lpstr>
      <vt:lpstr>WPM Status at TP#40 opening</vt:lpstr>
      <vt:lpstr>TP#40 opening - WI Snapshot</vt:lpstr>
      <vt:lpstr>39 active WIs*</vt:lpstr>
      <vt:lpstr>Freeze at TP#40</vt:lpstr>
      <vt:lpstr>Approval at TP#40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Yongjing R01</cp:lastModifiedBy>
  <cp:revision>144</cp:revision>
  <dcterms:created xsi:type="dcterms:W3CDTF">2017-09-21T15:46:31Z</dcterms:created>
  <dcterms:modified xsi:type="dcterms:W3CDTF">2019-05-08T06:34:46Z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(2)KU8tHYa9DxD0bOndMlZEecJy5zwuMGkcS86/a8WCegmAP8niN/BGu65FB5JkmbCKa7jIhJHS
tdKDBqPt6U0ttv092F3VhDra0DZA13achbs/J3GAhm+Dt7oTVgLJ2tMlIhXtmDrr79Gc5V51
dE46lYopVTOF2MuwRWhx8sNdp7qAptjSrku3isI4W2AI2APopfVuUUI+nf+7DpKlXTJ81Gv/
cwXtTFy14tKeUfQW34</vt:lpwstr>
  </property>
  <property fmtid="{D5CDD505-2E9C-101B-9397-08002B2CF9AE}" pid="3" name="_2015_ms_pID_7253431">
    <vt:lpwstr>n4l+xTtOsUTGAmOELw8kjTbzEj6QS3h0X5waEyfcPyszwLWgo970kf
Ndo4bNs347yfdwqlNoYUd6D+Bm7Filp3cPjcxyL8nEH27pFRyqlRSdH8g1IlyMvMJ38Q7USV
0K7cUIEl3vLuUKfpWbg++sMKEKNylBFD6Eu54M4+fT7YpD1/qbZum27ezkFPKkIy2TI=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1555896357</vt:lpwstr>
  </property>
</Properties>
</file>