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2019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TP#40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2019-05-20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TP#40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TP#40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39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reached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TP#40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/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/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/>
              <a:t>16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23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initial timeline – </a:t>
            </a:r>
            <a:r>
              <a:rPr lang="en-US" altLang="de-DE" sz="2400" dirty="0" err="1" smtClean="0">
                <a:solidFill>
                  <a:prstClr val="black"/>
                </a:solidFill>
              </a:rPr>
              <a:t>t.b.c</a:t>
            </a:r>
            <a:r>
              <a:rPr lang="en-US" altLang="de-DE" sz="2400" dirty="0" smtClean="0">
                <a:solidFill>
                  <a:prstClr val="black"/>
                </a:solidFill>
              </a:rPr>
              <a:t>.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TP40 opening in ADM-0001-Work Program Management v39.0.0.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79" y="1461499"/>
            <a:ext cx="2643587" cy="234850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2879" y="3962620"/>
            <a:ext cx="2638658" cy="247041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7657" y="3962620"/>
            <a:ext cx="2856052" cy="247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39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v39.0.0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5093537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200" b="1" dirty="0" smtClean="0"/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RDM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WI-0015 </a:t>
            </a:r>
            <a:r>
              <a:rPr lang="en-US" altLang="de-DE" sz="1200" dirty="0"/>
              <a:t>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2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2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200" dirty="0">
                <a:solidFill>
                  <a:srgbClr val="0070C0"/>
                </a:solidFill>
              </a:rPr>
              <a:t>WI-0081 - Smart </a:t>
            </a:r>
            <a:r>
              <a:rPr lang="fr-FR" altLang="de-DE" sz="1200" dirty="0" err="1">
                <a:solidFill>
                  <a:srgbClr val="0070C0"/>
                </a:solidFill>
              </a:rPr>
              <a:t>Device</a:t>
            </a:r>
            <a:r>
              <a:rPr lang="fr-FR" altLang="de-DE" sz="12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2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09595" y="1318760"/>
            <a:ext cx="358240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WI-0051 </a:t>
            </a:r>
            <a:r>
              <a:rPr lang="en-US" altLang="de-DE" sz="1200" dirty="0"/>
              <a:t>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dirty="0" smtClean="0"/>
              <a:t>WI-0060 </a:t>
            </a:r>
            <a:r>
              <a:rPr lang="en-US" altLang="de-DE" sz="1200" dirty="0"/>
              <a:t>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2" y="1322556"/>
            <a:ext cx="50935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 smtClean="0"/>
              <a:t>SDS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dirty="0" smtClean="0"/>
              <a:t>WI-0047 </a:t>
            </a:r>
            <a:r>
              <a:rPr lang="en-US" altLang="de-DE" sz="1200" dirty="0"/>
              <a:t>- DDS usage in oneM2M system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WI-0053 - Enhancements on Semantic Support</a:t>
            </a:r>
          </a:p>
          <a:p>
            <a:r>
              <a:rPr lang="en-US" altLang="de-DE" sz="1200" dirty="0" smtClean="0"/>
              <a:t>WI-0058 </a:t>
            </a:r>
            <a:r>
              <a:rPr lang="en-US" altLang="de-DE" sz="1200" dirty="0"/>
              <a:t>– Interworking with 3GPP networks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2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WI-0065 - Trust Management in oneM2M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</a:t>
            </a:r>
            <a:r>
              <a:rPr lang="en-US" altLang="de-DE" sz="1200" dirty="0" smtClean="0">
                <a:solidFill>
                  <a:srgbClr val="0070C0"/>
                </a:solidFill>
              </a:rPr>
              <a:t>Interworking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200" dirty="0">
                <a:solidFill>
                  <a:srgbClr val="0070C0"/>
                </a:solidFill>
              </a:rPr>
              <a:t>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2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 smtClean="0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2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2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 smtClean="0"/>
              <a:t>WI-0087 - Summary </a:t>
            </a:r>
            <a:r>
              <a:rPr lang="en-US" altLang="de-DE" sz="1200" dirty="0"/>
              <a:t>of differences between Release 2A &amp; Release </a:t>
            </a:r>
            <a:r>
              <a:rPr lang="en-US" altLang="de-DE" sz="1200" dirty="0" smtClean="0"/>
              <a:t>3</a:t>
            </a:r>
          </a:p>
          <a:p>
            <a:pPr lvl="0"/>
            <a:r>
              <a:rPr lang="en-US" altLang="de-DE" sz="12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200" dirty="0" smtClean="0"/>
          </a:p>
          <a:p>
            <a:r>
              <a:rPr lang="en-US" altLang="de-DE" sz="1200" dirty="0"/>
              <a:t>WI-0089 - Getting started with </a:t>
            </a:r>
            <a:r>
              <a:rPr lang="en-US" altLang="de-DE" sz="1200" dirty="0" smtClean="0"/>
              <a:t>oneM2M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200" dirty="0" err="1">
                <a:solidFill>
                  <a:srgbClr val="0070C0"/>
                </a:solidFill>
              </a:rPr>
              <a:t>Zigbee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TP#40</a:t>
            </a:r>
            <a:endParaRPr lang="en-US" sz="2000" dirty="0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008895"/>
            <a:ext cx="11587112" cy="384681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696" y="2378562"/>
            <a:ext cx="11587110" cy="739771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696" y="3102581"/>
            <a:ext cx="11587112" cy="384681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696" y="3470132"/>
            <a:ext cx="11587112" cy="384681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TP#40</a:t>
            </a:r>
            <a:endParaRPr lang="en-US" sz="2000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1713058"/>
            <a:ext cx="11049446" cy="366831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80" y="2089574"/>
            <a:ext cx="11049446" cy="366831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980" y="2476657"/>
            <a:ext cx="11049446" cy="366831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980" y="2880870"/>
            <a:ext cx="11049446" cy="366831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980" y="3272836"/>
            <a:ext cx="11049446" cy="366831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92" y="2103414"/>
            <a:ext cx="9395628" cy="4202111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761" y="1173570"/>
            <a:ext cx="12072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16 overdue WIs among 39 active ones – need to catch up!</a:t>
            </a:r>
          </a:p>
          <a:p>
            <a:r>
              <a:rPr lang="en-US" altLang="zh-CN" sz="2400" smtClean="0">
                <a:solidFill>
                  <a:schemeClr val="accent1"/>
                </a:solidFill>
              </a:rPr>
              <a:t>(Close stalled </a:t>
            </a:r>
            <a:r>
              <a:rPr lang="en-US" altLang="zh-CN" sz="2400" dirty="0">
                <a:solidFill>
                  <a:schemeClr val="accent1"/>
                </a:solidFill>
              </a:rPr>
              <a:t>WIs </a:t>
            </a:r>
            <a:r>
              <a:rPr lang="en-US" altLang="zh-CN" sz="2400" dirty="0" smtClean="0">
                <a:solidFill>
                  <a:schemeClr val="accent1"/>
                </a:solidFill>
              </a:rPr>
              <a:t>if no further contribution planned – WG discussion and TP decision )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" name="Richtungspfeil 53"/>
          <p:cNvSpPr/>
          <p:nvPr/>
        </p:nvSpPr>
        <p:spPr>
          <a:xfrm>
            <a:off x="190454" y="4900065"/>
            <a:ext cx="11878049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94222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44330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792388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141471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549055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683963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gray">
          <a:xfrm flipH="1" flipV="1">
            <a:off x="6871167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gray">
          <a:xfrm flipH="1" flipV="1">
            <a:off x="4706629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gray">
          <a:xfrm flipH="1" flipV="1">
            <a:off x="160782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gray">
          <a:xfrm flipH="1" flipV="1">
            <a:off x="45756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7" name="Textfeld 33"/>
          <p:cNvSpPr txBox="1"/>
          <p:nvPr/>
        </p:nvSpPr>
        <p:spPr>
          <a:xfrm>
            <a:off x="2457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gray">
          <a:xfrm flipH="1" flipV="1">
            <a:off x="3734095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gray">
          <a:xfrm flipH="1" flipV="1">
            <a:off x="5769142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gray">
          <a:xfrm flipH="1" flipV="1">
            <a:off x="2886671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1" name="Textfeld 39"/>
          <p:cNvSpPr txBox="1"/>
          <p:nvPr/>
        </p:nvSpPr>
        <p:spPr>
          <a:xfrm>
            <a:off x="1176652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22" name="Textfeld 40"/>
          <p:cNvSpPr txBox="1"/>
          <p:nvPr/>
        </p:nvSpPr>
        <p:spPr>
          <a:xfrm>
            <a:off x="254197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23" name="Textfeld 41"/>
          <p:cNvSpPr txBox="1"/>
          <p:nvPr/>
        </p:nvSpPr>
        <p:spPr>
          <a:xfrm>
            <a:off x="333768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24" name="Textfeld 43"/>
          <p:cNvSpPr txBox="1"/>
          <p:nvPr/>
        </p:nvSpPr>
        <p:spPr>
          <a:xfrm>
            <a:off x="4344596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25" name="Textfeld 44"/>
          <p:cNvSpPr txBox="1"/>
          <p:nvPr/>
        </p:nvSpPr>
        <p:spPr>
          <a:xfrm>
            <a:off x="5430502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26" name="Textfeld 45"/>
          <p:cNvSpPr txBox="1"/>
          <p:nvPr/>
        </p:nvSpPr>
        <p:spPr>
          <a:xfrm>
            <a:off x="636302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27" name="Textfeld 50"/>
          <p:cNvSpPr txBox="1"/>
          <p:nvPr/>
        </p:nvSpPr>
        <p:spPr>
          <a:xfrm>
            <a:off x="3610308" y="490006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feld 51"/>
          <p:cNvSpPr txBox="1"/>
          <p:nvPr/>
        </p:nvSpPr>
        <p:spPr>
          <a:xfrm>
            <a:off x="6587522" y="4913396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feld 58"/>
          <p:cNvSpPr txBox="1"/>
          <p:nvPr/>
        </p:nvSpPr>
        <p:spPr>
          <a:xfrm>
            <a:off x="167414" y="4900065"/>
            <a:ext cx="111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feld 59"/>
          <p:cNvSpPr txBox="1"/>
          <p:nvPr/>
        </p:nvSpPr>
        <p:spPr>
          <a:xfrm>
            <a:off x="623519" y="5771189"/>
            <a:ext cx="6754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Tentative timeline for </a:t>
            </a:r>
            <a:r>
              <a:rPr lang="en-US" dirty="0" smtClean="0"/>
              <a:t>R4 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</a:t>
            </a:r>
            <a:r>
              <a:rPr lang="en-US" dirty="0" smtClean="0"/>
              <a:t>tentatively date for R4 ratification not before end of </a:t>
            </a:r>
            <a:r>
              <a:rPr lang="en-US" dirty="0" smtClean="0"/>
              <a:t>2020</a:t>
            </a:r>
            <a:endParaRPr lang="en-US" dirty="0"/>
          </a:p>
        </p:txBody>
      </p:sp>
      <p:sp>
        <p:nvSpPr>
          <p:cNvPr id="31" name="Gleichschenkliges Dreieck 2"/>
          <p:cNvSpPr/>
          <p:nvPr/>
        </p:nvSpPr>
        <p:spPr>
          <a:xfrm rot="10800000">
            <a:off x="2792388" y="1238853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chtungspfeil 61"/>
          <p:cNvSpPr/>
          <p:nvPr/>
        </p:nvSpPr>
        <p:spPr>
          <a:xfrm>
            <a:off x="190454" y="4060967"/>
            <a:ext cx="2177943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feld 66"/>
          <p:cNvSpPr txBox="1"/>
          <p:nvPr/>
        </p:nvSpPr>
        <p:spPr>
          <a:xfrm>
            <a:off x="206130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feld 9"/>
          <p:cNvSpPr txBox="1"/>
          <p:nvPr/>
        </p:nvSpPr>
        <p:spPr>
          <a:xfrm>
            <a:off x="2246220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gray">
          <a:xfrm flipH="1" flipV="1">
            <a:off x="1103177" y="3301941"/>
            <a:ext cx="383261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6" name="Raute 77"/>
          <p:cNvSpPr/>
          <p:nvPr/>
        </p:nvSpPr>
        <p:spPr>
          <a:xfrm>
            <a:off x="1391602" y="357931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gray">
          <a:xfrm flipH="1" flipV="1">
            <a:off x="10033973" y="3233810"/>
            <a:ext cx="588445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8" name="Raute 80"/>
          <p:cNvSpPr/>
          <p:nvPr/>
        </p:nvSpPr>
        <p:spPr>
          <a:xfrm>
            <a:off x="10587477" y="4651568"/>
            <a:ext cx="160347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15"/>
          <p:cNvSpPr>
            <a:spLocks noEditPoints="1"/>
          </p:cNvSpPr>
          <p:nvPr/>
        </p:nvSpPr>
        <p:spPr bwMode="auto">
          <a:xfrm>
            <a:off x="2472578" y="4080520"/>
            <a:ext cx="358205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40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41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42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43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44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45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cxnSp>
        <p:nvCxnSpPr>
          <p:cNvPr id="46" name="Gerader Verbinder 97"/>
          <p:cNvCxnSpPr/>
          <p:nvPr/>
        </p:nvCxnSpPr>
        <p:spPr>
          <a:xfrm>
            <a:off x="4404013" y="4008157"/>
            <a:ext cx="21227" cy="58636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aute 98"/>
          <p:cNvSpPr/>
          <p:nvPr/>
        </p:nvSpPr>
        <p:spPr>
          <a:xfrm>
            <a:off x="4340332" y="4659667"/>
            <a:ext cx="169817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gray">
          <a:xfrm flipH="1" flipV="1">
            <a:off x="3751370" y="3254226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gray">
          <a:xfrm flipH="1" flipV="1">
            <a:off x="6737156" y="3258292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0" name="Raute 103"/>
          <p:cNvSpPr/>
          <p:nvPr/>
        </p:nvSpPr>
        <p:spPr>
          <a:xfrm>
            <a:off x="7276862" y="4720564"/>
            <a:ext cx="169817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Gerader Verbinder 104"/>
          <p:cNvCxnSpPr>
            <a:endCxn id="50" idx="0"/>
          </p:cNvCxnSpPr>
          <p:nvPr/>
        </p:nvCxnSpPr>
        <p:spPr>
          <a:xfrm>
            <a:off x="7354335" y="3972484"/>
            <a:ext cx="7436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r Verbinder 79"/>
          <p:cNvCxnSpPr/>
          <p:nvPr/>
        </p:nvCxnSpPr>
        <p:spPr>
          <a:xfrm>
            <a:off x="10648439" y="3939462"/>
            <a:ext cx="7436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81"/>
          <p:cNvSpPr txBox="1"/>
          <p:nvPr/>
        </p:nvSpPr>
        <p:spPr>
          <a:xfrm>
            <a:off x="9855605" y="490006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176507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951853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6" name="Line 21"/>
          <p:cNvSpPr>
            <a:spLocks noChangeShapeType="1"/>
          </p:cNvSpPr>
          <p:nvPr/>
        </p:nvSpPr>
        <p:spPr bwMode="gray">
          <a:xfrm flipH="1" flipV="1">
            <a:off x="7741742" y="1962932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7" name="Textfeld 106"/>
          <p:cNvSpPr txBox="1"/>
          <p:nvPr/>
        </p:nvSpPr>
        <p:spPr>
          <a:xfrm>
            <a:off x="7328199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58" name="Line 21"/>
          <p:cNvSpPr>
            <a:spLocks noChangeShapeType="1"/>
          </p:cNvSpPr>
          <p:nvPr/>
        </p:nvSpPr>
        <p:spPr bwMode="gray">
          <a:xfrm flipH="1" flipV="1">
            <a:off x="9036656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9" name="Textfeld 108"/>
          <p:cNvSpPr txBox="1"/>
          <p:nvPr/>
        </p:nvSpPr>
        <p:spPr>
          <a:xfrm>
            <a:off x="860734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6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0866519" y="2798828"/>
            <a:ext cx="1325481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gray">
          <a:xfrm flipH="1" flipV="1">
            <a:off x="9036487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2" name="Textfeld 108"/>
          <p:cNvSpPr txBox="1"/>
          <p:nvPr/>
        </p:nvSpPr>
        <p:spPr>
          <a:xfrm>
            <a:off x="9975375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63" name="Line 21"/>
          <p:cNvSpPr>
            <a:spLocks noChangeShapeType="1"/>
          </p:cNvSpPr>
          <p:nvPr/>
        </p:nvSpPr>
        <p:spPr bwMode="gray">
          <a:xfrm flipH="1" flipV="1">
            <a:off x="10404516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4" name="Textfeld 108"/>
          <p:cNvSpPr txBox="1"/>
          <p:nvPr/>
        </p:nvSpPr>
        <p:spPr>
          <a:xfrm>
            <a:off x="10830524" y="15741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65" name="Line 21"/>
          <p:cNvSpPr>
            <a:spLocks noChangeShapeType="1"/>
          </p:cNvSpPr>
          <p:nvPr/>
        </p:nvSpPr>
        <p:spPr bwMode="gray">
          <a:xfrm flipH="1" flipV="1">
            <a:off x="11259665" y="19515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522</Words>
  <Application>Microsoft Office PowerPoint</Application>
  <PresentationFormat>宽屏</PresentationFormat>
  <Paragraphs>108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TP#40 opening</vt:lpstr>
      <vt:lpstr>WPM Status at TP#40 opening</vt:lpstr>
      <vt:lpstr>TP#40 opening - WI Snapshot</vt:lpstr>
      <vt:lpstr>39 active WIs*</vt:lpstr>
      <vt:lpstr>Freeze at TP#40</vt:lpstr>
      <vt:lpstr>Approval at TP#40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 R01</cp:lastModifiedBy>
  <cp:revision>147</cp:revision>
  <dcterms:created xsi:type="dcterms:W3CDTF">2017-09-21T15:46:31Z</dcterms:created>
  <dcterms:modified xsi:type="dcterms:W3CDTF">2019-05-20T16:24:50Z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(2)KU8tHYa9DxD0bOndMlZEecJy5zwuMGkcS86/a8WCegmAP8niN/BGu65FB5JkmbCKa7jIhJHS
tdKDBqPt6U0ttv092F3VhDra0DZA13achbs/J3GAhm+Dt7oTVgLJ2tMlIhXtmDrr79Gc5V51
dE46lYopVTOF2MuwRWhx8sNdp7qAptjSrku3isI4W2AI2APopfVuUUI+nf+7DpKlXTJ81Gv/
cwXtTFy14tKeUfQW34</vt:lpwstr>
  </property>
  <property fmtid="{D5CDD505-2E9C-101B-9397-08002B2CF9AE}" pid="3" name="_2015_ms_pID_7253431">
    <vt:lpwstr>n4l+xTtOsUTGAmOELw8kjTbzEj6QS3h0X5waEyfcPyszwLWgo970kf
Ndo4bNs347yfdwqlNoYUd6D+Bm7Filp3cPjcxyL8nEH27pFRyqlRSdH8g1IlyMvMJ38Q7USV
0K7cUIEl3vLuUKfpWbg++sMKEKNylBFD6Eu54M4+fT7YpD1/qbZum27ezkFPKkIy2TI=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1558368550</vt:lpwstr>
  </property>
</Properties>
</file>