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313" r:id="rId2"/>
    <p:sldId id="328" r:id="rId3"/>
    <p:sldId id="346" r:id="rId4"/>
    <p:sldId id="345" r:id="rId5"/>
    <p:sldId id="348" r:id="rId6"/>
    <p:sldId id="347" r:id="rId7"/>
    <p:sldId id="33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yne Garfitt" initials="JG" lastIdx="5" clrIdx="0">
    <p:extLst>
      <p:ext uri="{19B8F6BF-5375-455C-9EA6-DF929625EA0E}">
        <p15:presenceInfo xmlns:p15="http://schemas.microsoft.com/office/powerpoint/2012/main" userId="1cbd19617fdeaf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8C98"/>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4" d="100"/>
          <a:sy n="114" d="100"/>
        </p:scale>
        <p:origin x="474" y="8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F551F4-7F07-400E-A03E-ADA4CCC86208}" type="datetimeFigureOut">
              <a:rPr lang="en-US" smtClean="0"/>
              <a:t>5/21/2019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F79383-E4C0-4FC2-A15A-FDB41178610A}" type="slidenum">
              <a:rPr lang="en-US" smtClean="0"/>
              <a:t>‹#›</a:t>
            </a:fld>
            <a:endParaRPr lang="en-US" dirty="0"/>
          </a:p>
        </p:txBody>
      </p:sp>
    </p:spTree>
    <p:extLst>
      <p:ext uri="{BB962C8B-B14F-4D97-AF65-F5344CB8AC3E}">
        <p14:creationId xmlns:p14="http://schemas.microsoft.com/office/powerpoint/2010/main" val="138520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3C3676-268C-43E7-9C5A-45E44A388936}" type="slidenum">
              <a:rPr lang="en-US" smtClean="0"/>
              <a:t>1</a:t>
            </a:fld>
            <a:endParaRPr lang="en-US" dirty="0"/>
          </a:p>
        </p:txBody>
      </p:sp>
    </p:spTree>
    <p:extLst>
      <p:ext uri="{BB962C8B-B14F-4D97-AF65-F5344CB8AC3E}">
        <p14:creationId xmlns:p14="http://schemas.microsoft.com/office/powerpoint/2010/main" val="3315181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2</a:t>
            </a:fld>
            <a:endParaRPr lang="en-US" dirty="0"/>
          </a:p>
        </p:txBody>
      </p:sp>
    </p:spTree>
    <p:extLst>
      <p:ext uri="{BB962C8B-B14F-4D97-AF65-F5344CB8AC3E}">
        <p14:creationId xmlns:p14="http://schemas.microsoft.com/office/powerpoint/2010/main" val="3065192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3</a:t>
            </a:fld>
            <a:endParaRPr lang="en-US" dirty="0"/>
          </a:p>
        </p:txBody>
      </p:sp>
    </p:spTree>
    <p:extLst>
      <p:ext uri="{BB962C8B-B14F-4D97-AF65-F5344CB8AC3E}">
        <p14:creationId xmlns:p14="http://schemas.microsoft.com/office/powerpoint/2010/main" val="2182840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6</a:t>
            </a:fld>
            <a:endParaRPr lang="en-US" dirty="0"/>
          </a:p>
        </p:txBody>
      </p:sp>
    </p:spTree>
    <p:extLst>
      <p:ext uri="{BB962C8B-B14F-4D97-AF65-F5344CB8AC3E}">
        <p14:creationId xmlns:p14="http://schemas.microsoft.com/office/powerpoint/2010/main" val="3443251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7</a:t>
            </a:fld>
            <a:endParaRPr lang="en-US" dirty="0"/>
          </a:p>
        </p:txBody>
      </p:sp>
    </p:spTree>
    <p:extLst>
      <p:ext uri="{BB962C8B-B14F-4D97-AF65-F5344CB8AC3E}">
        <p14:creationId xmlns:p14="http://schemas.microsoft.com/office/powerpoint/2010/main" val="7332895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9312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US"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dirty="0"/>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userDrawn="1"/>
        </p:nvSpPr>
        <p:spPr>
          <a:xfrm>
            <a:off x="5592496" y="6592129"/>
            <a:ext cx="1007007"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2017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62" r:id="rId10"/>
  </p:sldLayoutIdLst>
  <p:hf hdr="0" ftr="0" dt="0"/>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908" y="1994560"/>
            <a:ext cx="11296184" cy="2387600"/>
          </a:xfrm>
        </p:spPr>
        <p:txBody>
          <a:bodyPr/>
          <a:lstStyle/>
          <a:p>
            <a:r>
              <a:rPr lang="de-DE" dirty="0"/>
              <a:t>MARCOM report – TP40</a:t>
            </a:r>
            <a:br>
              <a:rPr lang="de-DE" dirty="0"/>
            </a:br>
            <a:r>
              <a:rPr lang="de-DE" sz="1600" b="0" dirty="0"/>
              <a:t>San Diego, CA, USA</a:t>
            </a:r>
            <a:endParaRPr lang="de-DE" sz="1600" dirty="0"/>
          </a:p>
        </p:txBody>
      </p:sp>
      <p:sp>
        <p:nvSpPr>
          <p:cNvPr id="3" name="Subtitle 2"/>
          <p:cNvSpPr>
            <a:spLocks noGrp="1"/>
          </p:cNvSpPr>
          <p:nvPr>
            <p:ph type="subTitle" idx="1"/>
          </p:nvPr>
        </p:nvSpPr>
        <p:spPr>
          <a:xfrm>
            <a:off x="1524000" y="5622269"/>
            <a:ext cx="9144000" cy="1655762"/>
          </a:xfrm>
        </p:spPr>
        <p:txBody>
          <a:bodyPr/>
          <a:lstStyle/>
          <a:p>
            <a:endParaRPr lang="de-DE" dirty="0"/>
          </a:p>
          <a:p>
            <a:r>
              <a:rPr lang="de-DE" dirty="0"/>
              <a:t>May 2019</a:t>
            </a:r>
          </a:p>
        </p:txBody>
      </p:sp>
    </p:spTree>
    <p:extLst>
      <p:ext uri="{BB962C8B-B14F-4D97-AF65-F5344CB8AC3E}">
        <p14:creationId xmlns:p14="http://schemas.microsoft.com/office/powerpoint/2010/main" val="181400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2</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36098" y="1121315"/>
            <a:ext cx="10676039" cy="5209814"/>
          </a:xfrm>
        </p:spPr>
        <p:txBody>
          <a:bodyPr>
            <a:noAutofit/>
          </a:bodyPr>
          <a:lstStyle/>
          <a:p>
            <a:pPr marL="0" indent="0">
              <a:lnSpc>
                <a:spcPct val="100000"/>
              </a:lnSpc>
              <a:spcBef>
                <a:spcPts val="600"/>
              </a:spcBef>
              <a:buNone/>
            </a:pPr>
            <a:r>
              <a:rPr lang="en-US" sz="1800" b="1" dirty="0"/>
              <a:t>Press releases</a:t>
            </a:r>
          </a:p>
          <a:p>
            <a:pPr marL="457200" lvl="2">
              <a:lnSpc>
                <a:spcPct val="100000"/>
              </a:lnSpc>
              <a:spcBef>
                <a:spcPts val="600"/>
              </a:spcBef>
            </a:pPr>
            <a:r>
              <a:rPr lang="en-GB" sz="1600" dirty="0"/>
              <a:t>A news release announcing oneM2M was nominated IoT Standards Body of the Year was issued in April.</a:t>
            </a:r>
          </a:p>
          <a:p>
            <a:pPr marL="457200" lvl="2">
              <a:lnSpc>
                <a:spcPct val="100000"/>
              </a:lnSpc>
              <a:spcBef>
                <a:spcPts val="600"/>
              </a:spcBef>
            </a:pPr>
            <a:r>
              <a:rPr lang="en-GB" sz="1600" dirty="0"/>
              <a:t>A news release about the Steering Committee Elections was drafted but not released.</a:t>
            </a:r>
          </a:p>
          <a:p>
            <a:pPr marL="457200" lvl="2">
              <a:lnSpc>
                <a:spcPct val="100000"/>
              </a:lnSpc>
              <a:spcBef>
                <a:spcPts val="600"/>
              </a:spcBef>
            </a:pPr>
            <a:r>
              <a:rPr lang="en-GB" sz="1600" dirty="0"/>
              <a:t>A news release detailing the latest project work between ATIS, OFC and oneM2M is due to be drafted (awaiting information).</a:t>
            </a:r>
          </a:p>
          <a:p>
            <a:pPr marL="457200" lvl="2">
              <a:lnSpc>
                <a:spcPct val="100000"/>
              </a:lnSpc>
              <a:spcBef>
                <a:spcPts val="600"/>
              </a:spcBef>
            </a:pPr>
            <a:r>
              <a:rPr lang="en-GB" sz="1600" dirty="0"/>
              <a:t>A news release announcing the launch of oneM2M’s and GCF’s global certification solution is in the pipeline.</a:t>
            </a:r>
          </a:p>
          <a:p>
            <a:pPr marL="457200" lvl="2">
              <a:lnSpc>
                <a:spcPct val="100000"/>
              </a:lnSpc>
              <a:spcBef>
                <a:spcPts val="600"/>
              </a:spcBef>
            </a:pPr>
            <a:r>
              <a:rPr lang="en-US" sz="1600" dirty="0"/>
              <a:t>A release announcing </a:t>
            </a:r>
            <a:r>
              <a:rPr lang="en-GB" sz="1600" dirty="0"/>
              <a:t>oneM2M’s and GCF’s collaboration at IoT Solutions World Congress is also on the agenda. </a:t>
            </a:r>
            <a:endParaRPr lang="en-US" sz="1600" dirty="0"/>
          </a:p>
          <a:p>
            <a:pPr marL="0" lvl="0" indent="0">
              <a:lnSpc>
                <a:spcPct val="100000"/>
              </a:lnSpc>
              <a:spcBef>
                <a:spcPts val="600"/>
              </a:spcBef>
              <a:buNone/>
            </a:pPr>
            <a:r>
              <a:rPr lang="en-GB" sz="1800" b="1" dirty="0">
                <a:solidFill>
                  <a:srgbClr val="545054"/>
                </a:solidFill>
              </a:rPr>
              <a:t>Media Invitations</a:t>
            </a:r>
          </a:p>
          <a:p>
            <a:pPr marL="457200" lvl="2">
              <a:lnSpc>
                <a:spcPct val="100000"/>
              </a:lnSpc>
              <a:spcBef>
                <a:spcPts val="600"/>
              </a:spcBef>
            </a:pPr>
            <a:r>
              <a:rPr lang="en-GB" sz="1600" dirty="0">
                <a:solidFill>
                  <a:srgbClr val="545054"/>
                </a:solidFill>
              </a:rPr>
              <a:t>A media invitation regarding Andreas Kraft’s presentation at Smart Home Expo was issued</a:t>
            </a:r>
          </a:p>
          <a:p>
            <a:pPr marL="457200" lvl="2">
              <a:lnSpc>
                <a:spcPct val="100000"/>
              </a:lnSpc>
              <a:spcBef>
                <a:spcPts val="600"/>
              </a:spcBef>
            </a:pPr>
            <a:r>
              <a:rPr lang="en-GB" sz="1600" dirty="0">
                <a:solidFill>
                  <a:srgbClr val="545054"/>
                </a:solidFill>
              </a:rPr>
              <a:t>An invitation was also drafted based on Andreas </a:t>
            </a:r>
            <a:r>
              <a:rPr lang="en-GB" sz="1600" dirty="0" err="1">
                <a:solidFill>
                  <a:srgbClr val="545054"/>
                </a:solidFill>
              </a:rPr>
              <a:t>Neubacher’s</a:t>
            </a:r>
            <a:r>
              <a:rPr lang="en-GB" sz="1600" dirty="0">
                <a:solidFill>
                  <a:srgbClr val="545054"/>
                </a:solidFill>
              </a:rPr>
              <a:t> presentation at IoT Tech Expo Global 2019.</a:t>
            </a:r>
          </a:p>
          <a:p>
            <a:pPr marL="457200" lvl="2">
              <a:lnSpc>
                <a:spcPct val="100000"/>
              </a:lnSpc>
              <a:spcBef>
                <a:spcPts val="600"/>
              </a:spcBef>
            </a:pPr>
            <a:r>
              <a:rPr lang="en-GB" sz="1600" dirty="0">
                <a:solidFill>
                  <a:srgbClr val="545054"/>
                </a:solidFill>
              </a:rPr>
              <a:t>A media invite on Syed Zaeem </a:t>
            </a:r>
            <a:r>
              <a:rPr lang="en-GB" sz="1600" dirty="0" err="1">
                <a:solidFill>
                  <a:srgbClr val="545054"/>
                </a:solidFill>
              </a:rPr>
              <a:t>Hosain’s</a:t>
            </a:r>
            <a:r>
              <a:rPr lang="en-GB" sz="1600" dirty="0">
                <a:solidFill>
                  <a:srgbClr val="545054"/>
                </a:solidFill>
              </a:rPr>
              <a:t> panel at IoT World has also been issued. </a:t>
            </a:r>
            <a:endParaRPr lang="en-US" sz="1600" dirty="0"/>
          </a:p>
          <a:p>
            <a:pPr marL="0" lvl="0" indent="0">
              <a:lnSpc>
                <a:spcPct val="100000"/>
              </a:lnSpc>
              <a:spcBef>
                <a:spcPts val="600"/>
              </a:spcBef>
              <a:buNone/>
            </a:pPr>
            <a:r>
              <a:rPr lang="en-GB" sz="1800" b="1" dirty="0">
                <a:solidFill>
                  <a:srgbClr val="545054"/>
                </a:solidFill>
              </a:rPr>
              <a:t>Industry Mentions </a:t>
            </a:r>
          </a:p>
          <a:p>
            <a:pPr marL="457200" lvl="2">
              <a:lnSpc>
                <a:spcPct val="100000"/>
              </a:lnSpc>
              <a:spcBef>
                <a:spcPts val="600"/>
              </a:spcBef>
            </a:pPr>
            <a:r>
              <a:rPr lang="en-GB" sz="1600" dirty="0">
                <a:solidFill>
                  <a:srgbClr val="545054"/>
                </a:solidFill>
              </a:rPr>
              <a:t>These consist of mentions of oneM2M within industry reports, news articles, deployment examples and references made by members.</a:t>
            </a:r>
          </a:p>
          <a:p>
            <a:pPr marL="457200" lvl="2">
              <a:lnSpc>
                <a:spcPct val="100000"/>
              </a:lnSpc>
              <a:spcBef>
                <a:spcPts val="600"/>
              </a:spcBef>
            </a:pPr>
            <a:r>
              <a:rPr lang="en-GB" sz="1600" dirty="0">
                <a:solidFill>
                  <a:srgbClr val="545054"/>
                </a:solidFill>
              </a:rPr>
              <a:t>oneM2M has achieved a total of 589 industry mentions since January 2019. </a:t>
            </a:r>
          </a:p>
          <a:p>
            <a:pPr marL="0" lvl="1" indent="0">
              <a:lnSpc>
                <a:spcPct val="100000"/>
              </a:lnSpc>
              <a:spcBef>
                <a:spcPts val="600"/>
              </a:spcBef>
              <a:buNone/>
            </a:pPr>
            <a:r>
              <a:rPr lang="en-GB" sz="1800" b="1" dirty="0"/>
              <a:t>Social Media </a:t>
            </a:r>
          </a:p>
          <a:p>
            <a:pPr marL="457200" lvl="2">
              <a:lnSpc>
                <a:spcPct val="100000"/>
              </a:lnSpc>
              <a:spcBef>
                <a:spcPts val="600"/>
              </a:spcBef>
            </a:pPr>
            <a:r>
              <a:rPr lang="en-GB" sz="1600" dirty="0"/>
              <a:t>Monthly Twitter schedules are being drafted and at least one post a day is sent.</a:t>
            </a:r>
          </a:p>
          <a:p>
            <a:pPr marL="228600" lvl="2" indent="0">
              <a:lnSpc>
                <a:spcPct val="100000"/>
              </a:lnSpc>
              <a:spcBef>
                <a:spcPts val="600"/>
              </a:spcBef>
              <a:buNone/>
            </a:pPr>
            <a:endParaRPr lang="en-GB" sz="1600" dirty="0"/>
          </a:p>
        </p:txBody>
      </p:sp>
    </p:spTree>
    <p:extLst>
      <p:ext uri="{BB962C8B-B14F-4D97-AF65-F5344CB8AC3E}">
        <p14:creationId xmlns:p14="http://schemas.microsoft.com/office/powerpoint/2010/main" val="61772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3</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36098" y="1173569"/>
            <a:ext cx="10676039" cy="5209814"/>
          </a:xfrm>
        </p:spPr>
        <p:txBody>
          <a:bodyPr>
            <a:noAutofit/>
          </a:bodyPr>
          <a:lstStyle/>
          <a:p>
            <a:pPr marL="0" indent="0">
              <a:lnSpc>
                <a:spcPct val="120000"/>
              </a:lnSpc>
              <a:spcBef>
                <a:spcPts val="600"/>
              </a:spcBef>
              <a:buNone/>
            </a:pPr>
            <a:r>
              <a:rPr lang="en-GB" sz="1800" b="1" dirty="0"/>
              <a:t>Features/by-line opportunities</a:t>
            </a:r>
          </a:p>
          <a:p>
            <a:pPr lvl="1">
              <a:lnSpc>
                <a:spcPct val="120000"/>
              </a:lnSpc>
              <a:spcBef>
                <a:spcPts val="600"/>
              </a:spcBef>
            </a:pPr>
            <a:r>
              <a:rPr lang="en-GB" sz="1600" dirty="0"/>
              <a:t>An article on oneM2M’s latest development was published in the January edition of the ETSI newsletter</a:t>
            </a:r>
          </a:p>
          <a:p>
            <a:pPr lvl="1">
              <a:lnSpc>
                <a:spcPct val="120000"/>
              </a:lnSpc>
              <a:spcBef>
                <a:spcPts val="600"/>
              </a:spcBef>
            </a:pPr>
            <a:r>
              <a:rPr lang="en-GB" sz="1600" dirty="0"/>
              <a:t>The feature:  ‘Growth of IoT: Moving from Fragmentation to Open Possibilities’ was published in Pipeline Magazine.</a:t>
            </a:r>
          </a:p>
          <a:p>
            <a:pPr lvl="1">
              <a:lnSpc>
                <a:spcPct val="120000"/>
              </a:lnSpc>
              <a:spcBef>
                <a:spcPts val="600"/>
              </a:spcBef>
            </a:pPr>
            <a:r>
              <a:rPr lang="en-GB" sz="1600" dirty="0"/>
              <a:t>An article on: ’Breaking down the silos to enable full potential of IoT’ by Andreas </a:t>
            </a:r>
            <a:r>
              <a:rPr lang="en-GB" sz="1600" dirty="0" err="1"/>
              <a:t>Neubacher</a:t>
            </a:r>
            <a:r>
              <a:rPr lang="en-GB" sz="1600" dirty="0"/>
              <a:t> was featured on IoT Agenda. </a:t>
            </a:r>
          </a:p>
          <a:p>
            <a:pPr lvl="1">
              <a:lnSpc>
                <a:spcPct val="120000"/>
              </a:lnSpc>
              <a:spcBef>
                <a:spcPts val="600"/>
              </a:spcBef>
            </a:pPr>
            <a:r>
              <a:rPr lang="en-GB" sz="1600" dirty="0"/>
              <a:t>A by-line on Release 3 was drafted and was featured in </a:t>
            </a:r>
            <a:r>
              <a:rPr lang="en-GB" sz="1600" dirty="0" err="1"/>
              <a:t>InterComms</a:t>
            </a:r>
            <a:r>
              <a:rPr lang="en-GB" sz="1600" dirty="0"/>
              <a:t>.</a:t>
            </a:r>
          </a:p>
          <a:p>
            <a:pPr lvl="1">
              <a:lnSpc>
                <a:spcPct val="120000"/>
              </a:lnSpc>
              <a:spcBef>
                <a:spcPts val="600"/>
              </a:spcBef>
            </a:pPr>
            <a:r>
              <a:rPr lang="en-GB" sz="1600" dirty="0"/>
              <a:t>A piece on ‘Emerging frameworks for cross-silo IoT data models’ by </a:t>
            </a:r>
            <a:r>
              <a:rPr lang="en-GB" sz="1600" dirty="0" err="1"/>
              <a:t>Chonggang</a:t>
            </a:r>
            <a:r>
              <a:rPr lang="en-GB" sz="1600" dirty="0"/>
              <a:t> Wang was also drafted and placed on IoT Agenda </a:t>
            </a:r>
          </a:p>
          <a:p>
            <a:pPr lvl="1">
              <a:lnSpc>
                <a:spcPct val="120000"/>
              </a:lnSpc>
              <a:spcBef>
                <a:spcPts val="600"/>
              </a:spcBef>
            </a:pPr>
            <a:r>
              <a:rPr lang="en-GB" sz="1600" dirty="0"/>
              <a:t>Content for the Gartner IoT Hype Cycle has also been prepared. </a:t>
            </a:r>
          </a:p>
          <a:p>
            <a:pPr marL="457200" lvl="1" indent="0">
              <a:lnSpc>
                <a:spcPct val="120000"/>
              </a:lnSpc>
              <a:spcBef>
                <a:spcPts val="600"/>
              </a:spcBef>
              <a:buNone/>
            </a:pPr>
            <a:r>
              <a:rPr lang="en-GB" sz="1800" b="1" dirty="0"/>
              <a:t>Executive interviews </a:t>
            </a:r>
            <a:endParaRPr lang="en-GB" sz="1600" dirty="0"/>
          </a:p>
          <a:p>
            <a:pPr lvl="1">
              <a:lnSpc>
                <a:spcPct val="120000"/>
              </a:lnSpc>
              <a:spcBef>
                <a:spcPts val="600"/>
              </a:spcBef>
            </a:pPr>
            <a:r>
              <a:rPr lang="en-GB" sz="1600" dirty="0"/>
              <a:t>An interview on: ‘Importance to control services that deliver IoT solutions’ with Roland was secured in IoT Now</a:t>
            </a:r>
          </a:p>
          <a:p>
            <a:pPr lvl="1">
              <a:lnSpc>
                <a:spcPct val="120000"/>
              </a:lnSpc>
              <a:spcBef>
                <a:spcPts val="600"/>
              </a:spcBef>
            </a:pPr>
            <a:r>
              <a:rPr lang="en-GB" sz="1600" dirty="0" err="1"/>
              <a:t>InterComms</a:t>
            </a:r>
            <a:r>
              <a:rPr lang="en-GB" sz="1600" dirty="0"/>
              <a:t> has agreed to host the executive interview with Enrico </a:t>
            </a:r>
            <a:r>
              <a:rPr lang="en-GB" sz="1600" dirty="0" err="1"/>
              <a:t>Scarrone</a:t>
            </a:r>
            <a:r>
              <a:rPr lang="en-GB" sz="1600" dirty="0"/>
              <a:t>, Steering Committee Chair, on the value of standards in its next edition.</a:t>
            </a:r>
          </a:p>
          <a:p>
            <a:pPr lvl="1">
              <a:lnSpc>
                <a:spcPct val="120000"/>
              </a:lnSpc>
              <a:spcBef>
                <a:spcPts val="600"/>
              </a:spcBef>
            </a:pPr>
            <a:r>
              <a:rPr lang="en-GB" sz="1600" dirty="0"/>
              <a:t>IoT Agenda is also interested in hosting the interview with </a:t>
            </a:r>
            <a:r>
              <a:rPr lang="en-GB" sz="1600" dirty="0" err="1"/>
              <a:t>Yongjing</a:t>
            </a:r>
            <a:r>
              <a:rPr lang="en-GB" sz="1600" dirty="0"/>
              <a:t> Zhang on the importance of semantic interoperability in IoT </a:t>
            </a:r>
          </a:p>
        </p:txBody>
      </p:sp>
    </p:spTree>
    <p:extLst>
      <p:ext uri="{BB962C8B-B14F-4D97-AF65-F5344CB8AC3E}">
        <p14:creationId xmlns:p14="http://schemas.microsoft.com/office/powerpoint/2010/main" val="98946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325-E18E-4568-80C6-C2303FAE55FC}"/>
              </a:ext>
            </a:extLst>
          </p:cNvPr>
          <p:cNvSpPr>
            <a:spLocks noGrp="1"/>
          </p:cNvSpPr>
          <p:nvPr>
            <p:ph type="title"/>
          </p:nvPr>
        </p:nvSpPr>
        <p:spPr/>
        <p:txBody>
          <a:bodyPr/>
          <a:lstStyle/>
          <a:p>
            <a:r>
              <a:rPr lang="en-GB" dirty="0"/>
              <a:t>Speaking slots </a:t>
            </a:r>
          </a:p>
        </p:txBody>
      </p:sp>
      <p:sp>
        <p:nvSpPr>
          <p:cNvPr id="3" name="Content Placeholder 2">
            <a:extLst>
              <a:ext uri="{FF2B5EF4-FFF2-40B4-BE49-F238E27FC236}">
                <a16:creationId xmlns:a16="http://schemas.microsoft.com/office/drawing/2014/main" id="{060353B2-2799-4375-BB4A-E3525006E019}"/>
              </a:ext>
            </a:extLst>
          </p:cNvPr>
          <p:cNvSpPr>
            <a:spLocks noGrp="1"/>
          </p:cNvSpPr>
          <p:nvPr>
            <p:ph idx="1"/>
          </p:nvPr>
        </p:nvSpPr>
        <p:spPr/>
        <p:txBody>
          <a:bodyPr>
            <a:normAutofit fontScale="92500" lnSpcReduction="10000"/>
          </a:bodyPr>
          <a:lstStyle/>
          <a:p>
            <a:pPr marL="0" indent="0">
              <a:buNone/>
            </a:pPr>
            <a:r>
              <a:rPr lang="en-GB" sz="1800" b="1" dirty="0"/>
              <a:t>Speaking Slots </a:t>
            </a:r>
          </a:p>
          <a:p>
            <a:r>
              <a:rPr lang="en-GB" sz="1800" dirty="0">
                <a:solidFill>
                  <a:srgbClr val="545054"/>
                </a:solidFill>
              </a:rPr>
              <a:t>Andreas Kraft, of Deutsche Telekom, delivered a presentation on oneM2M’s Smart Device Template at Smart Home Expo, In Birmingham, in March. </a:t>
            </a:r>
          </a:p>
          <a:p>
            <a:r>
              <a:rPr lang="en-GB" sz="1800" dirty="0">
                <a:solidFill>
                  <a:srgbClr val="545054"/>
                </a:solidFill>
              </a:rPr>
              <a:t>Andreas </a:t>
            </a:r>
            <a:r>
              <a:rPr lang="en-GB" sz="1800" dirty="0" err="1">
                <a:solidFill>
                  <a:srgbClr val="545054"/>
                </a:solidFill>
              </a:rPr>
              <a:t>Neubacher</a:t>
            </a:r>
            <a:r>
              <a:rPr lang="en-GB" sz="1800" dirty="0">
                <a:solidFill>
                  <a:srgbClr val="545054"/>
                </a:solidFill>
              </a:rPr>
              <a:t>, of Deutsche Telekom, participated in the panel: ‘Creating a competitive edge with </a:t>
            </a:r>
            <a:r>
              <a:rPr lang="en-GB" sz="1800" dirty="0" err="1">
                <a:solidFill>
                  <a:srgbClr val="545054"/>
                </a:solidFill>
              </a:rPr>
              <a:t>IIoT</a:t>
            </a:r>
            <a:r>
              <a:rPr lang="en-GB" sz="1800" dirty="0">
                <a:solidFill>
                  <a:srgbClr val="545054"/>
                </a:solidFill>
              </a:rPr>
              <a:t>’  at IoT Tech Expo Global 2019, London, in April.</a:t>
            </a:r>
          </a:p>
          <a:p>
            <a:r>
              <a:rPr lang="en-GB" sz="1800" dirty="0">
                <a:solidFill>
                  <a:srgbClr val="545054"/>
                </a:solidFill>
              </a:rPr>
              <a:t>Syed Zaeem </a:t>
            </a:r>
            <a:r>
              <a:rPr lang="en-GB" sz="1800" dirty="0" err="1">
                <a:solidFill>
                  <a:srgbClr val="545054"/>
                </a:solidFill>
              </a:rPr>
              <a:t>Hosain</a:t>
            </a:r>
            <a:r>
              <a:rPr lang="en-GB" sz="1800" dirty="0">
                <a:solidFill>
                  <a:srgbClr val="545054"/>
                </a:solidFill>
              </a:rPr>
              <a:t>, of AERIS, moderated the panel ‘Developing the framework to secure IoT-generated data’, at IoT World 2019, in Santa Clara, USA, this month. </a:t>
            </a:r>
            <a:endParaRPr lang="en-US" sz="1800" dirty="0">
              <a:solidFill>
                <a:srgbClr val="545054"/>
              </a:solidFill>
            </a:endParaRPr>
          </a:p>
          <a:p>
            <a:endParaRPr lang="en-US" sz="1800" b="1" dirty="0"/>
          </a:p>
          <a:p>
            <a:r>
              <a:rPr lang="en-GB" sz="1800" b="1" dirty="0"/>
              <a:t>Upcoming Speaking Slots </a:t>
            </a:r>
          </a:p>
          <a:p>
            <a:r>
              <a:rPr lang="en-GB" sz="1800" dirty="0"/>
              <a:t>oneM2M has been offered a speaking slot at the 4th Annual IoT Global Innovation Forum, in Chicago, </a:t>
            </a:r>
            <a:r>
              <a:rPr lang="en-GB" sz="1800" dirty="0" err="1"/>
              <a:t>Illilnois</a:t>
            </a:r>
            <a:r>
              <a:rPr lang="en-GB" sz="1800" dirty="0"/>
              <a:t>, July 9-10. A participant to fill the slot is still being sought.</a:t>
            </a:r>
          </a:p>
          <a:p>
            <a:r>
              <a:rPr lang="en-GB" sz="1800" dirty="0"/>
              <a:t>A slot is available for oneM2M to speak at the Industry of Things World Asia 2019, Singapore, July 11-12, 2019.</a:t>
            </a:r>
          </a:p>
          <a:p>
            <a:r>
              <a:rPr lang="en-GB" sz="1800" dirty="0"/>
              <a:t> A slot is available for oneM2M to speak at the Industry of Things World 2019, September, 16-17, 2019. </a:t>
            </a:r>
          </a:p>
          <a:p>
            <a:r>
              <a:rPr lang="en-GB" sz="1800" dirty="0"/>
              <a:t>A slot at the IoT Security Summit in </a:t>
            </a:r>
            <a:r>
              <a:rPr lang="en-GB" sz="1800" dirty="0" err="1"/>
              <a:t>Alanta</a:t>
            </a:r>
            <a:r>
              <a:rPr lang="en-GB" sz="1800" dirty="0"/>
              <a:t>, Georgia, October 31-Nov 1, has been agreed. </a:t>
            </a:r>
          </a:p>
          <a:p>
            <a:pPr marL="0" indent="0">
              <a:buNone/>
            </a:pPr>
            <a:endParaRPr lang="en-GB" sz="1600" dirty="0"/>
          </a:p>
          <a:p>
            <a:endParaRPr lang="en-GB" sz="1600" dirty="0"/>
          </a:p>
          <a:p>
            <a:endParaRPr lang="en-GB" sz="1800" b="1" dirty="0"/>
          </a:p>
          <a:p>
            <a:endParaRPr lang="en-GB" sz="1800" b="1" dirty="0"/>
          </a:p>
          <a:p>
            <a:endParaRPr lang="en-GB" dirty="0"/>
          </a:p>
        </p:txBody>
      </p:sp>
      <p:sp>
        <p:nvSpPr>
          <p:cNvPr id="4" name="Slide Number Placeholder 3">
            <a:extLst>
              <a:ext uri="{FF2B5EF4-FFF2-40B4-BE49-F238E27FC236}">
                <a16:creationId xmlns:a16="http://schemas.microsoft.com/office/drawing/2014/main" id="{A52CD93E-03AA-4744-9366-994B0C311A00}"/>
              </a:ext>
            </a:extLst>
          </p:cNvPr>
          <p:cNvSpPr>
            <a:spLocks noGrp="1"/>
          </p:cNvSpPr>
          <p:nvPr>
            <p:ph type="sldNum" sz="quarter" idx="12"/>
          </p:nvPr>
        </p:nvSpPr>
        <p:spPr/>
        <p:txBody>
          <a:bodyPr/>
          <a:lstStyle/>
          <a:p>
            <a:fld id="{163F5A94-8458-4F17-AD3C-1A083E20221D}" type="slidenum">
              <a:rPr lang="en-US" smtClean="0"/>
              <a:t>4</a:t>
            </a:fld>
            <a:endParaRPr lang="en-US" dirty="0"/>
          </a:p>
        </p:txBody>
      </p:sp>
    </p:spTree>
    <p:extLst>
      <p:ext uri="{BB962C8B-B14F-4D97-AF65-F5344CB8AC3E}">
        <p14:creationId xmlns:p14="http://schemas.microsoft.com/office/powerpoint/2010/main" val="1906067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7A470F-2C3E-4852-B8BE-545F1AC644C2}"/>
              </a:ext>
            </a:extLst>
          </p:cNvPr>
          <p:cNvSpPr>
            <a:spLocks noGrp="1"/>
          </p:cNvSpPr>
          <p:nvPr>
            <p:ph type="title"/>
          </p:nvPr>
        </p:nvSpPr>
        <p:spPr/>
        <p:txBody>
          <a:bodyPr/>
          <a:lstStyle/>
          <a:p>
            <a:r>
              <a:rPr lang="en-GB" dirty="0"/>
              <a:t>Knect365 speaking slot events</a:t>
            </a:r>
          </a:p>
        </p:txBody>
      </p:sp>
      <p:sp>
        <p:nvSpPr>
          <p:cNvPr id="3" name="Content Placeholder 2">
            <a:extLst>
              <a:ext uri="{FF2B5EF4-FFF2-40B4-BE49-F238E27FC236}">
                <a16:creationId xmlns:a16="http://schemas.microsoft.com/office/drawing/2014/main" id="{5919587D-BBA1-4D47-B3D9-6908EA43B321}"/>
              </a:ext>
            </a:extLst>
          </p:cNvPr>
          <p:cNvSpPr>
            <a:spLocks noGrp="1"/>
          </p:cNvSpPr>
          <p:nvPr>
            <p:ph idx="1"/>
          </p:nvPr>
        </p:nvSpPr>
        <p:spPr>
          <a:xfrm>
            <a:off x="334696" y="1493919"/>
            <a:ext cx="10604548" cy="4487431"/>
          </a:xfrm>
        </p:spPr>
        <p:txBody>
          <a:bodyPr>
            <a:normAutofit fontScale="62500" lnSpcReduction="20000"/>
          </a:bodyPr>
          <a:lstStyle/>
          <a:p>
            <a:pPr marL="0" indent="0">
              <a:buNone/>
            </a:pPr>
            <a:r>
              <a:rPr lang="en-GB" sz="2900" b="1" i="1" dirty="0"/>
              <a:t>As part of oneM2M’s media partnership with Knect365, oneM2M has been offered speaking slots at the following events:</a:t>
            </a:r>
          </a:p>
          <a:p>
            <a:endParaRPr lang="en-GB" sz="2900" b="1" i="1" dirty="0"/>
          </a:p>
          <a:p>
            <a:r>
              <a:rPr lang="en-GB" sz="2900" i="1" dirty="0"/>
              <a:t>IoT World Europe Summit,  June 12-13, 2019, Excel, London</a:t>
            </a:r>
            <a:endParaRPr lang="en-GB" sz="2900" dirty="0"/>
          </a:p>
          <a:p>
            <a:pPr marL="0" indent="0">
              <a:buNone/>
            </a:pPr>
            <a:endParaRPr lang="en-GB" sz="2900" dirty="0"/>
          </a:p>
          <a:p>
            <a:r>
              <a:rPr lang="en-GB" sz="2900" i="1" dirty="0"/>
              <a:t>Internet of Things Asia, September 10-12, 2019, Marina Bay Sands Singapore</a:t>
            </a:r>
            <a:endParaRPr lang="en-GB" sz="2900" dirty="0"/>
          </a:p>
          <a:p>
            <a:pPr marL="0" indent="0">
              <a:buNone/>
            </a:pPr>
            <a:endParaRPr lang="en-GB" sz="2900" dirty="0"/>
          </a:p>
          <a:p>
            <a:r>
              <a:rPr lang="en-GB" sz="2900" i="1" dirty="0"/>
              <a:t>Internet of Things World Africa, November 12-14, 2019, CTICC South Africa</a:t>
            </a:r>
          </a:p>
          <a:p>
            <a:pPr marL="0" indent="0">
              <a:buNone/>
            </a:pPr>
            <a:endParaRPr lang="en-GB" sz="2900" dirty="0"/>
          </a:p>
          <a:p>
            <a:r>
              <a:rPr lang="en-GB" sz="2900" i="1" dirty="0"/>
              <a:t>Smart Cities Summit, October 31- November 1, 2019, Sheraton Atlanta, GA</a:t>
            </a:r>
            <a:endParaRPr lang="en-GB" sz="2900" dirty="0"/>
          </a:p>
          <a:p>
            <a:pPr marL="0" indent="0">
              <a:buNone/>
            </a:pPr>
            <a:endParaRPr lang="en-GB" sz="2900" dirty="0"/>
          </a:p>
          <a:p>
            <a:r>
              <a:rPr lang="en-GB" sz="2900" i="1" dirty="0"/>
              <a:t>Industrial IoT World, October 31- November 1, 2019, Sheraton Atlanta, GA</a:t>
            </a:r>
            <a:endParaRPr lang="en-GB" sz="2900" dirty="0"/>
          </a:p>
          <a:p>
            <a:pPr marL="0" indent="0">
              <a:buNone/>
            </a:pPr>
            <a:endParaRPr lang="en-GB" sz="2900" dirty="0"/>
          </a:p>
          <a:p>
            <a:r>
              <a:rPr lang="en-GB" sz="2900" i="1" dirty="0"/>
              <a:t>Smart Home Summit November 12-13, 2019 San Francisco</a:t>
            </a:r>
            <a:endParaRPr lang="en-GB" sz="2900" dirty="0"/>
          </a:p>
          <a:p>
            <a:endParaRPr lang="en-GB" dirty="0"/>
          </a:p>
        </p:txBody>
      </p:sp>
      <p:sp>
        <p:nvSpPr>
          <p:cNvPr id="4" name="Slide Number Placeholder 3">
            <a:extLst>
              <a:ext uri="{FF2B5EF4-FFF2-40B4-BE49-F238E27FC236}">
                <a16:creationId xmlns:a16="http://schemas.microsoft.com/office/drawing/2014/main" id="{506D60DE-A8CD-4649-93F3-126808335F82}"/>
              </a:ext>
            </a:extLst>
          </p:cNvPr>
          <p:cNvSpPr>
            <a:spLocks noGrp="1"/>
          </p:cNvSpPr>
          <p:nvPr>
            <p:ph type="sldNum" sz="quarter" idx="12"/>
          </p:nvPr>
        </p:nvSpPr>
        <p:spPr/>
        <p:txBody>
          <a:bodyPr/>
          <a:lstStyle/>
          <a:p>
            <a:fld id="{163F5A94-8458-4F17-AD3C-1A083E20221D}" type="slidenum">
              <a:rPr lang="en-US" smtClean="0"/>
              <a:t>5</a:t>
            </a:fld>
            <a:endParaRPr lang="en-US" dirty="0"/>
          </a:p>
        </p:txBody>
      </p:sp>
    </p:spTree>
    <p:extLst>
      <p:ext uri="{BB962C8B-B14F-4D97-AF65-F5344CB8AC3E}">
        <p14:creationId xmlns:p14="http://schemas.microsoft.com/office/powerpoint/2010/main" val="41934419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oneM2M and GCF partnership</a:t>
            </a:r>
          </a:p>
        </p:txBody>
      </p:sp>
      <p:sp>
        <p:nvSpPr>
          <p:cNvPr id="9" name="Slide Number Placeholder 8"/>
          <p:cNvSpPr>
            <a:spLocks noGrp="1"/>
          </p:cNvSpPr>
          <p:nvPr>
            <p:ph type="sldNum" sz="quarter" idx="12"/>
          </p:nvPr>
        </p:nvSpPr>
        <p:spPr/>
        <p:txBody>
          <a:bodyPr/>
          <a:lstStyle/>
          <a:p>
            <a:fld id="{163F5A94-8458-4F17-AD3C-1A083E20221D}" type="slidenum">
              <a:rPr lang="en-US" smtClean="0"/>
              <a:pPr/>
              <a:t>6</a:t>
            </a:fld>
            <a:endParaRPr lang="en-US" dirty="0"/>
          </a:p>
        </p:txBody>
      </p:sp>
      <p:sp>
        <p:nvSpPr>
          <p:cNvPr id="10" name="Content Placeholder 2">
            <a:extLst>
              <a:ext uri="{FF2B5EF4-FFF2-40B4-BE49-F238E27FC236}">
                <a16:creationId xmlns:a16="http://schemas.microsoft.com/office/drawing/2014/main" id="{016DBE93-FA2D-4972-87AC-E827157910FC}"/>
              </a:ext>
            </a:extLst>
          </p:cNvPr>
          <p:cNvSpPr txBox="1">
            <a:spLocks/>
          </p:cNvSpPr>
          <p:nvPr/>
        </p:nvSpPr>
        <p:spPr>
          <a:xfrm>
            <a:off x="749889" y="1664183"/>
            <a:ext cx="10947739" cy="52893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t>The GCF has invited oneM2M to co-exhibit at IoT Solutions World Congress 2019. If you are able to represent oneM2M at the show alongside the GCF, please let Karen or Proactive PR know.</a:t>
            </a:r>
          </a:p>
          <a:p>
            <a:pPr marL="0" indent="0">
              <a:buNone/>
            </a:pPr>
            <a:endParaRPr lang="en-US" sz="1800" dirty="0"/>
          </a:p>
          <a:p>
            <a:r>
              <a:rPr lang="en-US" sz="1800" dirty="0"/>
              <a:t>The GCF has entered a joint speaking submission on behalf of oneM2M and the GCF. To be successful, the submission has to include a use case of the standard. If you or your company has a oneM2M use case that you are able to discuss at the show, please let the marcom committee know.</a:t>
            </a:r>
          </a:p>
          <a:p>
            <a:endParaRPr lang="en-US" sz="1800" dirty="0"/>
          </a:p>
          <a:p>
            <a:r>
              <a:rPr lang="en-US" sz="1800" dirty="0"/>
              <a:t>The GCF would also like to host a guest blog from oneM2M on its website in June. If you have any topics you would like to put forward, please do so.</a:t>
            </a:r>
          </a:p>
          <a:p>
            <a:endParaRPr lang="en-US" sz="1800" dirty="0"/>
          </a:p>
          <a:p>
            <a:r>
              <a:rPr lang="en-US" sz="1800" dirty="0"/>
              <a:t>Please provide inputs for a press release on the GCF and oneM2M standard if possible. </a:t>
            </a:r>
          </a:p>
          <a:p>
            <a:endParaRPr lang="en-US" sz="1600" dirty="0"/>
          </a:p>
          <a:p>
            <a:endParaRPr lang="en-US" sz="1600" dirty="0"/>
          </a:p>
        </p:txBody>
      </p:sp>
    </p:spTree>
    <p:extLst>
      <p:ext uri="{BB962C8B-B14F-4D97-AF65-F5344CB8AC3E}">
        <p14:creationId xmlns:p14="http://schemas.microsoft.com/office/powerpoint/2010/main" val="2982899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How The TP Can Help</a:t>
            </a:r>
          </a:p>
        </p:txBody>
      </p:sp>
      <p:sp>
        <p:nvSpPr>
          <p:cNvPr id="9" name="Slide Number Placeholder 8"/>
          <p:cNvSpPr>
            <a:spLocks noGrp="1"/>
          </p:cNvSpPr>
          <p:nvPr>
            <p:ph type="sldNum" sz="quarter" idx="12"/>
          </p:nvPr>
        </p:nvSpPr>
        <p:spPr/>
        <p:txBody>
          <a:bodyPr/>
          <a:lstStyle/>
          <a:p>
            <a:fld id="{163F5A94-8458-4F17-AD3C-1A083E20221D}" type="slidenum">
              <a:rPr lang="en-US" smtClean="0"/>
              <a:pPr/>
              <a:t>7</a:t>
            </a:fld>
            <a:endParaRPr lang="en-US" dirty="0"/>
          </a:p>
        </p:txBody>
      </p:sp>
      <p:sp>
        <p:nvSpPr>
          <p:cNvPr id="10" name="Content Placeholder 2">
            <a:extLst>
              <a:ext uri="{FF2B5EF4-FFF2-40B4-BE49-F238E27FC236}">
                <a16:creationId xmlns:a16="http://schemas.microsoft.com/office/drawing/2014/main" id="{016DBE93-FA2D-4972-87AC-E827157910FC}"/>
              </a:ext>
            </a:extLst>
          </p:cNvPr>
          <p:cNvSpPr txBox="1">
            <a:spLocks/>
          </p:cNvSpPr>
          <p:nvPr/>
        </p:nvSpPr>
        <p:spPr>
          <a:xfrm>
            <a:off x="749889" y="1664183"/>
            <a:ext cx="10947739" cy="52893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Take advantage of available speaking slots. Speaking slots give oneM2M a valuable platform to reach a much wider audience and it is important that these opportunities are not missed as and when they arise.</a:t>
            </a:r>
          </a:p>
          <a:p>
            <a:pPr marL="228600" lvl="1">
              <a:lnSpc>
                <a:spcPct val="100000"/>
              </a:lnSpc>
              <a:spcBef>
                <a:spcPts val="1000"/>
              </a:spcBef>
            </a:pPr>
            <a:r>
              <a:rPr lang="en-US" sz="1600" dirty="0"/>
              <a:t>Share any interesting activity or relevant updates which would make good content for press releases, features, white papers and social media. This is crucial in order for oneM2M to build its presence in the IoT sector and across the telecom industry. This also allows oneM2M to maintain a fresh and dynamic presence online. </a:t>
            </a:r>
          </a:p>
          <a:p>
            <a:pPr marL="228600" lvl="1">
              <a:lnSpc>
                <a:spcPct val="100000"/>
              </a:lnSpc>
              <a:spcBef>
                <a:spcPts val="1000"/>
              </a:spcBef>
            </a:pPr>
            <a:r>
              <a:rPr lang="en-US" sz="1600" dirty="0"/>
              <a:t>Please share your news stories and events with us by completing our PR questionnaire.</a:t>
            </a:r>
          </a:p>
          <a:p>
            <a:r>
              <a:rPr lang="en-US" sz="1600" dirty="0"/>
              <a:t>Suggest future topics for webinars and help progress them. </a:t>
            </a:r>
          </a:p>
          <a:p>
            <a:r>
              <a:rPr lang="en-US" sz="1600" dirty="0"/>
              <a:t>Share relevant exposure of oneM2M-related content.</a:t>
            </a:r>
          </a:p>
          <a:p>
            <a:pPr marL="228600" lvl="1">
              <a:lnSpc>
                <a:spcPct val="100000"/>
              </a:lnSpc>
              <a:spcBef>
                <a:spcPts val="1000"/>
              </a:spcBef>
            </a:pPr>
            <a:r>
              <a:rPr lang="en-US" sz="1600" dirty="0"/>
              <a:t>Please keep us updated on any member companies that are speaking about oneM2M at events.</a:t>
            </a:r>
          </a:p>
          <a:p>
            <a:pPr marL="228600" lvl="1">
              <a:lnSpc>
                <a:spcPct val="100000"/>
              </a:lnSpc>
              <a:spcBef>
                <a:spcPts val="1000"/>
              </a:spcBef>
            </a:pPr>
            <a:r>
              <a:rPr lang="en-US" sz="1600" dirty="0"/>
              <a:t>Share progress and information regarding Release 4. </a:t>
            </a:r>
          </a:p>
          <a:p>
            <a:pPr marL="0" lvl="1" indent="0">
              <a:lnSpc>
                <a:spcPct val="100000"/>
              </a:lnSpc>
              <a:spcBef>
                <a:spcPts val="1000"/>
              </a:spcBef>
              <a:buNone/>
            </a:pPr>
            <a:endParaRPr lang="en-US" sz="1600" dirty="0"/>
          </a:p>
          <a:p>
            <a:pPr marL="0" lvl="1" indent="0" algn="ctr">
              <a:lnSpc>
                <a:spcPct val="100000"/>
              </a:lnSpc>
              <a:spcBef>
                <a:spcPts val="1000"/>
              </a:spcBef>
              <a:buNone/>
            </a:pPr>
            <a:r>
              <a:rPr lang="en-US" sz="1600" i="1" dirty="0"/>
              <a:t>We thank you for your continued support for oneM2M</a:t>
            </a:r>
          </a:p>
        </p:txBody>
      </p:sp>
    </p:spTree>
    <p:extLst>
      <p:ext uri="{BB962C8B-B14F-4D97-AF65-F5344CB8AC3E}">
        <p14:creationId xmlns:p14="http://schemas.microsoft.com/office/powerpoint/2010/main" val="271933618"/>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2668</TotalTime>
  <Words>1017</Words>
  <Application>Microsoft Office PowerPoint</Application>
  <PresentationFormat>Widescreen</PresentationFormat>
  <Paragraphs>88</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Myriad Pro</vt:lpstr>
      <vt:lpstr>Myriad Pro Light</vt:lpstr>
      <vt:lpstr>Office Theme</vt:lpstr>
      <vt:lpstr>MARCOM report – TP40 San Diego, CA, USA</vt:lpstr>
      <vt:lpstr>Recent MARCOM Activity</vt:lpstr>
      <vt:lpstr>Recent MARCOM Activity</vt:lpstr>
      <vt:lpstr>Speaking slots </vt:lpstr>
      <vt:lpstr>Knect365 speaking slot events</vt:lpstr>
      <vt:lpstr>oneM2M and GCF partnership</vt:lpstr>
      <vt:lpstr>How The TP Can Help</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Callie Sowerby</cp:lastModifiedBy>
  <cp:revision>173</cp:revision>
  <dcterms:created xsi:type="dcterms:W3CDTF">2017-09-21T15:46:31Z</dcterms:created>
  <dcterms:modified xsi:type="dcterms:W3CDTF">2019-05-21T15:59:42Z</dcterms:modified>
</cp:coreProperties>
</file>