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4" r:id="rId4"/>
    <p:sldId id="271" r:id="rId5"/>
    <p:sldId id="265" r:id="rId6"/>
    <p:sldId id="268" r:id="rId7"/>
    <p:sldId id="266" r:id="rId8"/>
    <p:sldId id="267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8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80" y="3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5/24/2019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5/24/2019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5/24/2019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5/24/2019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5/24/2019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2017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535601"/>
            <a:ext cx="11296184" cy="2387600"/>
          </a:xfrm>
        </p:spPr>
        <p:txBody>
          <a:bodyPr>
            <a:normAutofit/>
          </a:bodyPr>
          <a:lstStyle/>
          <a:p>
            <a:r>
              <a:rPr lang="en-US" dirty="0" smtClean="0"/>
              <a:t>WG3 TDE40</a:t>
            </a:r>
            <a:br>
              <a:rPr lang="en-US" dirty="0" smtClean="0"/>
            </a:br>
            <a:r>
              <a:rPr lang="en-US" dirty="0" smtClean="0"/>
              <a:t>Status Report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10173628" cy="1655762"/>
          </a:xfrm>
        </p:spPr>
        <p:txBody>
          <a:bodyPr>
            <a:normAutofit/>
          </a:bodyPr>
          <a:lstStyle/>
          <a:p>
            <a:pPr algn="l"/>
            <a:r>
              <a:rPr lang="en-US" altLang="ko-KR" dirty="0" smtClean="0"/>
              <a:t>Group: TDE</a:t>
            </a:r>
          </a:p>
          <a:p>
            <a:pPr algn="l"/>
            <a:r>
              <a:rPr lang="en-US" altLang="ko-KR" dirty="0"/>
              <a:t>Source: </a:t>
            </a:r>
            <a:r>
              <a:rPr lang="en-US" altLang="ko-KR" dirty="0" smtClean="0"/>
              <a:t>TDE WG Chair, Andrew </a:t>
            </a:r>
            <a:r>
              <a:rPr lang="en-US" altLang="ko-KR" dirty="0"/>
              <a:t>Min-gyu Han, Hansung University</a:t>
            </a:r>
          </a:p>
          <a:p>
            <a:pPr algn="l"/>
            <a:r>
              <a:rPr lang="en-US" dirty="0" smtClean="0"/>
              <a:t>Meeting Date: 2019-05-20 to 2019-05-24</a:t>
            </a:r>
          </a:p>
        </p:txBody>
      </p:sp>
    </p:spTree>
    <p:extLst>
      <p:ext uri="{BB962C8B-B14F-4D97-AF65-F5344CB8AC3E}">
        <p14:creationId xmlns:p14="http://schemas.microsoft.com/office/powerpoint/2010/main" val="1765449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Summary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WG3 </a:t>
            </a:r>
            <a:r>
              <a:rPr lang="en-US" altLang="ko-KR" dirty="0"/>
              <a:t>Objectives for </a:t>
            </a:r>
            <a:r>
              <a:rPr lang="en-US" altLang="ko-KR" dirty="0" smtClean="0"/>
              <a:t>TDE 40 (</a:t>
            </a:r>
            <a:r>
              <a:rPr lang="en-US" altLang="ko-KR" dirty="0" smtClean="0"/>
              <a:t>16 </a:t>
            </a:r>
            <a:r>
              <a:rPr lang="en-US" altLang="ko-KR" dirty="0" smtClean="0"/>
              <a:t>CRs, </a:t>
            </a:r>
            <a:r>
              <a:rPr lang="en-US" altLang="ko-KR" dirty="0" smtClean="0"/>
              <a:t>15 </a:t>
            </a:r>
            <a:r>
              <a:rPr lang="en-US" altLang="ko-KR" dirty="0" smtClean="0"/>
              <a:t>inputs)</a:t>
            </a:r>
            <a:endParaRPr lang="en-US" altLang="ko-KR" dirty="0"/>
          </a:p>
          <a:p>
            <a:pPr lvl="1"/>
            <a:r>
              <a:rPr lang="en-US" altLang="ko-KR" dirty="0" smtClean="0"/>
              <a:t>Handling inputs </a:t>
            </a:r>
            <a:r>
              <a:rPr lang="en-US" altLang="ko-KR" dirty="0"/>
              <a:t>the development of </a:t>
            </a:r>
            <a:r>
              <a:rPr lang="en-US" altLang="ko-KR" dirty="0" smtClean="0"/>
              <a:t>Test specs (</a:t>
            </a:r>
            <a:r>
              <a:rPr lang="en-US" altLang="ko-KR" dirty="0" smtClean="0"/>
              <a:t>Rel-2 for finalization </a:t>
            </a:r>
            <a:r>
              <a:rPr lang="en-US" altLang="ko-KR" dirty="0"/>
              <a:t>and </a:t>
            </a:r>
            <a:r>
              <a:rPr lang="en-US" altLang="ko-KR" dirty="0" smtClean="0"/>
              <a:t>Rel-3)</a:t>
            </a:r>
            <a:endParaRPr lang="en-US" altLang="ko-KR" dirty="0"/>
          </a:p>
          <a:p>
            <a:pPr lvl="1"/>
            <a:r>
              <a:rPr lang="en-US" altLang="ko-KR" dirty="0" smtClean="0"/>
              <a:t>Discussion</a:t>
            </a:r>
            <a:r>
              <a:rPr lang="en-US" altLang="ko-KR" dirty="0" smtClean="0"/>
              <a:t> </a:t>
            </a:r>
            <a:r>
              <a:rPr lang="en-US" altLang="ko-KR" dirty="0"/>
              <a:t>on </a:t>
            </a:r>
            <a:r>
              <a:rPr lang="en-US" altLang="ko-KR" dirty="0" smtClean="0"/>
              <a:t>Rel-4 (or Ext. of Rel-3) </a:t>
            </a:r>
            <a:r>
              <a:rPr lang="en-US" altLang="ko-KR" dirty="0" smtClean="0"/>
              <a:t>and Interop new </a:t>
            </a:r>
            <a:r>
              <a:rPr lang="en-US" altLang="ko-KR" dirty="0" smtClean="0"/>
              <a:t>scope</a:t>
            </a:r>
          </a:p>
          <a:p>
            <a:pPr lvl="1"/>
            <a:r>
              <a:rPr lang="en-US" altLang="ko-KR" dirty="0" smtClean="0"/>
              <a:t>Define the </a:t>
            </a:r>
            <a:r>
              <a:rPr lang="en-US" altLang="ko-KR" dirty="0" smtClean="0"/>
              <a:t>scope of ETSI </a:t>
            </a:r>
            <a:r>
              <a:rPr lang="en-US" altLang="ko-KR" dirty="0" smtClean="0"/>
              <a:t>STF559</a:t>
            </a:r>
            <a:endParaRPr lang="en-US" altLang="ko-KR" dirty="0" smtClean="0"/>
          </a:p>
          <a:p>
            <a:pPr lvl="1"/>
            <a:r>
              <a:rPr lang="en-US" altLang="ko-KR" dirty="0"/>
              <a:t>GCF oneM2M Certification Program Updates</a:t>
            </a:r>
            <a:endParaRPr lang="en-US" altLang="ko-KR" dirty="0" smtClean="0"/>
          </a:p>
          <a:p>
            <a:r>
              <a:rPr lang="en-US" altLang="ko-KR" dirty="0" smtClean="0"/>
              <a:t>Status</a:t>
            </a:r>
          </a:p>
          <a:p>
            <a:endParaRPr lang="en-US" altLang="ko-KR" dirty="0"/>
          </a:p>
        </p:txBody>
      </p:sp>
      <p:graphicFrame>
        <p:nvGraphicFramePr>
          <p:cNvPr id="4" name="내용 개체 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4339315"/>
              </p:ext>
            </p:extLst>
          </p:nvPr>
        </p:nvGraphicFramePr>
        <p:xfrm>
          <a:off x="748690" y="4132390"/>
          <a:ext cx="10622694" cy="2258945"/>
        </p:xfrm>
        <a:graphic>
          <a:graphicData uri="http://schemas.openxmlformats.org/drawingml/2006/table">
            <a:tbl>
              <a:tblPr/>
              <a:tblGrid>
                <a:gridCol w="989742">
                  <a:extLst>
                    <a:ext uri="{9D8B030D-6E8A-4147-A177-3AD203B41FA5}">
                      <a16:colId xmlns:a16="http://schemas.microsoft.com/office/drawing/2014/main" val="2027710133"/>
                    </a:ext>
                  </a:extLst>
                </a:gridCol>
                <a:gridCol w="3911081">
                  <a:extLst>
                    <a:ext uri="{9D8B030D-6E8A-4147-A177-3AD203B41FA5}">
                      <a16:colId xmlns:a16="http://schemas.microsoft.com/office/drawing/2014/main" val="3456560478"/>
                    </a:ext>
                  </a:extLst>
                </a:gridCol>
                <a:gridCol w="1533270">
                  <a:extLst>
                    <a:ext uri="{9D8B030D-6E8A-4147-A177-3AD203B41FA5}">
                      <a16:colId xmlns:a16="http://schemas.microsoft.com/office/drawing/2014/main" val="1695849921"/>
                    </a:ext>
                  </a:extLst>
                </a:gridCol>
                <a:gridCol w="1603663">
                  <a:extLst>
                    <a:ext uri="{9D8B030D-6E8A-4147-A177-3AD203B41FA5}">
                      <a16:colId xmlns:a16="http://schemas.microsoft.com/office/drawing/2014/main" val="2731500776"/>
                    </a:ext>
                  </a:extLst>
                </a:gridCol>
                <a:gridCol w="1330569">
                  <a:extLst>
                    <a:ext uri="{9D8B030D-6E8A-4147-A177-3AD203B41FA5}">
                      <a16:colId xmlns:a16="http://schemas.microsoft.com/office/drawing/2014/main" val="174863130"/>
                    </a:ext>
                  </a:extLst>
                </a:gridCol>
                <a:gridCol w="1254369">
                  <a:extLst>
                    <a:ext uri="{9D8B030D-6E8A-4147-A177-3AD203B41FA5}">
                      <a16:colId xmlns:a16="http://schemas.microsoft.com/office/drawing/2014/main" val="3133111326"/>
                    </a:ext>
                  </a:extLst>
                </a:gridCol>
              </a:tblGrid>
              <a:tr h="32531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 number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Title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Status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Target Release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TP#39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TP#40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8049646"/>
                  </a:ext>
                </a:extLst>
              </a:tr>
              <a:tr h="30822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WI-0051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Security Functions Conformance Testing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　</a:t>
                      </a:r>
                      <a:endParaRPr lang="ko-KR" alt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Check</a:t>
                      </a:r>
                      <a:r>
                        <a:rPr lang="en-US" sz="1600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need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Withdraw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0452801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WI-0054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Developers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’ guide series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　</a:t>
                      </a:r>
                      <a:endParaRPr lang="ko-KR" alt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95%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95%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8705321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WI-0060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Interoperability testing Release 2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R2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92</a:t>
                      </a:r>
                      <a:r>
                        <a:rPr lang="en-US" altLang="ko-KR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92</a:t>
                      </a:r>
                      <a:r>
                        <a:rPr lang="en-US" altLang="ko-KR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4051658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WI-0074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Conformance Test Specifications Release 2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R2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95</a:t>
                      </a:r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100%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3854746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WI-0078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oneM2M API guide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　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96%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96</a:t>
                      </a:r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4404093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WI-0085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Conformance Test Specifications Release 3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Active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R3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10</a:t>
                      </a:r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%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60%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5211251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WI-0086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Conformance Test Specifications Release </a:t>
                      </a:r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4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Active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R4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(0)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(0)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42957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8966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Item for Information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Working on developing Rel-2 and Rel-3 Conformance Testing specs</a:t>
            </a:r>
          </a:p>
          <a:p>
            <a:r>
              <a:rPr lang="en-US" altLang="ko-KR" dirty="0"/>
              <a:t>R2 testing specs: </a:t>
            </a:r>
          </a:p>
          <a:p>
            <a:pPr lvl="1"/>
            <a:r>
              <a:rPr lang="en-US" altLang="ko-KR" dirty="0" smtClean="0"/>
              <a:t>Finalizing Baselines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TPs for </a:t>
            </a:r>
            <a:r>
              <a:rPr lang="en-US" altLang="ko-KR" dirty="0" err="1" smtClean="0"/>
              <a:t>FlexContainers</a:t>
            </a:r>
            <a:r>
              <a:rPr lang="en-US" altLang="ko-KR" dirty="0" smtClean="0"/>
              <a:t>, </a:t>
            </a:r>
            <a:r>
              <a:rPr lang="en-US" altLang="ko-KR" dirty="0" err="1" smtClean="0"/>
              <a:t>Resu</a:t>
            </a:r>
            <a:r>
              <a:rPr lang="en-US" altLang="ko-KR" dirty="0" err="1" smtClean="0"/>
              <a:t>ltContent</a:t>
            </a:r>
            <a:r>
              <a:rPr lang="en-US" altLang="ko-KR" dirty="0" smtClean="0"/>
              <a:t>, </a:t>
            </a:r>
            <a:r>
              <a:rPr lang="en-US" altLang="ko-KR" dirty="0" err="1" smtClean="0"/>
              <a:t>GroupFeature</a:t>
            </a:r>
            <a:r>
              <a:rPr lang="en-US" altLang="ko-KR" dirty="0" smtClean="0"/>
              <a:t>, etc.</a:t>
            </a:r>
            <a:endParaRPr lang="en-US" altLang="ko-KR" dirty="0"/>
          </a:p>
          <a:p>
            <a:r>
              <a:rPr lang="en-US" altLang="ko-KR" dirty="0"/>
              <a:t>R3 testing specs: 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Baselines</a:t>
            </a:r>
          </a:p>
          <a:p>
            <a:pPr lvl="1"/>
            <a:r>
              <a:rPr lang="en-US" altLang="ko-KR" dirty="0"/>
              <a:t>TPs for </a:t>
            </a:r>
            <a:r>
              <a:rPr lang="en-US" altLang="ko-KR" dirty="0" err="1"/>
              <a:t>FlexContainers</a:t>
            </a:r>
            <a:r>
              <a:rPr lang="en-US" altLang="ko-KR" dirty="0"/>
              <a:t>, </a:t>
            </a:r>
            <a:r>
              <a:rPr lang="en-US" altLang="ko-KR" dirty="0" err="1"/>
              <a:t>ResultContent</a:t>
            </a:r>
            <a:r>
              <a:rPr lang="en-US" altLang="ko-KR" dirty="0"/>
              <a:t>, </a:t>
            </a:r>
            <a:r>
              <a:rPr lang="en-US" altLang="ko-KR" dirty="0" err="1"/>
              <a:t>GroupFeature</a:t>
            </a:r>
            <a:r>
              <a:rPr lang="en-US" altLang="ko-KR" dirty="0"/>
              <a:t>, etc.</a:t>
            </a:r>
            <a:endParaRPr lang="en-US" altLang="ko-KR" dirty="0"/>
          </a:p>
          <a:p>
            <a:pPr lvl="1"/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4548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Item for DECISION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423686"/>
            <a:ext cx="10515600" cy="4815067"/>
          </a:xfrm>
        </p:spPr>
        <p:txBody>
          <a:bodyPr>
            <a:normAutofit/>
          </a:bodyPr>
          <a:lstStyle/>
          <a:p>
            <a:r>
              <a:rPr lang="en-US" altLang="ko-KR" dirty="0" err="1"/>
              <a:t>TSes</a:t>
            </a:r>
            <a:r>
              <a:rPr lang="en-US" altLang="ko-KR" dirty="0"/>
              <a:t> for </a:t>
            </a:r>
            <a:r>
              <a:rPr lang="en-US" altLang="ko-KR" dirty="0" smtClean="0"/>
              <a:t>approval (REL-2)</a:t>
            </a:r>
            <a:endParaRPr lang="en-US" altLang="ko-KR" dirty="0"/>
          </a:p>
          <a:p>
            <a:pPr lvl="1"/>
            <a:r>
              <a:rPr lang="en-US" altLang="ko-KR" dirty="0"/>
              <a:t>TP-2019-0101-TP40_Approval_TS-0017_R2 </a:t>
            </a:r>
            <a:endParaRPr lang="en-US" altLang="ko-KR" dirty="0" smtClean="0"/>
          </a:p>
          <a:p>
            <a:pPr lvl="1"/>
            <a:r>
              <a:rPr lang="en-US" altLang="ko-KR" dirty="0"/>
              <a:t>TP-2019-0102-TP40_Approval_TS-0018_R2 </a:t>
            </a:r>
          </a:p>
          <a:p>
            <a:pPr lvl="1"/>
            <a:r>
              <a:rPr lang="en-US" altLang="ko-KR" dirty="0"/>
              <a:t>TP-2019-0103-TP40_Approval_TS-0019_R2</a:t>
            </a:r>
            <a:endParaRPr lang="en-US" altLang="ko-KR" dirty="0"/>
          </a:p>
          <a:p>
            <a:r>
              <a:rPr lang="en-US" altLang="ko-KR" dirty="0"/>
              <a:t>CR pack for approval</a:t>
            </a:r>
          </a:p>
          <a:p>
            <a:pPr lvl="1"/>
            <a:r>
              <a:rPr lang="en-US" altLang="ko-KR" dirty="0" smtClean="0"/>
              <a:t>TP-2019-0097-TP40_TS-0025_CR_Pack_R2</a:t>
            </a:r>
          </a:p>
          <a:p>
            <a:pPr lvl="1"/>
            <a:r>
              <a:rPr lang="en-US" altLang="ko-KR" dirty="0" smtClean="0"/>
              <a:t>TP-2019-0098-TP40_TS-0025_CR_Pack_R3</a:t>
            </a:r>
          </a:p>
          <a:p>
            <a:pPr lvl="1"/>
            <a:r>
              <a:rPr lang="en-US" altLang="ko-KR" dirty="0" smtClean="0"/>
              <a:t>TP-2019-0099-TP40_TS-0031_CR_Pack_R2</a:t>
            </a:r>
            <a:endParaRPr lang="en-US" altLang="ko-KR" dirty="0"/>
          </a:p>
          <a:p>
            <a:pPr lvl="1"/>
            <a:r>
              <a:rPr lang="en-US" altLang="ko-KR" dirty="0" smtClean="0"/>
              <a:t>TP-2019-0100-TP40_TS-0031_CR_Pack_R3</a:t>
            </a:r>
            <a:endParaRPr lang="en-US" altLang="ko-KR" dirty="0"/>
          </a:p>
          <a:p>
            <a:r>
              <a:rPr lang="en-US" altLang="ko-KR" dirty="0" smtClean="0"/>
              <a:t>Withdraw WI-0051 </a:t>
            </a:r>
            <a:r>
              <a:rPr lang="en-US" altLang="ko-KR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Security Functions Conformance </a:t>
            </a:r>
            <a:r>
              <a:rPr lang="en-US" altLang="ko-KR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Testing</a:t>
            </a:r>
            <a:r>
              <a:rPr lang="en-US" altLang="ko-KR" dirty="0" smtClean="0"/>
              <a:t> </a:t>
            </a:r>
            <a:endParaRPr lang="en-US" altLang="ko-KR" dirty="0"/>
          </a:p>
          <a:p>
            <a:pPr lvl="1"/>
            <a:endParaRPr lang="en-US" altLang="ko-KR" dirty="0"/>
          </a:p>
          <a:p>
            <a:pPr lvl="1"/>
            <a:endParaRPr lang="en-US" altLang="ko-KR" dirty="0"/>
          </a:p>
          <a:p>
            <a:pPr lvl="1"/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34168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Hint for Interop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ko-KR" dirty="0" smtClean="0"/>
              <a:t>Date: June 2019 or later </a:t>
            </a:r>
            <a:r>
              <a:rPr lang="en-US" altLang="ko-KR" dirty="0" smtClean="0">
                <a:sym typeface="Wingdings" panose="05000000000000000000" pitchFamily="2" charset="2"/>
              </a:rPr>
              <a:t> Cancel</a:t>
            </a:r>
            <a:endParaRPr lang="en-US" altLang="ko-KR" dirty="0" smtClean="0"/>
          </a:p>
          <a:p>
            <a:r>
              <a:rPr lang="en-US" altLang="ko-KR" dirty="0" smtClean="0"/>
              <a:t>Features:</a:t>
            </a:r>
          </a:p>
          <a:p>
            <a:pPr lvl="1"/>
            <a:r>
              <a:rPr lang="en-US" altLang="ko-KR" dirty="0" smtClean="0"/>
              <a:t>R2 </a:t>
            </a:r>
            <a:r>
              <a:rPr lang="en-US" altLang="ko-KR" dirty="0" smtClean="0"/>
              <a:t>conformance &amp; interop test specification</a:t>
            </a:r>
          </a:p>
          <a:p>
            <a:pPr lvl="1"/>
            <a:r>
              <a:rPr lang="en-US" altLang="ko-KR" dirty="0" smtClean="0"/>
              <a:t>R3 conformance &amp; interop test specification</a:t>
            </a:r>
          </a:p>
          <a:p>
            <a:pPr lvl="1"/>
            <a:endParaRPr lang="en-US" altLang="ko-KR" dirty="0" smtClean="0"/>
          </a:p>
          <a:p>
            <a:r>
              <a:rPr lang="en-US" altLang="ko-KR" dirty="0"/>
              <a:t>Interop new scope</a:t>
            </a:r>
          </a:p>
          <a:p>
            <a:pPr lvl="1"/>
            <a:r>
              <a:rPr lang="en-US" altLang="ko-KR" dirty="0"/>
              <a:t>3GPP </a:t>
            </a:r>
            <a:r>
              <a:rPr lang="en-US" altLang="ko-KR" dirty="0" smtClean="0"/>
              <a:t>Interworking : Bob</a:t>
            </a:r>
            <a:endParaRPr lang="en-US" altLang="ko-KR" dirty="0"/>
          </a:p>
          <a:p>
            <a:pPr lvl="1"/>
            <a:r>
              <a:rPr lang="en-US" altLang="ko-KR" dirty="0"/>
              <a:t>HAIM(SDT based Information Model</a:t>
            </a:r>
            <a:r>
              <a:rPr lang="en-US" altLang="ko-KR" dirty="0" smtClean="0"/>
              <a:t>): Mahdi</a:t>
            </a:r>
            <a:endParaRPr lang="en-US" altLang="ko-KR" dirty="0"/>
          </a:p>
          <a:p>
            <a:pPr lvl="1"/>
            <a:r>
              <a:rPr lang="en-US" altLang="ko-KR" dirty="0" smtClean="0"/>
              <a:t>DM: Andreas and Mahdi</a:t>
            </a:r>
            <a:endParaRPr lang="en-US" altLang="ko-KR" dirty="0"/>
          </a:p>
          <a:p>
            <a:pPr lvl="1"/>
            <a:r>
              <a:rPr lang="en-US" altLang="ko-KR" dirty="0"/>
              <a:t>Initial Provisioning: Andreas and Bob </a:t>
            </a:r>
          </a:p>
          <a:p>
            <a:pPr lvl="1"/>
            <a:r>
              <a:rPr lang="en-US" altLang="ko-KR" dirty="0"/>
              <a:t>Authentication Security: </a:t>
            </a:r>
            <a:r>
              <a:rPr lang="en-US" altLang="ko-KR" dirty="0" err="1" smtClean="0"/>
              <a:t>InSong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Special thanks to all volunteers!</a:t>
            </a:r>
            <a:endParaRPr lang="en-US" altLang="ko-KR" dirty="0"/>
          </a:p>
          <a:p>
            <a:pPr lvl="1"/>
            <a:endParaRPr lang="ko-KR" altLang="en-US" dirty="0"/>
          </a:p>
        </p:txBody>
      </p:sp>
      <p:sp>
        <p:nvSpPr>
          <p:cNvPr id="4" name="아래쪽 화살표 3"/>
          <p:cNvSpPr/>
          <p:nvPr/>
        </p:nvSpPr>
        <p:spPr>
          <a:xfrm>
            <a:off x="3264878" y="3065848"/>
            <a:ext cx="351693" cy="26377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278591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Item for Information</a:t>
            </a:r>
            <a:endParaRPr lang="ko-KR" altLang="en-US" dirty="0"/>
          </a:p>
        </p:txBody>
      </p:sp>
      <p:sp>
        <p:nvSpPr>
          <p:cNvPr id="5" name="내용 개체 틀 4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altLang="ko-KR" dirty="0"/>
              <a:t>GCF-TTA </a:t>
            </a:r>
            <a:r>
              <a:rPr lang="en-US" altLang="ko-KR" dirty="0" err="1" smtClean="0"/>
              <a:t>MoU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First </a:t>
            </a:r>
            <a:r>
              <a:rPr lang="en-US" altLang="ko-KR" dirty="0" err="1"/>
              <a:t>MoU</a:t>
            </a:r>
            <a:r>
              <a:rPr lang="en-US" altLang="ko-KR" dirty="0"/>
              <a:t> document with brief contents was concluded on 2019.02.26 at MWC 19.</a:t>
            </a:r>
          </a:p>
          <a:p>
            <a:pPr lvl="1"/>
            <a:r>
              <a:rPr lang="en-US" altLang="ko-KR" dirty="0"/>
              <a:t>Second, </a:t>
            </a:r>
            <a:r>
              <a:rPr lang="en-US" altLang="ko-KR" dirty="0" err="1"/>
              <a:t>MoU</a:t>
            </a:r>
            <a:r>
              <a:rPr lang="en-US" altLang="ko-KR" dirty="0"/>
              <a:t> Annex2 document including detailed descriptions was concluded on </a:t>
            </a:r>
            <a:r>
              <a:rPr lang="en-US" altLang="ko-KR" dirty="0" smtClean="0"/>
              <a:t>2019.04.26</a:t>
            </a:r>
          </a:p>
          <a:p>
            <a:r>
              <a:rPr lang="en-US" altLang="ko-KR" dirty="0"/>
              <a:t>Preparing oneM2M WI CRs</a:t>
            </a:r>
          </a:p>
          <a:p>
            <a:pPr lvl="1"/>
            <a:r>
              <a:rPr lang="en-US" altLang="ko-KR" dirty="0"/>
              <a:t>Targeting IAG#20 (5/23), IAG#21 (6/18)</a:t>
            </a:r>
          </a:p>
          <a:p>
            <a:pPr lvl="1"/>
            <a:r>
              <a:rPr lang="en-US" altLang="ko-KR" dirty="0"/>
              <a:t>Including some minor changes for Rel-1</a:t>
            </a:r>
          </a:p>
          <a:p>
            <a:pPr lvl="1"/>
            <a:r>
              <a:rPr lang="en-US" altLang="ko-KR" dirty="0"/>
              <a:t>Getting approval at SG#79 (6/25-27)</a:t>
            </a:r>
          </a:p>
          <a:p>
            <a:pPr lvl="1"/>
            <a:r>
              <a:rPr lang="en-US" altLang="ko-KR" dirty="0"/>
              <a:t>Preparing oneM2M Rel-2 </a:t>
            </a:r>
            <a:r>
              <a:rPr lang="en-US" altLang="ko-KR" dirty="0" err="1"/>
              <a:t>WIs</a:t>
            </a:r>
            <a:r>
              <a:rPr lang="en-US" altLang="ko-KR" dirty="0" err="1" smtClean="0"/>
              <a:t>.</a:t>
            </a:r>
            <a:endParaRPr lang="en-US" altLang="ko-KR" dirty="0"/>
          </a:p>
          <a:p>
            <a:r>
              <a:rPr lang="en-US" altLang="ko-KR" dirty="0"/>
              <a:t>Final official launch for oneM2M Certification Program</a:t>
            </a:r>
          </a:p>
          <a:p>
            <a:pPr lvl="1"/>
            <a:r>
              <a:rPr lang="en-US" altLang="ko-KR" dirty="0"/>
              <a:t>After approval at SG#79, targeting 1st of July 2019</a:t>
            </a:r>
            <a:r>
              <a:rPr lang="en-US" altLang="ko-KR" dirty="0" smtClean="0"/>
              <a:t>.</a:t>
            </a:r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510257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Next Meetings / Calls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Conference Calls</a:t>
            </a:r>
          </a:p>
          <a:p>
            <a:pPr lvl="1"/>
            <a:r>
              <a:rPr lang="en-US" altLang="ko-KR" dirty="0" smtClean="0"/>
              <a:t>TDE#40.1</a:t>
            </a:r>
            <a:r>
              <a:rPr lang="en-US" altLang="ko-KR" dirty="0"/>
              <a:t>: </a:t>
            </a:r>
            <a:r>
              <a:rPr lang="en-US" altLang="ko-KR" dirty="0" smtClean="0"/>
              <a:t>6</a:t>
            </a:r>
            <a:r>
              <a:rPr lang="en-US" altLang="ko-KR" dirty="0" smtClean="0"/>
              <a:t> Jun. </a:t>
            </a:r>
            <a:r>
              <a:rPr lang="en-US" altLang="ko-KR" dirty="0"/>
              <a:t>2019, UTC </a:t>
            </a:r>
            <a:r>
              <a:rPr lang="en-US" altLang="ko-KR" dirty="0" smtClean="0"/>
              <a:t>12:00-13:30</a:t>
            </a:r>
            <a:endParaRPr lang="en-US" altLang="ko-KR" dirty="0"/>
          </a:p>
          <a:p>
            <a:pPr lvl="1"/>
            <a:r>
              <a:rPr lang="en-US" altLang="ko-KR" dirty="0" smtClean="0"/>
              <a:t>TDE#40.2</a:t>
            </a:r>
            <a:r>
              <a:rPr lang="en-US" altLang="ko-KR" dirty="0"/>
              <a:t>: </a:t>
            </a:r>
            <a:r>
              <a:rPr lang="en-US" altLang="ko-KR" dirty="0" smtClean="0"/>
              <a:t>20 Jun. </a:t>
            </a:r>
            <a:r>
              <a:rPr lang="en-US" altLang="ko-KR" dirty="0"/>
              <a:t>2019, UTC </a:t>
            </a:r>
            <a:r>
              <a:rPr lang="en-US" altLang="ko-KR" dirty="0"/>
              <a:t>12:00-13:30 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TDE#40.2</a:t>
            </a:r>
            <a:r>
              <a:rPr lang="en-US" altLang="ko-KR" dirty="0"/>
              <a:t>: </a:t>
            </a:r>
            <a:r>
              <a:rPr lang="en-US" altLang="ko-KR" dirty="0" smtClean="0"/>
              <a:t>27 Jun. </a:t>
            </a:r>
            <a:r>
              <a:rPr lang="en-US" altLang="ko-KR" dirty="0"/>
              <a:t>2019, UTC 12:00-13:30</a:t>
            </a:r>
          </a:p>
          <a:p>
            <a:pPr lvl="1"/>
            <a:endParaRPr lang="en-US" altLang="ko-KR" dirty="0"/>
          </a:p>
          <a:p>
            <a:endParaRPr lang="en-US" altLang="ko-KR" dirty="0"/>
          </a:p>
          <a:p>
            <a:r>
              <a:rPr lang="en-US" altLang="ko-KR" dirty="0"/>
              <a:t>Face-to-Face</a:t>
            </a:r>
          </a:p>
          <a:p>
            <a:pPr lvl="1"/>
            <a:r>
              <a:rPr lang="en-US" altLang="ko-KR" dirty="0" smtClean="0"/>
              <a:t>TDE#41</a:t>
            </a:r>
            <a:r>
              <a:rPr lang="en-US" altLang="ko-KR" dirty="0"/>
              <a:t>: 08-12, Jul, </a:t>
            </a:r>
            <a:r>
              <a:rPr lang="en-US" altLang="ko-KR" dirty="0" smtClean="0"/>
              <a:t>Shanghai, China</a:t>
            </a:r>
            <a:endParaRPr lang="en-US" altLang="ko-KR" dirty="0"/>
          </a:p>
          <a:p>
            <a:pPr lvl="1"/>
            <a:r>
              <a:rPr lang="en-US" altLang="ko-KR" dirty="0" smtClean="0"/>
              <a:t>TDE#42: 23-27, Sep, India</a:t>
            </a:r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424846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92084" y="3157537"/>
            <a:ext cx="7850299" cy="1173570"/>
          </a:xfrm>
        </p:spPr>
        <p:txBody>
          <a:bodyPr>
            <a:normAutofit/>
          </a:bodyPr>
          <a:lstStyle/>
          <a:p>
            <a:pPr algn="ctr"/>
            <a:r>
              <a:rPr lang="en-US" altLang="ko-KR" sz="6000" dirty="0" smtClean="0"/>
              <a:t>Thank You!</a:t>
            </a:r>
            <a:endParaRPr lang="ko-KR" altLang="en-US" sz="6000" dirty="0"/>
          </a:p>
        </p:txBody>
      </p:sp>
    </p:spTree>
    <p:extLst>
      <p:ext uri="{BB962C8B-B14F-4D97-AF65-F5344CB8AC3E}">
        <p14:creationId xmlns:p14="http://schemas.microsoft.com/office/powerpoint/2010/main" val="26390469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500</TotalTime>
  <Words>420</Words>
  <Application>Microsoft Office PowerPoint</Application>
  <PresentationFormat>와이드스크린</PresentationFormat>
  <Paragraphs>115</Paragraphs>
  <Slides>8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16" baseType="lpstr">
      <vt:lpstr>Myriad Pro</vt:lpstr>
      <vt:lpstr>Myriad Pro Light</vt:lpstr>
      <vt:lpstr>宋体</vt:lpstr>
      <vt:lpstr>맑은 고딕</vt:lpstr>
      <vt:lpstr>Arial</vt:lpstr>
      <vt:lpstr>Calibri</vt:lpstr>
      <vt:lpstr>Wingdings</vt:lpstr>
      <vt:lpstr>Office Theme</vt:lpstr>
      <vt:lpstr>WG3 TDE40 Status Report</vt:lpstr>
      <vt:lpstr>Summary</vt:lpstr>
      <vt:lpstr>Item for Information</vt:lpstr>
      <vt:lpstr>Item for DECISION</vt:lpstr>
      <vt:lpstr>Hint for Interop</vt:lpstr>
      <vt:lpstr>Item for Information</vt:lpstr>
      <vt:lpstr>Next Meetings / Calls</vt:lpstr>
      <vt:lpstr>Thank You!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Han Andrew Min-gyu</cp:lastModifiedBy>
  <cp:revision>60</cp:revision>
  <dcterms:created xsi:type="dcterms:W3CDTF">2017-09-21T15:46:31Z</dcterms:created>
  <dcterms:modified xsi:type="dcterms:W3CDTF">2019-05-24T20:32:22Z</dcterms:modified>
</cp:coreProperties>
</file>