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323" r:id="rId4"/>
    <p:sldId id="314" r:id="rId5"/>
    <p:sldId id="322" r:id="rId6"/>
    <p:sldId id="29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570"/>
  </p:normalViewPr>
  <p:slideViewPr>
    <p:cSldViewPr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niblett\Documents\oneM2M\protocols\PRO31\CR%20histor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CR's</a:t>
            </a:r>
            <a:r>
              <a:rPr lang="en-US" baseline="0"/>
              <a:t> agreed by TP Meeting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2"/>
          <c:order val="0"/>
          <c:tx>
            <c:strRef>
              <c:f>Sheet2!$E$1</c:f>
              <c:strCache>
                <c:ptCount val="1"/>
                <c:pt idx="0">
                  <c:v>MNT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Sheet2!$A$2:$A$21</c:f>
              <c:numCache>
                <c:formatCode>General</c:formatCode>
                <c:ptCount val="20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</c:numCache>
            </c:numRef>
          </c:cat>
          <c:val>
            <c:numRef>
              <c:f>Sheet2!$E$2:$E$21</c:f>
              <c:numCache>
                <c:formatCode>General</c:formatCode>
                <c:ptCount val="20"/>
                <c:pt idx="0">
                  <c:v>27</c:v>
                </c:pt>
                <c:pt idx="1">
                  <c:v>28</c:v>
                </c:pt>
                <c:pt idx="2">
                  <c:v>12</c:v>
                </c:pt>
                <c:pt idx="3">
                  <c:v>15</c:v>
                </c:pt>
                <c:pt idx="4">
                  <c:v>18</c:v>
                </c:pt>
                <c:pt idx="5">
                  <c:v>29</c:v>
                </c:pt>
                <c:pt idx="6">
                  <c:v>30</c:v>
                </c:pt>
                <c:pt idx="7">
                  <c:v>18</c:v>
                </c:pt>
                <c:pt idx="8">
                  <c:v>19</c:v>
                </c:pt>
                <c:pt idx="9">
                  <c:v>7</c:v>
                </c:pt>
                <c:pt idx="10">
                  <c:v>20</c:v>
                </c:pt>
                <c:pt idx="11">
                  <c:v>7</c:v>
                </c:pt>
                <c:pt idx="12">
                  <c:v>26</c:v>
                </c:pt>
                <c:pt idx="13">
                  <c:v>19</c:v>
                </c:pt>
                <c:pt idx="14">
                  <c:v>16</c:v>
                </c:pt>
                <c:pt idx="15">
                  <c:v>9</c:v>
                </c:pt>
                <c:pt idx="16">
                  <c:v>21</c:v>
                </c:pt>
                <c:pt idx="17">
                  <c:v>7</c:v>
                </c:pt>
                <c:pt idx="18">
                  <c:v>7</c:v>
                </c:pt>
                <c:pt idx="19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8E1-8845-BAA4-2071C276C71D}"/>
            </c:ext>
          </c:extLst>
        </c:ser>
        <c:ser>
          <c:idx val="3"/>
          <c:order val="1"/>
          <c:tx>
            <c:strRef>
              <c:f>Sheet2!$F$1</c:f>
              <c:strCache>
                <c:ptCount val="1"/>
                <c:pt idx="0">
                  <c:v>R2 new feature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Sheet2!$A$2:$A$21</c:f>
              <c:numCache>
                <c:formatCode>General</c:formatCode>
                <c:ptCount val="20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</c:numCache>
            </c:numRef>
          </c:cat>
          <c:val>
            <c:numRef>
              <c:f>Sheet2!$F$2:$F$21</c:f>
              <c:numCache>
                <c:formatCode>General</c:formatCode>
                <c:ptCount val="20"/>
                <c:pt idx="0">
                  <c:v>1</c:v>
                </c:pt>
                <c:pt idx="1">
                  <c:v>0</c:v>
                </c:pt>
                <c:pt idx="2">
                  <c:v>3</c:v>
                </c:pt>
                <c:pt idx="3">
                  <c:v>9</c:v>
                </c:pt>
                <c:pt idx="4">
                  <c:v>15</c:v>
                </c:pt>
                <c:pt idx="5">
                  <c:v>24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3</c:v>
                </c:pt>
                <c:pt idx="14">
                  <c:v>2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8E1-8845-BAA4-2071C276C71D}"/>
            </c:ext>
          </c:extLst>
        </c:ser>
        <c:ser>
          <c:idx val="4"/>
          <c:order val="2"/>
          <c:tx>
            <c:strRef>
              <c:f>Sheet2!$G$1</c:f>
              <c:strCache>
                <c:ptCount val="1"/>
                <c:pt idx="0">
                  <c:v>R3 new feature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Sheet2!$A$2:$A$21</c:f>
              <c:numCache>
                <c:formatCode>General</c:formatCode>
                <c:ptCount val="20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</c:numCache>
            </c:numRef>
          </c:cat>
          <c:val>
            <c:numRef>
              <c:f>Sheet2!$G$2:$G$21</c:f>
              <c:numCache>
                <c:formatCode>General</c:formatCode>
                <c:ptCount val="20"/>
                <c:pt idx="7">
                  <c:v>1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  <c:pt idx="11">
                  <c:v>3</c:v>
                </c:pt>
                <c:pt idx="12">
                  <c:v>10</c:v>
                </c:pt>
                <c:pt idx="13">
                  <c:v>4</c:v>
                </c:pt>
                <c:pt idx="14">
                  <c:v>16</c:v>
                </c:pt>
                <c:pt idx="15">
                  <c:v>12</c:v>
                </c:pt>
                <c:pt idx="16">
                  <c:v>12</c:v>
                </c:pt>
                <c:pt idx="17">
                  <c:v>6</c:v>
                </c:pt>
                <c:pt idx="18">
                  <c:v>11</c:v>
                </c:pt>
                <c:pt idx="19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8E1-8845-BAA4-2071C276C71D}"/>
            </c:ext>
          </c:extLst>
        </c:ser>
        <c:ser>
          <c:idx val="0"/>
          <c:order val="3"/>
          <c:tx>
            <c:strRef>
              <c:f>Sheet2!$H$1</c:f>
              <c:strCache>
                <c:ptCount val="1"/>
                <c:pt idx="0">
                  <c:v>R4 new feature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Sheet2!$A$2:$A$21</c:f>
              <c:numCache>
                <c:formatCode>General</c:formatCode>
                <c:ptCount val="20"/>
                <c:pt idx="0">
                  <c:v>19</c:v>
                </c:pt>
                <c:pt idx="1">
                  <c:v>20</c:v>
                </c:pt>
                <c:pt idx="2">
                  <c:v>21</c:v>
                </c:pt>
                <c:pt idx="3">
                  <c:v>22</c:v>
                </c:pt>
                <c:pt idx="4">
                  <c:v>23</c:v>
                </c:pt>
                <c:pt idx="5">
                  <c:v>24</c:v>
                </c:pt>
                <c:pt idx="6">
                  <c:v>25</c:v>
                </c:pt>
                <c:pt idx="7">
                  <c:v>26</c:v>
                </c:pt>
                <c:pt idx="8">
                  <c:v>27</c:v>
                </c:pt>
                <c:pt idx="9">
                  <c:v>28</c:v>
                </c:pt>
                <c:pt idx="10">
                  <c:v>29</c:v>
                </c:pt>
                <c:pt idx="11">
                  <c:v>30</c:v>
                </c:pt>
                <c:pt idx="12">
                  <c:v>31</c:v>
                </c:pt>
                <c:pt idx="13">
                  <c:v>32</c:v>
                </c:pt>
                <c:pt idx="14">
                  <c:v>33</c:v>
                </c:pt>
                <c:pt idx="15">
                  <c:v>34</c:v>
                </c:pt>
                <c:pt idx="16">
                  <c:v>35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</c:numCache>
            </c:numRef>
          </c:cat>
          <c:val>
            <c:numRef>
              <c:f>Sheet2!$H$2:$H$21</c:f>
              <c:numCache>
                <c:formatCode>General</c:formatCode>
                <c:ptCount val="20"/>
                <c:pt idx="17">
                  <c:v>1</c:v>
                </c:pt>
                <c:pt idx="18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8E1-8845-BAA4-2071C276C7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-892468336"/>
        <c:axId val="-804239632"/>
      </c:lineChart>
      <c:catAx>
        <c:axId val="-89246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04239632"/>
        <c:crosses val="autoZero"/>
        <c:auto val="1"/>
        <c:lblAlgn val="ctr"/>
        <c:lblOffset val="100"/>
        <c:noMultiLvlLbl val="0"/>
      </c:catAx>
      <c:valAx>
        <c:axId val="-804239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892468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5/22/2019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5/22/2019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TP40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2019-05-20 to 2019-05-24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28600" y="1219200"/>
            <a:ext cx="8915400" cy="5181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800" dirty="0"/>
              <a:t>Objectives for SDS</a:t>
            </a:r>
          </a:p>
          <a:p>
            <a:pPr lvl="1"/>
            <a:r>
              <a:rPr lang="en-GB" altLang="en-US" sz="2000" dirty="0"/>
              <a:t>Progress Rel-4 work items </a:t>
            </a:r>
            <a:endParaRPr lang="en-GB" altLang="en-US" sz="1600" dirty="0"/>
          </a:p>
          <a:p>
            <a:pPr lvl="1"/>
            <a:r>
              <a:rPr lang="en-GB" altLang="en-US" sz="2000" dirty="0"/>
              <a:t>Reduce number of open actions</a:t>
            </a:r>
          </a:p>
          <a:p>
            <a:pPr lvl="2"/>
            <a:r>
              <a:rPr lang="en-GB" altLang="en-US" sz="1600" dirty="0"/>
              <a:t>Closed – 15, Remain Open - 14</a:t>
            </a:r>
          </a:p>
          <a:p>
            <a:pPr lvl="1"/>
            <a:r>
              <a:rPr lang="en-GB" altLang="en-US" sz="2000" dirty="0" err="1"/>
              <a:t>Rel</a:t>
            </a:r>
            <a:r>
              <a:rPr lang="en-GB" altLang="en-US" sz="2000" dirty="0"/>
              <a:t> 2/3 Maintenance</a:t>
            </a:r>
          </a:p>
          <a:p>
            <a:endParaRPr lang="en-GB" altLang="en-US" sz="1800" dirty="0"/>
          </a:p>
          <a:p>
            <a:r>
              <a:rPr lang="en-GB" altLang="en-US" sz="2800" dirty="0"/>
              <a:t>Status details</a:t>
            </a:r>
          </a:p>
          <a:p>
            <a:pPr lvl="1"/>
            <a:r>
              <a:rPr lang="en-GB" altLang="en-US" sz="1800" dirty="0"/>
              <a:t>27 Input contributions agreed towards Rel-4 TRs </a:t>
            </a:r>
          </a:p>
          <a:p>
            <a:pPr lvl="2"/>
            <a:r>
              <a:rPr lang="en-GB" altLang="en-US" sz="1400" dirty="0"/>
              <a:t>TR-0024, TR-0026, TR-0043, TR-0050, TR-0052, TR-0053, TR-0054, TR-0055, TR-0059, TR-0060</a:t>
            </a:r>
          </a:p>
          <a:p>
            <a:pPr lvl="1"/>
            <a:r>
              <a:rPr lang="en-GB" altLang="en-US" sz="1800" dirty="0"/>
              <a:t>11 Input contributions agreed towards Rel-4 TSs </a:t>
            </a:r>
          </a:p>
          <a:p>
            <a:pPr lvl="2"/>
            <a:r>
              <a:rPr lang="en-GB" altLang="en-US" sz="1400" dirty="0"/>
              <a:t>TS-0001, TS-0026</a:t>
            </a:r>
          </a:p>
          <a:p>
            <a:pPr lvl="1"/>
            <a:r>
              <a:rPr lang="en-GB" altLang="en-US" sz="1800" dirty="0"/>
              <a:t>33 Maintenance CRs agreed towards TSs (Mostly Rel-2 / Rel-3)</a:t>
            </a:r>
          </a:p>
          <a:p>
            <a:pPr lvl="2"/>
            <a:r>
              <a:rPr lang="en-GB" altLang="en-US" sz="1400" dirty="0"/>
              <a:t>TS-0001, TS-0004, TS-0026, TS-0008, TS-0009, TS-0034</a:t>
            </a:r>
          </a:p>
          <a:p>
            <a:pPr lvl="1"/>
            <a:r>
              <a:rPr lang="en-GB" altLang="en-US" sz="1800" dirty="0"/>
              <a:t>~15 Contributions pushed to teleconference calls due to lack of meeting time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SDS40 WI Activity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BE76552-7814-408B-8438-148A84188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1371600"/>
            <a:ext cx="7119937" cy="4692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>
            <a:extLst>
              <a:ext uri="{FF2B5EF4-FFF2-40B4-BE49-F238E27FC236}">
                <a16:creationId xmlns:a16="http://schemas.microsoft.com/office/drawing/2014/main" id="{D8A7622D-48EF-9348-B8A7-E0159527BC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CR Trends</a:t>
            </a:r>
          </a:p>
        </p:txBody>
      </p:sp>
      <p:sp>
        <p:nvSpPr>
          <p:cNvPr id="8194" name="Content Placeholder 1">
            <a:extLst>
              <a:ext uri="{FF2B5EF4-FFF2-40B4-BE49-F238E27FC236}">
                <a16:creationId xmlns:a16="http://schemas.microsoft.com/office/drawing/2014/main" id="{34C1E3CF-C2C7-DF42-9FE7-11F2D53645B9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 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/>
        </p:nvGraphicFramePr>
        <p:xfrm>
          <a:off x="1365250" y="1320800"/>
          <a:ext cx="6413500" cy="421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TP-2019-0083 – 6-R2, 9-R3, 9-R4</a:t>
            </a:r>
          </a:p>
          <a:p>
            <a:r>
              <a:rPr lang="en-US" altLang="en-US" sz="2400" dirty="0"/>
              <a:t>TS-0004 – TP-2019-0084 – 5-R2, 5-R3, 0-R4</a:t>
            </a:r>
          </a:p>
          <a:p>
            <a:r>
              <a:rPr lang="en-US" altLang="en-US" sz="2400" dirty="0"/>
              <a:t>TS-0005 – TP-2019-0104 – 0-R2, 1-R3, 0-R4</a:t>
            </a:r>
          </a:p>
          <a:p>
            <a:r>
              <a:rPr lang="en-US" altLang="en-US" sz="2400" dirty="0"/>
              <a:t>TS-0006 – TP-2019-0105 – 0-R2, 1-R3, 0-R4</a:t>
            </a:r>
          </a:p>
          <a:p>
            <a:r>
              <a:rPr lang="en-US" altLang="en-US" sz="2400" dirty="0"/>
              <a:t>TS-0026 – TP-2019-0085 – 0-R2, 1-R3, 2-R4  </a:t>
            </a:r>
          </a:p>
          <a:p>
            <a:r>
              <a:rPr lang="en-US" altLang="en-US" sz="2400" dirty="0"/>
              <a:t>TS-0034 – TP-2019-0086 – 0-R2, 1-R3, 0-R4  </a:t>
            </a:r>
          </a:p>
          <a:p>
            <a:r>
              <a:rPr lang="en-US" altLang="en-US" sz="2400" dirty="0"/>
              <a:t>TS-0008 – TP-2019-0087 – 1-R2, 1-R3, 0-R4</a:t>
            </a:r>
          </a:p>
          <a:p>
            <a:r>
              <a:rPr lang="en-US" altLang="en-US" sz="2400" dirty="0"/>
              <a:t>TS-0009 – TP-2019-0088 – 1-R2, 1-R3, 0-R4</a:t>
            </a: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6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202741"/>
              </p:ext>
            </p:extLst>
          </p:nvPr>
        </p:nvGraphicFramePr>
        <p:xfrm>
          <a:off x="1600200" y="2286000"/>
          <a:ext cx="5943600" cy="286139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647855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220202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075543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>
                          <a:effectLst/>
                        </a:rPr>
                        <a:t>Date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>
                          <a:effectLst/>
                        </a:rPr>
                        <a:t>Time (UTC)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40.1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6-Jun-2019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>
                          <a:effectLst/>
                        </a:rPr>
                        <a:t>12:30 – 14:00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40.2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13-Jun-2019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12:30 – 14:00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5463217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40.3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20-Jun-2019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12:30 – 14:00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30924263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40.4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Thurs 27-Jun-2019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12:30 – 14:00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6351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18427</TotalTime>
  <Words>262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MS PGothic</vt:lpstr>
      <vt:lpstr>Arial</vt:lpstr>
      <vt:lpstr>Calibri</vt:lpstr>
      <vt:lpstr>Myriad pro</vt:lpstr>
      <vt:lpstr>Times New Roman</vt:lpstr>
      <vt:lpstr>Office Theme</vt:lpstr>
      <vt:lpstr>SDS Status Report to TP40</vt:lpstr>
      <vt:lpstr>Summary</vt:lpstr>
      <vt:lpstr>SDS40 WI Activity </vt:lpstr>
      <vt:lpstr>CR Trends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Dale2</cp:lastModifiedBy>
  <cp:revision>558</cp:revision>
  <dcterms:created xsi:type="dcterms:W3CDTF">2012-09-11T22:52:11Z</dcterms:created>
  <dcterms:modified xsi:type="dcterms:W3CDTF">2019-05-24T20:34:40Z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