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13" r:id="rId2"/>
    <p:sldId id="328" r:id="rId3"/>
    <p:sldId id="346" r:id="rId4"/>
    <p:sldId id="356" r:id="rId5"/>
    <p:sldId id="355" r:id="rId6"/>
    <p:sldId id="347" r:id="rId7"/>
    <p:sldId id="33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yne Garfitt" initials="JG" lastIdx="5" clrIdx="0">
    <p:extLst>
      <p:ext uri="{19B8F6BF-5375-455C-9EA6-DF929625EA0E}">
        <p15:presenceInfo xmlns:p15="http://schemas.microsoft.com/office/powerpoint/2012/main" userId="1cbd19617fdeaf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C98"/>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551F4-7F07-400E-A03E-ADA4CCC86208}" type="datetimeFigureOut">
              <a:rPr lang="en-US" smtClean="0"/>
              <a:t>7/5/2019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79383-E4C0-4FC2-A15A-FDB41178610A}" type="slidenum">
              <a:rPr lang="en-US" smtClean="0"/>
              <a:t>‹#›</a:t>
            </a:fld>
            <a:endParaRPr lang="en-US" dirty="0"/>
          </a:p>
        </p:txBody>
      </p:sp>
    </p:spTree>
    <p:extLst>
      <p:ext uri="{BB962C8B-B14F-4D97-AF65-F5344CB8AC3E}">
        <p14:creationId xmlns:p14="http://schemas.microsoft.com/office/powerpoint/2010/main" val="138520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3C3676-268C-43E7-9C5A-45E44A388936}" type="slidenum">
              <a:rPr lang="en-US" smtClean="0"/>
              <a:t>1</a:t>
            </a:fld>
            <a:endParaRPr lang="en-US" dirty="0"/>
          </a:p>
        </p:txBody>
      </p:sp>
    </p:spTree>
    <p:extLst>
      <p:ext uri="{BB962C8B-B14F-4D97-AF65-F5344CB8AC3E}">
        <p14:creationId xmlns:p14="http://schemas.microsoft.com/office/powerpoint/2010/main" val="331518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2</a:t>
            </a:fld>
            <a:endParaRPr lang="en-US" dirty="0"/>
          </a:p>
        </p:txBody>
      </p:sp>
    </p:spTree>
    <p:extLst>
      <p:ext uri="{BB962C8B-B14F-4D97-AF65-F5344CB8AC3E}">
        <p14:creationId xmlns:p14="http://schemas.microsoft.com/office/powerpoint/2010/main" val="3065192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3</a:t>
            </a:fld>
            <a:endParaRPr lang="en-US" dirty="0"/>
          </a:p>
        </p:txBody>
      </p:sp>
    </p:spTree>
    <p:extLst>
      <p:ext uri="{BB962C8B-B14F-4D97-AF65-F5344CB8AC3E}">
        <p14:creationId xmlns:p14="http://schemas.microsoft.com/office/powerpoint/2010/main" val="2182840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6</a:t>
            </a:fld>
            <a:endParaRPr lang="en-US" dirty="0"/>
          </a:p>
        </p:txBody>
      </p:sp>
    </p:spTree>
    <p:extLst>
      <p:ext uri="{BB962C8B-B14F-4D97-AF65-F5344CB8AC3E}">
        <p14:creationId xmlns:p14="http://schemas.microsoft.com/office/powerpoint/2010/main" val="3443251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7</a:t>
            </a:fld>
            <a:endParaRPr lang="en-US" dirty="0"/>
          </a:p>
        </p:txBody>
      </p:sp>
    </p:spTree>
    <p:extLst>
      <p:ext uri="{BB962C8B-B14F-4D97-AF65-F5344CB8AC3E}">
        <p14:creationId xmlns:p14="http://schemas.microsoft.com/office/powerpoint/2010/main" val="733289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93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dirty="0"/>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2"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908" y="1994560"/>
            <a:ext cx="11296184" cy="2387600"/>
          </a:xfrm>
        </p:spPr>
        <p:txBody>
          <a:bodyPr/>
          <a:lstStyle/>
          <a:p>
            <a:r>
              <a:rPr lang="de-DE" dirty="0"/>
              <a:t>TP41 meeting </a:t>
            </a:r>
            <a:br>
              <a:rPr lang="de-DE" dirty="0"/>
            </a:br>
            <a:r>
              <a:rPr lang="de-DE" sz="1600" dirty="0">
                <a:solidFill>
                  <a:schemeClr val="tx1"/>
                </a:solidFill>
              </a:rPr>
              <a:t>Shanghai, China</a:t>
            </a:r>
            <a:br>
              <a:rPr lang="de-DE" dirty="0"/>
            </a:br>
            <a:endParaRPr lang="de-DE" sz="1600" dirty="0"/>
          </a:p>
        </p:txBody>
      </p:sp>
      <p:sp>
        <p:nvSpPr>
          <p:cNvPr id="3" name="Subtitle 2"/>
          <p:cNvSpPr>
            <a:spLocks noGrp="1"/>
          </p:cNvSpPr>
          <p:nvPr>
            <p:ph type="subTitle" idx="1"/>
          </p:nvPr>
        </p:nvSpPr>
        <p:spPr>
          <a:xfrm>
            <a:off x="1524000" y="5834304"/>
            <a:ext cx="9144000" cy="1655762"/>
          </a:xfrm>
        </p:spPr>
        <p:txBody>
          <a:bodyPr/>
          <a:lstStyle/>
          <a:p>
            <a:r>
              <a:rPr lang="de-DE" dirty="0"/>
              <a:t>July 2019</a:t>
            </a:r>
          </a:p>
        </p:txBody>
      </p:sp>
    </p:spTree>
    <p:extLst>
      <p:ext uri="{BB962C8B-B14F-4D97-AF65-F5344CB8AC3E}">
        <p14:creationId xmlns:p14="http://schemas.microsoft.com/office/powerpoint/2010/main" val="18140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2</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240583"/>
            <a:ext cx="10676039" cy="5209814"/>
          </a:xfrm>
        </p:spPr>
        <p:txBody>
          <a:bodyPr>
            <a:noAutofit/>
          </a:bodyPr>
          <a:lstStyle/>
          <a:p>
            <a:pPr marL="0" indent="0">
              <a:lnSpc>
                <a:spcPct val="100000"/>
              </a:lnSpc>
              <a:spcBef>
                <a:spcPts val="600"/>
              </a:spcBef>
              <a:buNone/>
            </a:pPr>
            <a:r>
              <a:rPr lang="en-US" sz="1600" b="1" dirty="0"/>
              <a:t>Press releases</a:t>
            </a:r>
          </a:p>
          <a:p>
            <a:pPr marL="457200" lvl="2">
              <a:lnSpc>
                <a:spcPct val="100000"/>
              </a:lnSpc>
              <a:spcBef>
                <a:spcPts val="600"/>
              </a:spcBef>
            </a:pPr>
            <a:r>
              <a:rPr lang="en-GB" sz="1600" dirty="0"/>
              <a:t>A news release announcing the launch of oneM2M’s and GCF’s global certification solution has been issued. </a:t>
            </a:r>
          </a:p>
          <a:p>
            <a:pPr marL="457200" lvl="2">
              <a:lnSpc>
                <a:spcPct val="100000"/>
              </a:lnSpc>
              <a:spcBef>
                <a:spcPts val="600"/>
              </a:spcBef>
            </a:pPr>
            <a:r>
              <a:rPr lang="en-US" sz="1600" dirty="0"/>
              <a:t>A release announcing </a:t>
            </a:r>
            <a:r>
              <a:rPr lang="en-GB" sz="1600" dirty="0"/>
              <a:t>oneM2M’s and GCF’s collaboration at IoT Solutions World Congress is also on the agenda. </a:t>
            </a:r>
          </a:p>
          <a:p>
            <a:pPr marL="457200" lvl="2">
              <a:lnSpc>
                <a:spcPct val="100000"/>
              </a:lnSpc>
              <a:spcBef>
                <a:spcPts val="600"/>
              </a:spcBef>
            </a:pPr>
            <a:r>
              <a:rPr lang="en-GB" sz="1600" dirty="0"/>
              <a:t>A press release on Nadja and Peter Kim’s appointments will be distributed this week.  </a:t>
            </a:r>
          </a:p>
          <a:p>
            <a:pPr marL="457200" lvl="2">
              <a:lnSpc>
                <a:spcPct val="100000"/>
              </a:lnSpc>
              <a:spcBef>
                <a:spcPts val="600"/>
              </a:spcBef>
            </a:pPr>
            <a:r>
              <a:rPr lang="en-US" sz="1600" dirty="0"/>
              <a:t>A release announcing oneM2M and the IoT Connectivity Alliance’s partnership is also in the pipeline.</a:t>
            </a:r>
          </a:p>
          <a:p>
            <a:pPr marL="457200" lvl="2">
              <a:lnSpc>
                <a:spcPct val="100000"/>
              </a:lnSpc>
              <a:spcBef>
                <a:spcPts val="600"/>
              </a:spcBef>
            </a:pPr>
            <a:r>
              <a:rPr lang="en-GB" sz="1600" dirty="0"/>
              <a:t>A news release detailing the latest project work between ATIS, OFC and oneM2M is due to be drafted (awaiting information).</a:t>
            </a:r>
          </a:p>
          <a:p>
            <a:pPr marL="228600" lvl="2" indent="0">
              <a:lnSpc>
                <a:spcPct val="100000"/>
              </a:lnSpc>
              <a:spcBef>
                <a:spcPts val="600"/>
              </a:spcBef>
              <a:buNone/>
            </a:pPr>
            <a:endParaRPr lang="en-US" sz="1600" dirty="0"/>
          </a:p>
          <a:p>
            <a:pPr marL="0" lvl="0" indent="0">
              <a:lnSpc>
                <a:spcPct val="100000"/>
              </a:lnSpc>
              <a:spcBef>
                <a:spcPts val="600"/>
              </a:spcBef>
              <a:buNone/>
            </a:pPr>
            <a:r>
              <a:rPr lang="en-GB" sz="1600" b="1" dirty="0">
                <a:solidFill>
                  <a:srgbClr val="545054"/>
                </a:solidFill>
              </a:rPr>
              <a:t>Industry Mentions </a:t>
            </a:r>
          </a:p>
          <a:p>
            <a:pPr marL="457200" lvl="2">
              <a:lnSpc>
                <a:spcPct val="100000"/>
              </a:lnSpc>
              <a:spcBef>
                <a:spcPts val="600"/>
              </a:spcBef>
            </a:pPr>
            <a:r>
              <a:rPr lang="en-GB" sz="1600" dirty="0">
                <a:solidFill>
                  <a:srgbClr val="545054"/>
                </a:solidFill>
              </a:rPr>
              <a:t>These consist of mentions of oneM2M within industry reports, news articles, deployment examples and references made by members.</a:t>
            </a:r>
          </a:p>
          <a:p>
            <a:pPr marL="457200" lvl="2">
              <a:lnSpc>
                <a:spcPct val="100000"/>
              </a:lnSpc>
              <a:spcBef>
                <a:spcPts val="600"/>
              </a:spcBef>
            </a:pPr>
            <a:r>
              <a:rPr lang="en-GB" sz="1600" dirty="0">
                <a:solidFill>
                  <a:srgbClr val="545054"/>
                </a:solidFill>
              </a:rPr>
              <a:t>oneM2M has achieved a total of 360 industry mentions since May 2019. </a:t>
            </a:r>
          </a:p>
          <a:p>
            <a:pPr marL="228600" lvl="2" indent="0">
              <a:lnSpc>
                <a:spcPct val="100000"/>
              </a:lnSpc>
              <a:spcBef>
                <a:spcPts val="600"/>
              </a:spcBef>
              <a:buNone/>
            </a:pPr>
            <a:endParaRPr lang="en-GB" sz="1600" dirty="0">
              <a:solidFill>
                <a:srgbClr val="545054"/>
              </a:solidFill>
            </a:endParaRPr>
          </a:p>
          <a:p>
            <a:pPr marL="0" lvl="1" indent="0">
              <a:lnSpc>
                <a:spcPct val="100000"/>
              </a:lnSpc>
              <a:spcBef>
                <a:spcPts val="600"/>
              </a:spcBef>
              <a:buNone/>
            </a:pPr>
            <a:r>
              <a:rPr lang="en-GB" sz="1600" b="1" dirty="0"/>
              <a:t>Social Media </a:t>
            </a:r>
          </a:p>
          <a:p>
            <a:pPr marL="457200" lvl="2">
              <a:lnSpc>
                <a:spcPct val="100000"/>
              </a:lnSpc>
              <a:spcBef>
                <a:spcPts val="600"/>
              </a:spcBef>
            </a:pPr>
            <a:r>
              <a:rPr lang="en-GB" sz="1600" dirty="0"/>
              <a:t>Monthly Twitter schedules are being drafted and at least one post a day is sent.</a:t>
            </a:r>
          </a:p>
          <a:p>
            <a:pPr marL="457200" lvl="2">
              <a:lnSpc>
                <a:spcPct val="100000"/>
              </a:lnSpc>
              <a:spcBef>
                <a:spcPts val="600"/>
              </a:spcBef>
            </a:pPr>
            <a:r>
              <a:rPr lang="en-GB" sz="1600" dirty="0"/>
              <a:t>A #</a:t>
            </a:r>
            <a:r>
              <a:rPr lang="en-GB" sz="1600" dirty="0" err="1"/>
              <a:t>DidYouKnow</a:t>
            </a:r>
            <a:r>
              <a:rPr lang="en-GB" sz="1600" dirty="0"/>
              <a:t> tweet series based on oneM2M has also been produced and is being regularly posted as part of the larger schedule</a:t>
            </a:r>
          </a:p>
          <a:p>
            <a:pPr marL="457200" lvl="2">
              <a:lnSpc>
                <a:spcPct val="100000"/>
              </a:lnSpc>
              <a:spcBef>
                <a:spcPts val="600"/>
              </a:spcBef>
            </a:pPr>
            <a:endParaRPr lang="en-GB" dirty="0"/>
          </a:p>
          <a:p>
            <a:pPr marL="228600" lvl="2" indent="0">
              <a:lnSpc>
                <a:spcPct val="100000"/>
              </a:lnSpc>
              <a:spcBef>
                <a:spcPts val="600"/>
              </a:spcBef>
              <a:buNone/>
            </a:pPr>
            <a:endParaRPr lang="en-US" dirty="0"/>
          </a:p>
        </p:txBody>
      </p:sp>
    </p:spTree>
    <p:extLst>
      <p:ext uri="{BB962C8B-B14F-4D97-AF65-F5344CB8AC3E}">
        <p14:creationId xmlns:p14="http://schemas.microsoft.com/office/powerpoint/2010/main" val="617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3</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73569"/>
            <a:ext cx="11421206" cy="5209814"/>
          </a:xfrm>
        </p:spPr>
        <p:txBody>
          <a:bodyPr>
            <a:noAutofit/>
          </a:bodyPr>
          <a:lstStyle/>
          <a:p>
            <a:pPr marL="0" indent="0">
              <a:lnSpc>
                <a:spcPct val="120000"/>
              </a:lnSpc>
              <a:spcBef>
                <a:spcPts val="600"/>
              </a:spcBef>
              <a:buNone/>
            </a:pPr>
            <a:r>
              <a:rPr lang="en-GB" sz="1800" b="1" dirty="0"/>
              <a:t>Features/by-line opportunities</a:t>
            </a:r>
          </a:p>
          <a:p>
            <a:pPr lvl="1">
              <a:lnSpc>
                <a:spcPct val="120000"/>
              </a:lnSpc>
              <a:spcBef>
                <a:spcPts val="600"/>
              </a:spcBef>
            </a:pPr>
            <a:r>
              <a:rPr lang="en-GB" sz="1700" dirty="0"/>
              <a:t>oneM2M will feature in Digitalisation World as part of a smart cities piece.</a:t>
            </a:r>
          </a:p>
          <a:p>
            <a:pPr lvl="1">
              <a:lnSpc>
                <a:spcPct val="120000"/>
              </a:lnSpc>
              <a:spcBef>
                <a:spcPts val="600"/>
              </a:spcBef>
            </a:pPr>
            <a:r>
              <a:rPr lang="en-GB" sz="1700" dirty="0"/>
              <a:t>An opportunity has also been secured for oneM2M to submit a comment on securing smart cities in IT Pro Portal.</a:t>
            </a:r>
          </a:p>
          <a:p>
            <a:pPr lvl="1">
              <a:lnSpc>
                <a:spcPct val="120000"/>
              </a:lnSpc>
              <a:spcBef>
                <a:spcPts val="600"/>
              </a:spcBef>
            </a:pPr>
            <a:r>
              <a:rPr lang="en-GB" sz="1700" dirty="0"/>
              <a:t>A blog announcing Dr Shane HE’s appointment as the R&amp;D Work Area Chair was also drafted.</a:t>
            </a:r>
          </a:p>
          <a:p>
            <a:pPr lvl="1">
              <a:lnSpc>
                <a:spcPct val="120000"/>
              </a:lnSpc>
              <a:spcBef>
                <a:spcPts val="600"/>
              </a:spcBef>
            </a:pPr>
            <a:r>
              <a:rPr lang="en-GB" sz="1700" dirty="0"/>
              <a:t>oneM2M will also feature in the Proof for Yearbook of International Organisations.</a:t>
            </a:r>
          </a:p>
          <a:p>
            <a:pPr marL="0" indent="0">
              <a:lnSpc>
                <a:spcPct val="120000"/>
              </a:lnSpc>
              <a:spcBef>
                <a:spcPts val="600"/>
              </a:spcBef>
              <a:buNone/>
            </a:pPr>
            <a:r>
              <a:rPr lang="en-GB" sz="1800" b="1" dirty="0"/>
              <a:t>Executive Interviews</a:t>
            </a:r>
            <a:endParaRPr lang="en-GB" sz="1700" dirty="0"/>
          </a:p>
          <a:p>
            <a:pPr lvl="1">
              <a:lnSpc>
                <a:spcPct val="120000"/>
              </a:lnSpc>
              <a:spcBef>
                <a:spcPts val="600"/>
              </a:spcBef>
            </a:pPr>
            <a:r>
              <a:rPr lang="en-GB" sz="1700" dirty="0" err="1"/>
              <a:t>InterComms</a:t>
            </a:r>
            <a:r>
              <a:rPr lang="en-GB" sz="1700" dirty="0"/>
              <a:t> has agreed to host the executive interview with Enrico </a:t>
            </a:r>
            <a:r>
              <a:rPr lang="en-GB" sz="1700" dirty="0" err="1"/>
              <a:t>Scarrone</a:t>
            </a:r>
            <a:r>
              <a:rPr lang="en-GB" sz="1700" dirty="0"/>
              <a:t>, Steering Committee Chair, on the value of standards in its next edition.</a:t>
            </a:r>
          </a:p>
          <a:p>
            <a:pPr lvl="1">
              <a:lnSpc>
                <a:spcPct val="120000"/>
              </a:lnSpc>
              <a:spcBef>
                <a:spcPts val="600"/>
              </a:spcBef>
            </a:pPr>
            <a:r>
              <a:rPr lang="en-GB" sz="1700" dirty="0"/>
              <a:t>IoT Agenda has also agreed to host the interview with Yongjing Zhang on the importance of semantic interoperability in IoT </a:t>
            </a:r>
          </a:p>
          <a:p>
            <a:pPr lvl="1">
              <a:lnSpc>
                <a:spcPct val="120000"/>
              </a:lnSpc>
              <a:spcBef>
                <a:spcPts val="600"/>
              </a:spcBef>
            </a:pPr>
            <a:r>
              <a:rPr lang="en-GB" sz="1700" dirty="0"/>
              <a:t>JaeSeung Song, Vice Chair of oneM2M’s Technical Plenary also carried out an interview on oneM2M’s work with City Hub</a:t>
            </a:r>
          </a:p>
          <a:p>
            <a:pPr lvl="1">
              <a:lnSpc>
                <a:spcPct val="120000"/>
              </a:lnSpc>
              <a:spcBef>
                <a:spcPts val="600"/>
              </a:spcBef>
            </a:pPr>
            <a:r>
              <a:rPr lang="en-GB" sz="1700" dirty="0"/>
              <a:t>An interview with Subash </a:t>
            </a:r>
            <a:r>
              <a:rPr lang="en-GB" sz="1700" dirty="0" err="1"/>
              <a:t>Gajare</a:t>
            </a:r>
            <a:r>
              <a:rPr lang="en-GB" sz="1700" dirty="0"/>
              <a:t>, of Spirent Communications on oneM2M testing was completed</a:t>
            </a:r>
          </a:p>
          <a:p>
            <a:pPr lvl="1">
              <a:lnSpc>
                <a:spcPct val="120000"/>
              </a:lnSpc>
              <a:spcBef>
                <a:spcPts val="600"/>
              </a:spcBef>
            </a:pPr>
            <a:r>
              <a:rPr lang="en-GB" sz="1700" dirty="0"/>
              <a:t>An article with Dale Seed was also produced following TP40, outlining all activities at the meeting. </a:t>
            </a:r>
          </a:p>
          <a:p>
            <a:pPr marL="457200" lvl="1" indent="0">
              <a:lnSpc>
                <a:spcPct val="120000"/>
              </a:lnSpc>
              <a:spcBef>
                <a:spcPts val="600"/>
              </a:spcBef>
              <a:buNone/>
            </a:pPr>
            <a:endParaRPr lang="en-GB" sz="1700" dirty="0"/>
          </a:p>
          <a:p>
            <a:pPr lvl="1">
              <a:lnSpc>
                <a:spcPct val="120000"/>
              </a:lnSpc>
              <a:spcBef>
                <a:spcPts val="600"/>
              </a:spcBef>
            </a:pPr>
            <a:endParaRPr lang="en-GB" sz="1700" dirty="0"/>
          </a:p>
        </p:txBody>
      </p:sp>
    </p:spTree>
    <p:extLst>
      <p:ext uri="{BB962C8B-B14F-4D97-AF65-F5344CB8AC3E}">
        <p14:creationId xmlns:p14="http://schemas.microsoft.com/office/powerpoint/2010/main" val="98946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325-E18E-4568-80C6-C2303FAE55FC}"/>
              </a:ext>
            </a:extLst>
          </p:cNvPr>
          <p:cNvSpPr>
            <a:spLocks noGrp="1"/>
          </p:cNvSpPr>
          <p:nvPr>
            <p:ph type="title"/>
          </p:nvPr>
        </p:nvSpPr>
        <p:spPr/>
        <p:txBody>
          <a:bodyPr/>
          <a:lstStyle/>
          <a:p>
            <a:r>
              <a:rPr lang="en-GB" dirty="0"/>
              <a:t>Speaking slots </a:t>
            </a:r>
          </a:p>
        </p:txBody>
      </p:sp>
      <p:sp>
        <p:nvSpPr>
          <p:cNvPr id="3" name="Content Placeholder 2">
            <a:extLst>
              <a:ext uri="{FF2B5EF4-FFF2-40B4-BE49-F238E27FC236}">
                <a16:creationId xmlns:a16="http://schemas.microsoft.com/office/drawing/2014/main" id="{060353B2-2799-4375-BB4A-E3525006E019}"/>
              </a:ext>
            </a:extLst>
          </p:cNvPr>
          <p:cNvSpPr>
            <a:spLocks noGrp="1"/>
          </p:cNvSpPr>
          <p:nvPr>
            <p:ph idx="1"/>
          </p:nvPr>
        </p:nvSpPr>
        <p:spPr>
          <a:xfrm>
            <a:off x="334696" y="1493919"/>
            <a:ext cx="11698278" cy="4998956"/>
          </a:xfrm>
        </p:spPr>
        <p:txBody>
          <a:bodyPr>
            <a:normAutofit/>
          </a:bodyPr>
          <a:lstStyle/>
          <a:p>
            <a:pPr marL="0" indent="0">
              <a:buNone/>
            </a:pPr>
            <a:r>
              <a:rPr lang="en-GB" sz="2400" b="1" dirty="0"/>
              <a:t>Speaking Slots </a:t>
            </a:r>
          </a:p>
          <a:p>
            <a:r>
              <a:rPr lang="en-GB" sz="2400" dirty="0"/>
              <a:t>oneM2M was given a speaking slot at IoT World Europe Summit,  June 12-13, 2019, Excel, London and this was not filled.</a:t>
            </a:r>
          </a:p>
          <a:p>
            <a:endParaRPr lang="en-GB" sz="2400" dirty="0">
              <a:solidFill>
                <a:srgbClr val="545054"/>
              </a:solidFill>
            </a:endParaRPr>
          </a:p>
          <a:p>
            <a:r>
              <a:rPr lang="en-GB" sz="2400" dirty="0"/>
              <a:t>oneM2M was offered a speaking slot at the 4th Annual IoT Global Innovation Forum, in Chicago, </a:t>
            </a:r>
            <a:r>
              <a:rPr lang="en-GB" sz="2400" dirty="0" err="1"/>
              <a:t>Illilnois</a:t>
            </a:r>
            <a:r>
              <a:rPr lang="en-GB" sz="2400" dirty="0"/>
              <a:t>, July 9-10, but this has not been filled. </a:t>
            </a:r>
          </a:p>
          <a:p>
            <a:endParaRPr lang="en-GB" sz="2400" dirty="0"/>
          </a:p>
          <a:p>
            <a:r>
              <a:rPr lang="en-GB" sz="2400" dirty="0"/>
              <a:t>Matthias of Deutsche Telekom has offered to speak on behalf of oneM2M at IoT Solutions World Congress, October 29-31, Barcelona, Spain.</a:t>
            </a:r>
          </a:p>
          <a:p>
            <a:endParaRPr lang="en-GB" sz="2400" dirty="0"/>
          </a:p>
          <a:p>
            <a:r>
              <a:rPr lang="en-GB" sz="2400" dirty="0" err="1"/>
              <a:t>MarketsandMarkets</a:t>
            </a:r>
            <a:r>
              <a:rPr lang="en-GB" sz="2400" dirty="0"/>
              <a:t> Industry 4.0 Conference: Cyber Security &amp; IIOT, 23-24 September, has offered oneM2M three free conference passes. </a:t>
            </a:r>
          </a:p>
          <a:p>
            <a:pPr marL="0" indent="0">
              <a:buNone/>
            </a:pPr>
            <a:endParaRPr lang="en-GB" sz="2100" dirty="0"/>
          </a:p>
          <a:p>
            <a:endParaRPr lang="en-GB" sz="2100" dirty="0"/>
          </a:p>
          <a:p>
            <a:endParaRPr lang="en-GB" sz="2100" b="1" dirty="0"/>
          </a:p>
          <a:p>
            <a:endParaRPr lang="en-GB" sz="2100" b="1" dirty="0"/>
          </a:p>
          <a:p>
            <a:endParaRPr lang="en-GB" dirty="0"/>
          </a:p>
        </p:txBody>
      </p:sp>
      <p:sp>
        <p:nvSpPr>
          <p:cNvPr id="4" name="Slide Number Placeholder 3">
            <a:extLst>
              <a:ext uri="{FF2B5EF4-FFF2-40B4-BE49-F238E27FC236}">
                <a16:creationId xmlns:a16="http://schemas.microsoft.com/office/drawing/2014/main" id="{A52CD93E-03AA-4744-9366-994B0C311A00}"/>
              </a:ext>
            </a:extLst>
          </p:cNvPr>
          <p:cNvSpPr>
            <a:spLocks noGrp="1"/>
          </p:cNvSpPr>
          <p:nvPr>
            <p:ph type="sldNum" sz="quarter" idx="12"/>
          </p:nvPr>
        </p:nvSpPr>
        <p:spPr/>
        <p:txBody>
          <a:bodyPr/>
          <a:lstStyle/>
          <a:p>
            <a:fld id="{163F5A94-8458-4F17-AD3C-1A083E20221D}" type="slidenum">
              <a:rPr lang="en-US" smtClean="0"/>
              <a:t>4</a:t>
            </a:fld>
            <a:endParaRPr lang="en-US" dirty="0"/>
          </a:p>
        </p:txBody>
      </p:sp>
    </p:spTree>
    <p:extLst>
      <p:ext uri="{BB962C8B-B14F-4D97-AF65-F5344CB8AC3E}">
        <p14:creationId xmlns:p14="http://schemas.microsoft.com/office/powerpoint/2010/main" val="22090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A470F-2C3E-4852-B8BE-545F1AC644C2}"/>
              </a:ext>
            </a:extLst>
          </p:cNvPr>
          <p:cNvSpPr>
            <a:spLocks noGrp="1"/>
          </p:cNvSpPr>
          <p:nvPr>
            <p:ph type="title"/>
          </p:nvPr>
        </p:nvSpPr>
        <p:spPr/>
        <p:txBody>
          <a:bodyPr>
            <a:normAutofit/>
          </a:bodyPr>
          <a:lstStyle/>
          <a:p>
            <a:r>
              <a:rPr lang="en-GB" dirty="0"/>
              <a:t>Upcoming speaking slots</a:t>
            </a:r>
          </a:p>
        </p:txBody>
      </p:sp>
      <p:sp>
        <p:nvSpPr>
          <p:cNvPr id="4" name="Slide Number Placeholder 3">
            <a:extLst>
              <a:ext uri="{FF2B5EF4-FFF2-40B4-BE49-F238E27FC236}">
                <a16:creationId xmlns:a16="http://schemas.microsoft.com/office/drawing/2014/main" id="{506D60DE-A8CD-4649-93F3-126808335F82}"/>
              </a:ext>
            </a:extLst>
          </p:cNvPr>
          <p:cNvSpPr>
            <a:spLocks noGrp="1"/>
          </p:cNvSpPr>
          <p:nvPr>
            <p:ph type="sldNum" sz="quarter" idx="12"/>
          </p:nvPr>
        </p:nvSpPr>
        <p:spPr/>
        <p:txBody>
          <a:bodyPr/>
          <a:lstStyle/>
          <a:p>
            <a:fld id="{163F5A94-8458-4F17-AD3C-1A083E20221D}" type="slidenum">
              <a:rPr lang="en-US" smtClean="0"/>
              <a:t>5</a:t>
            </a:fld>
            <a:endParaRPr lang="en-US" dirty="0"/>
          </a:p>
        </p:txBody>
      </p:sp>
      <p:graphicFrame>
        <p:nvGraphicFramePr>
          <p:cNvPr id="5" name="Table 4">
            <a:extLst>
              <a:ext uri="{FF2B5EF4-FFF2-40B4-BE49-F238E27FC236}">
                <a16:creationId xmlns:a16="http://schemas.microsoft.com/office/drawing/2014/main" id="{E1BC94BE-EF8C-44EB-9677-1028A9AF64FC}"/>
              </a:ext>
            </a:extLst>
          </p:cNvPr>
          <p:cNvGraphicFramePr>
            <a:graphicFrameLocks noGrp="1"/>
          </p:cNvGraphicFramePr>
          <p:nvPr/>
        </p:nvGraphicFramePr>
        <p:xfrm>
          <a:off x="349110" y="1147042"/>
          <a:ext cx="11493780" cy="5355128"/>
        </p:xfrm>
        <a:graphic>
          <a:graphicData uri="http://schemas.openxmlformats.org/drawingml/2006/table">
            <a:tbl>
              <a:tblPr firstRow="1" bandRow="1">
                <a:tableStyleId>{5C22544A-7EE6-4342-B048-85BDC9FD1C3A}</a:tableStyleId>
              </a:tblPr>
              <a:tblGrid>
                <a:gridCol w="1728995">
                  <a:extLst>
                    <a:ext uri="{9D8B030D-6E8A-4147-A177-3AD203B41FA5}">
                      <a16:colId xmlns:a16="http://schemas.microsoft.com/office/drawing/2014/main" val="1495670968"/>
                    </a:ext>
                  </a:extLst>
                </a:gridCol>
                <a:gridCol w="1585519">
                  <a:extLst>
                    <a:ext uri="{9D8B030D-6E8A-4147-A177-3AD203B41FA5}">
                      <a16:colId xmlns:a16="http://schemas.microsoft.com/office/drawing/2014/main" val="4117652481"/>
                    </a:ext>
                  </a:extLst>
                </a:gridCol>
                <a:gridCol w="1686187">
                  <a:extLst>
                    <a:ext uri="{9D8B030D-6E8A-4147-A177-3AD203B41FA5}">
                      <a16:colId xmlns:a16="http://schemas.microsoft.com/office/drawing/2014/main" val="72432804"/>
                    </a:ext>
                  </a:extLst>
                </a:gridCol>
                <a:gridCol w="1963024">
                  <a:extLst>
                    <a:ext uri="{9D8B030D-6E8A-4147-A177-3AD203B41FA5}">
                      <a16:colId xmlns:a16="http://schemas.microsoft.com/office/drawing/2014/main" val="1569655832"/>
                    </a:ext>
                  </a:extLst>
                </a:gridCol>
                <a:gridCol w="2793535">
                  <a:extLst>
                    <a:ext uri="{9D8B030D-6E8A-4147-A177-3AD203B41FA5}">
                      <a16:colId xmlns:a16="http://schemas.microsoft.com/office/drawing/2014/main" val="634495131"/>
                    </a:ext>
                  </a:extLst>
                </a:gridCol>
                <a:gridCol w="1031846">
                  <a:extLst>
                    <a:ext uri="{9D8B030D-6E8A-4147-A177-3AD203B41FA5}">
                      <a16:colId xmlns:a16="http://schemas.microsoft.com/office/drawing/2014/main" val="4145764042"/>
                    </a:ext>
                  </a:extLst>
                </a:gridCol>
                <a:gridCol w="704674">
                  <a:extLst>
                    <a:ext uri="{9D8B030D-6E8A-4147-A177-3AD203B41FA5}">
                      <a16:colId xmlns:a16="http://schemas.microsoft.com/office/drawing/2014/main" val="2438855070"/>
                    </a:ext>
                  </a:extLst>
                </a:gridCol>
              </a:tblGrid>
              <a:tr h="293236">
                <a:tc>
                  <a:txBody>
                    <a:bodyPr/>
                    <a:lstStyle/>
                    <a:p>
                      <a:r>
                        <a:rPr lang="en-GB" sz="1400" dirty="0"/>
                        <a:t>Event name</a:t>
                      </a:r>
                    </a:p>
                  </a:txBody>
                  <a:tcPr/>
                </a:tc>
                <a:tc>
                  <a:txBody>
                    <a:bodyPr/>
                    <a:lstStyle/>
                    <a:p>
                      <a:r>
                        <a:rPr lang="en-GB" sz="1400" dirty="0"/>
                        <a:t>Date </a:t>
                      </a:r>
                    </a:p>
                  </a:txBody>
                  <a:tcPr/>
                </a:tc>
                <a:tc>
                  <a:txBody>
                    <a:bodyPr/>
                    <a:lstStyle/>
                    <a:p>
                      <a:r>
                        <a:rPr lang="en-GB" sz="1400" dirty="0"/>
                        <a:t>Location </a:t>
                      </a:r>
                    </a:p>
                  </a:txBody>
                  <a:tcPr/>
                </a:tc>
                <a:tc>
                  <a:txBody>
                    <a:bodyPr/>
                    <a:lstStyle/>
                    <a:p>
                      <a:r>
                        <a:rPr lang="en-GB" sz="1400" dirty="0"/>
                        <a:t>Topic </a:t>
                      </a:r>
                    </a:p>
                  </a:txBody>
                  <a:tcPr/>
                </a:tc>
                <a:tc>
                  <a:txBody>
                    <a:bodyPr/>
                    <a:lstStyle/>
                    <a:p>
                      <a:r>
                        <a:rPr lang="en-GB" sz="1400" dirty="0"/>
                        <a:t>Audience </a:t>
                      </a:r>
                    </a:p>
                  </a:txBody>
                  <a:tcPr/>
                </a:tc>
                <a:tc>
                  <a:txBody>
                    <a:bodyPr/>
                    <a:lstStyle/>
                    <a:p>
                      <a:r>
                        <a:rPr lang="en-GB" sz="1400" dirty="0"/>
                        <a:t>Reach</a:t>
                      </a:r>
                    </a:p>
                  </a:txBody>
                  <a:tcPr/>
                </a:tc>
                <a:tc>
                  <a:txBody>
                    <a:bodyPr/>
                    <a:lstStyle/>
                    <a:p>
                      <a:r>
                        <a:rPr lang="en-GB" sz="1400" dirty="0"/>
                        <a:t>Level</a:t>
                      </a:r>
                    </a:p>
                  </a:txBody>
                  <a:tcPr/>
                </a:tc>
                <a:extLst>
                  <a:ext uri="{0D108BD9-81ED-4DB2-BD59-A6C34878D82A}">
                    <a16:rowId xmlns:a16="http://schemas.microsoft.com/office/drawing/2014/main" val="1188068673"/>
                  </a:ext>
                </a:extLst>
              </a:tr>
              <a:tr h="638131">
                <a:tc>
                  <a:txBody>
                    <a:bodyPr/>
                    <a:lstStyle/>
                    <a:p>
                      <a:r>
                        <a:rPr lang="en-GB" sz="1200" dirty="0">
                          <a:latin typeface="Myriad Pro" panose="020B0503030403020204" pitchFamily="34" charset="0"/>
                        </a:rPr>
                        <a:t>Internet of Things Asia</a:t>
                      </a:r>
                    </a:p>
                  </a:txBody>
                  <a:tcPr/>
                </a:tc>
                <a:tc>
                  <a:txBody>
                    <a:bodyPr/>
                    <a:lstStyle/>
                    <a:p>
                      <a:r>
                        <a:rPr lang="en-GB" sz="1200" dirty="0">
                          <a:latin typeface="Myriad Pro" panose="020B0503030403020204" pitchFamily="34" charset="0"/>
                        </a:rPr>
                        <a:t>September 10-12,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yriad Pro" panose="020B0503030403020204" pitchFamily="34" charset="0"/>
                        </a:rPr>
                        <a:t>Marina Bay Sands Singapore</a:t>
                      </a:r>
                    </a:p>
                    <a:p>
                      <a:endParaRPr lang="en-GB" sz="1200" dirty="0">
                        <a:latin typeface="Myriad Pro" panose="020B0503030403020204" pitchFamily="34" charset="0"/>
                      </a:endParaRPr>
                    </a:p>
                  </a:txBody>
                  <a:tcPr/>
                </a:tc>
                <a:tc>
                  <a:txBody>
                    <a:bodyPr/>
                    <a:lstStyle/>
                    <a:p>
                      <a:r>
                        <a:rPr lang="en-GB" sz="1200" dirty="0">
                          <a:latin typeface="Myriad Pro" panose="020B0503030403020204" pitchFamily="34" charset="0"/>
                        </a:rPr>
                        <a:t>IoT, Data, AI, Blockchain, Smart Cities.</a:t>
                      </a:r>
                    </a:p>
                  </a:txBody>
                  <a:tcPr/>
                </a:tc>
                <a:tc>
                  <a:txBody>
                    <a:bodyPr/>
                    <a:lstStyle/>
                    <a:p>
                      <a:r>
                        <a:rPr lang="en-GB" sz="1200" dirty="0">
                          <a:latin typeface="Myriad Pro" panose="020B0503030403020204" pitchFamily="34" charset="0"/>
                        </a:rPr>
                        <a:t>Tech leaders across Asia</a:t>
                      </a:r>
                    </a:p>
                  </a:txBody>
                  <a:tcPr/>
                </a:tc>
                <a:tc>
                  <a:txBody>
                    <a:bodyPr/>
                    <a:lstStyle/>
                    <a:p>
                      <a:r>
                        <a:rPr lang="en-GB" sz="1200" dirty="0">
                          <a:latin typeface="Myriad Pro" panose="020B0503030403020204" pitchFamily="34" charset="0"/>
                        </a:rPr>
                        <a:t>Asia</a:t>
                      </a:r>
                    </a:p>
                  </a:txBody>
                  <a:tcPr/>
                </a:tc>
                <a:tc>
                  <a:txBody>
                    <a:bodyPr/>
                    <a:lstStyle/>
                    <a:p>
                      <a:r>
                        <a:rPr lang="en-GB" sz="1200" dirty="0">
                          <a:latin typeface="Myriad Pro" panose="020B0503030403020204" pitchFamily="34" charset="0"/>
                        </a:rPr>
                        <a:t>2</a:t>
                      </a:r>
                    </a:p>
                  </a:txBody>
                  <a:tcPr/>
                </a:tc>
                <a:extLst>
                  <a:ext uri="{0D108BD9-81ED-4DB2-BD59-A6C34878D82A}">
                    <a16:rowId xmlns:a16="http://schemas.microsoft.com/office/drawing/2014/main" val="1538567444"/>
                  </a:ext>
                </a:extLst>
              </a:tr>
              <a:tr h="450445">
                <a:tc>
                  <a:txBody>
                    <a:bodyPr/>
                    <a:lstStyle/>
                    <a:p>
                      <a:r>
                        <a:rPr lang="en-GB" sz="1200" dirty="0">
                          <a:latin typeface="Myriad Pro" panose="020B0503030403020204" pitchFamily="34" charset="0"/>
                        </a:rPr>
                        <a:t>Industry of Things World 2019</a:t>
                      </a:r>
                    </a:p>
                  </a:txBody>
                  <a:tcPr/>
                </a:tc>
                <a:tc>
                  <a:txBody>
                    <a:bodyPr/>
                    <a:lstStyle/>
                    <a:p>
                      <a:r>
                        <a:rPr lang="en-GB" sz="1200" dirty="0">
                          <a:latin typeface="Myriad Pro" panose="020B0503030403020204" pitchFamily="34" charset="0"/>
                        </a:rPr>
                        <a:t>September, 16-17, 2019</a:t>
                      </a:r>
                    </a:p>
                  </a:txBody>
                  <a:tcPr/>
                </a:tc>
                <a:tc>
                  <a:txBody>
                    <a:bodyPr/>
                    <a:lstStyle/>
                    <a:p>
                      <a:r>
                        <a:rPr lang="en-GB" sz="1200" dirty="0">
                          <a:latin typeface="Myriad Pro" panose="020B0503030403020204" pitchFamily="34" charset="0"/>
                        </a:rPr>
                        <a:t>Berlin, Germany</a:t>
                      </a:r>
                    </a:p>
                  </a:txBody>
                  <a:tcPr/>
                </a:tc>
                <a:tc>
                  <a:txBody>
                    <a:bodyPr/>
                    <a:lstStyle/>
                    <a:p>
                      <a:r>
                        <a:rPr lang="en-GB" sz="1200" dirty="0">
                          <a:latin typeface="Myriad Pro" panose="020B0503030403020204" pitchFamily="34" charset="0"/>
                        </a:rPr>
                        <a:t>IoT, Industry 4.0, digital transformation. </a:t>
                      </a:r>
                    </a:p>
                  </a:txBody>
                  <a:tcPr/>
                </a:tc>
                <a:tc>
                  <a:txBody>
                    <a:bodyPr/>
                    <a:lstStyle/>
                    <a:p>
                      <a:r>
                        <a:rPr lang="en-GB" sz="1200" dirty="0">
                          <a:latin typeface="Myriad Pro" panose="020B0503030403020204" pitchFamily="34" charset="0"/>
                        </a:rPr>
                        <a:t>High-level, cross-industry executives</a:t>
                      </a:r>
                    </a:p>
                  </a:txBody>
                  <a:tcPr/>
                </a:tc>
                <a:tc>
                  <a:txBody>
                    <a:bodyPr/>
                    <a:lstStyle/>
                    <a:p>
                      <a:r>
                        <a:rPr lang="en-GB" sz="1200" dirty="0">
                          <a:latin typeface="Myriad Pro" panose="020B0503030403020204" pitchFamily="34" charset="0"/>
                        </a:rPr>
                        <a:t>Europe</a:t>
                      </a:r>
                    </a:p>
                  </a:txBody>
                  <a:tcPr/>
                </a:tc>
                <a:tc>
                  <a:txBody>
                    <a:bodyPr/>
                    <a:lstStyle/>
                    <a:p>
                      <a:r>
                        <a:rPr lang="en-GB" sz="1200" dirty="0">
                          <a:latin typeface="Myriad Pro" panose="020B0503030403020204" pitchFamily="34" charset="0"/>
                        </a:rPr>
                        <a:t>2</a:t>
                      </a:r>
                    </a:p>
                  </a:txBody>
                  <a:tcPr/>
                </a:tc>
                <a:extLst>
                  <a:ext uri="{0D108BD9-81ED-4DB2-BD59-A6C34878D82A}">
                    <a16:rowId xmlns:a16="http://schemas.microsoft.com/office/drawing/2014/main" val="735216629"/>
                  </a:ext>
                </a:extLst>
              </a:tr>
              <a:tr h="638131">
                <a:tc>
                  <a:txBody>
                    <a:bodyPr/>
                    <a:lstStyle/>
                    <a:p>
                      <a:r>
                        <a:rPr lang="en-GB" sz="1200" dirty="0">
                          <a:latin typeface="Myriad Pro" panose="020B0503030403020204" pitchFamily="34" charset="0"/>
                        </a:rPr>
                        <a:t>IoT Security Summit </a:t>
                      </a:r>
                    </a:p>
                  </a:txBody>
                  <a:tcPr/>
                </a:tc>
                <a:tc>
                  <a:txBody>
                    <a:bodyPr/>
                    <a:lstStyle/>
                    <a:p>
                      <a:r>
                        <a:rPr lang="en-GB" sz="1200" dirty="0">
                          <a:latin typeface="Myriad Pro" panose="020B0503030403020204" pitchFamily="34" charset="0"/>
                        </a:rPr>
                        <a:t>October 31-Nov 1</a:t>
                      </a:r>
                    </a:p>
                  </a:txBody>
                  <a:tcPr/>
                </a:tc>
                <a:tc>
                  <a:txBody>
                    <a:bodyPr/>
                    <a:lstStyle/>
                    <a:p>
                      <a:r>
                        <a:rPr lang="en-GB" sz="1200" dirty="0" err="1">
                          <a:latin typeface="Myriad Pro" panose="020B0503030403020204" pitchFamily="34" charset="0"/>
                        </a:rPr>
                        <a:t>Alanta</a:t>
                      </a:r>
                      <a:r>
                        <a:rPr lang="en-GB" sz="1200" dirty="0">
                          <a:latin typeface="Myriad Pro" panose="020B0503030403020204" pitchFamily="34" charset="0"/>
                        </a:rPr>
                        <a:t>, Georgia</a:t>
                      </a:r>
                    </a:p>
                  </a:txBody>
                  <a:tcPr/>
                </a:tc>
                <a:tc>
                  <a:txBody>
                    <a:bodyPr/>
                    <a:lstStyle/>
                    <a:p>
                      <a:r>
                        <a:rPr lang="en-GB" sz="1200" dirty="0">
                          <a:latin typeface="Myriad Pro" panose="020B0503030403020204" pitchFamily="34" charset="0"/>
                        </a:rPr>
                        <a:t>IoT, security, securing data, Blockchain, edge-computing. </a:t>
                      </a:r>
                    </a:p>
                  </a:txBody>
                  <a:tcPr/>
                </a:tc>
                <a:tc>
                  <a:txBody>
                    <a:bodyPr/>
                    <a:lstStyle/>
                    <a:p>
                      <a:r>
                        <a:rPr lang="en-GB" sz="1200" dirty="0">
                          <a:latin typeface="Myriad Pro" panose="020B0503030403020204" pitchFamily="34" charset="0"/>
                        </a:rPr>
                        <a:t>High-level executives across a range of industry sectors.</a:t>
                      </a:r>
                    </a:p>
                  </a:txBody>
                  <a:tcPr/>
                </a:tc>
                <a:tc>
                  <a:txBody>
                    <a:bodyPr/>
                    <a:lstStyle/>
                    <a:p>
                      <a:r>
                        <a:rPr lang="en-GB" sz="1200" dirty="0">
                          <a:latin typeface="Myriad Pro" panose="020B0503030403020204" pitchFamily="34" charset="0"/>
                        </a:rPr>
                        <a:t>Global</a:t>
                      </a:r>
                    </a:p>
                  </a:txBody>
                  <a:tcPr/>
                </a:tc>
                <a:tc>
                  <a:txBody>
                    <a:bodyPr/>
                    <a:lstStyle/>
                    <a:p>
                      <a:r>
                        <a:rPr lang="en-GB" sz="1200" dirty="0">
                          <a:latin typeface="Myriad Pro" panose="020B0503030403020204" pitchFamily="34" charset="0"/>
                        </a:rPr>
                        <a:t>1</a:t>
                      </a:r>
                    </a:p>
                  </a:txBody>
                  <a:tcPr/>
                </a:tc>
                <a:extLst>
                  <a:ext uri="{0D108BD9-81ED-4DB2-BD59-A6C34878D82A}">
                    <a16:rowId xmlns:a16="http://schemas.microsoft.com/office/drawing/2014/main" val="1622196950"/>
                  </a:ext>
                </a:extLst>
              </a:tr>
              <a:tr h="638131">
                <a:tc>
                  <a:txBody>
                    <a:bodyPr/>
                    <a:lstStyle/>
                    <a:p>
                      <a:r>
                        <a:rPr lang="en-GB" sz="1200" dirty="0"/>
                        <a:t>Smart Cities Summit</a:t>
                      </a:r>
                    </a:p>
                  </a:txBody>
                  <a:tcPr/>
                </a:tc>
                <a:tc>
                  <a:txBody>
                    <a:bodyPr/>
                    <a:lstStyle/>
                    <a:p>
                      <a:r>
                        <a:rPr lang="en-GB" sz="1200" dirty="0"/>
                        <a:t>October 31- November 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Sheraton Atlanta, GA</a:t>
                      </a:r>
                    </a:p>
                    <a:p>
                      <a:endParaRPr lang="en-GB" sz="1200" dirty="0"/>
                    </a:p>
                  </a:txBody>
                  <a:tcPr/>
                </a:tc>
                <a:tc>
                  <a:txBody>
                    <a:bodyPr/>
                    <a:lstStyle/>
                    <a:p>
                      <a:r>
                        <a:rPr lang="en-GB" sz="1200" dirty="0"/>
                        <a:t>Smart Cities, IoT, data</a:t>
                      </a:r>
                    </a:p>
                  </a:txBody>
                  <a:tcPr/>
                </a:tc>
                <a:tc>
                  <a:txBody>
                    <a:bodyPr/>
                    <a:lstStyle/>
                    <a:p>
                      <a:r>
                        <a:rPr lang="en-GB" sz="1200" dirty="0"/>
                        <a:t>Event for government and technology decision-makers mapping America’s smart cities.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yriad Pro" panose="020B0503030403020204" pitchFamily="34" charset="0"/>
                        </a:rPr>
                        <a:t>America</a:t>
                      </a:r>
                    </a:p>
                    <a:p>
                      <a:endParaRPr lang="en-GB" sz="1200" dirty="0"/>
                    </a:p>
                  </a:txBody>
                  <a:tcPr/>
                </a:tc>
                <a:tc>
                  <a:txBody>
                    <a:bodyPr/>
                    <a:lstStyle/>
                    <a:p>
                      <a:r>
                        <a:rPr lang="en-GB" sz="1200" dirty="0"/>
                        <a:t>1</a:t>
                      </a:r>
                    </a:p>
                  </a:txBody>
                  <a:tcPr/>
                </a:tc>
                <a:extLst>
                  <a:ext uri="{0D108BD9-81ED-4DB2-BD59-A6C34878D82A}">
                    <a16:rowId xmlns:a16="http://schemas.microsoft.com/office/drawing/2014/main" val="4176157302"/>
                  </a:ext>
                </a:extLst>
              </a:tr>
              <a:tr h="1301288">
                <a:tc>
                  <a:txBody>
                    <a:bodyPr/>
                    <a:lstStyle/>
                    <a:p>
                      <a:r>
                        <a:rPr lang="en-GB" sz="1200" dirty="0"/>
                        <a:t>Industrial IoT World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October 31- November 1, </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Sheraton Atlanta, GA</a:t>
                      </a:r>
                    </a:p>
                    <a:p>
                      <a:endParaRPr lang="en-GB" sz="1200" dirty="0"/>
                    </a:p>
                  </a:txBody>
                  <a:tcPr/>
                </a:tc>
                <a:tc>
                  <a:txBody>
                    <a:bodyPr/>
                    <a:lstStyle/>
                    <a:p>
                      <a:r>
                        <a:rPr lang="en-GB" sz="1200" dirty="0" err="1"/>
                        <a:t>IIoT</a:t>
                      </a:r>
                      <a:r>
                        <a:rPr lang="en-GB" sz="1200" dirty="0"/>
                        <a:t>, IoT, Industry 4.0, digital transformation, emerging tech. </a:t>
                      </a:r>
                    </a:p>
                  </a:txBody>
                  <a:tcPr/>
                </a:tc>
                <a:tc>
                  <a:txBody>
                    <a:bodyPr/>
                    <a:lstStyle/>
                    <a:p>
                      <a:r>
                        <a:rPr lang="en-GB" sz="1200" dirty="0"/>
                        <a:t>IoT professionals from a range of industry verticals. </a:t>
                      </a:r>
                    </a:p>
                  </a:txBody>
                  <a:tcPr/>
                </a:tc>
                <a:tc>
                  <a:txBody>
                    <a:bodyPr/>
                    <a:lstStyle/>
                    <a:p>
                      <a:r>
                        <a:rPr lang="en-GB" sz="1200" dirty="0"/>
                        <a:t>Global</a:t>
                      </a:r>
                    </a:p>
                  </a:txBody>
                  <a:tcPr/>
                </a:tc>
                <a:tc>
                  <a:txBody>
                    <a:bodyPr/>
                    <a:lstStyle/>
                    <a:p>
                      <a:r>
                        <a:rPr lang="en-GB" sz="1200" dirty="0"/>
                        <a:t>2</a:t>
                      </a:r>
                    </a:p>
                  </a:txBody>
                  <a:tcPr/>
                </a:tc>
                <a:extLst>
                  <a:ext uri="{0D108BD9-81ED-4DB2-BD59-A6C34878D82A}">
                    <a16:rowId xmlns:a16="http://schemas.microsoft.com/office/drawing/2014/main" val="427351124"/>
                  </a:ext>
                </a:extLst>
              </a:tr>
              <a:tr h="1319564">
                <a:tc>
                  <a:txBody>
                    <a:bodyPr/>
                    <a:lstStyle/>
                    <a:p>
                      <a:r>
                        <a:rPr lang="en-GB" sz="1200" dirty="0"/>
                        <a:t>Smart Home Summit</a:t>
                      </a:r>
                    </a:p>
                  </a:txBody>
                  <a:tcPr/>
                </a:tc>
                <a:tc>
                  <a:txBody>
                    <a:bodyPr/>
                    <a:lstStyle/>
                    <a:p>
                      <a:r>
                        <a:rPr lang="en-GB" sz="1200" dirty="0"/>
                        <a:t>November 18-20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San Francisco, US </a:t>
                      </a:r>
                    </a:p>
                    <a:p>
                      <a:endParaRPr lang="en-GB" sz="1200" dirty="0"/>
                    </a:p>
                  </a:txBody>
                  <a:tcPr/>
                </a:tc>
                <a:tc>
                  <a:txBody>
                    <a:bodyPr/>
                    <a:lstStyle/>
                    <a:p>
                      <a:r>
                        <a:rPr lang="en-GB" sz="1200" dirty="0"/>
                        <a:t>Smart home, smart lighting, consumer tech, AI.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n-lt"/>
                          <a:ea typeface="+mn-ea"/>
                          <a:cs typeface="+mn-cs"/>
                        </a:rPr>
                        <a:t>Cross-departmental IoT decision-making teams, across: government/public infrastructure, manufacturing, energy, buildings, transportation, &amp; electronics (OEM’s), as well as other </a:t>
                      </a:r>
                      <a:r>
                        <a:rPr lang="en-GB" sz="1200" b="0" i="0" kern="1200" dirty="0" err="1">
                          <a:solidFill>
                            <a:schemeClr val="dk1"/>
                          </a:solidFill>
                          <a:effectLst/>
                          <a:latin typeface="+mn-lt"/>
                          <a:ea typeface="+mn-ea"/>
                          <a:cs typeface="+mn-cs"/>
                        </a:rPr>
                        <a:t>BtoB</a:t>
                      </a:r>
                      <a:r>
                        <a:rPr lang="en-GB" sz="1200" b="0" i="0" kern="1200" dirty="0">
                          <a:solidFill>
                            <a:schemeClr val="dk1"/>
                          </a:solidFill>
                          <a:effectLst/>
                          <a:latin typeface="+mn-lt"/>
                          <a:ea typeface="+mn-ea"/>
                          <a:cs typeface="+mn-cs"/>
                        </a:rPr>
                        <a:t> IoT segments</a:t>
                      </a:r>
                      <a:endParaRPr lang="en-GB" sz="1200" dirty="0"/>
                    </a:p>
                    <a:p>
                      <a:endParaRPr lang="en-GB" sz="1200" dirty="0"/>
                    </a:p>
                  </a:txBody>
                  <a:tcPr/>
                </a:tc>
                <a:tc>
                  <a:txBody>
                    <a:bodyPr/>
                    <a:lstStyle/>
                    <a:p>
                      <a:r>
                        <a:rPr lang="en-GB" sz="1200" dirty="0"/>
                        <a:t>Global </a:t>
                      </a:r>
                    </a:p>
                  </a:txBody>
                  <a:tcPr/>
                </a:tc>
                <a:tc>
                  <a:txBody>
                    <a:bodyPr/>
                    <a:lstStyle/>
                    <a:p>
                      <a:r>
                        <a:rPr lang="en-GB" sz="1200" dirty="0"/>
                        <a:t>1</a:t>
                      </a:r>
                    </a:p>
                  </a:txBody>
                  <a:tcPr/>
                </a:tc>
                <a:extLst>
                  <a:ext uri="{0D108BD9-81ED-4DB2-BD59-A6C34878D82A}">
                    <a16:rowId xmlns:a16="http://schemas.microsoft.com/office/drawing/2014/main" val="3265113064"/>
                  </a:ext>
                </a:extLst>
              </a:tr>
            </a:tbl>
          </a:graphicData>
        </a:graphic>
      </p:graphicFrame>
    </p:spTree>
    <p:extLst>
      <p:ext uri="{BB962C8B-B14F-4D97-AF65-F5344CB8AC3E}">
        <p14:creationId xmlns:p14="http://schemas.microsoft.com/office/powerpoint/2010/main" val="3442683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oneM2M and GCF partnership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6</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42584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The GCF has invited oneM2M to co-exhibit at IoT Solutions World Congress 2019. Matthias of Deutsche Telekom has offered to represent oneM2M at the event and as part of the speaking presentation. </a:t>
            </a:r>
          </a:p>
          <a:p>
            <a:endParaRPr lang="en-US" sz="2000" dirty="0"/>
          </a:p>
          <a:p>
            <a:r>
              <a:rPr lang="en-US" sz="2000" dirty="0"/>
              <a:t>A press release announcing the global availability of the oneM2M certification solution with the GCF and TTA was issued on July 1. </a:t>
            </a:r>
          </a:p>
          <a:p>
            <a:endParaRPr lang="en-US" sz="2000" dirty="0"/>
          </a:p>
          <a:p>
            <a:r>
              <a:rPr lang="en-US" sz="2000" dirty="0"/>
              <a:t>A blog discussing the history of the oneM2M, TTA and GCF partnership and the benefits of what it brings to the industry has recently gone live on the GCF’s website. </a:t>
            </a:r>
          </a:p>
          <a:p>
            <a:endParaRPr lang="en-US" sz="2000" dirty="0"/>
          </a:p>
          <a:p>
            <a:r>
              <a:rPr lang="en-US" sz="2000" dirty="0"/>
              <a:t>A press release announcing oneM2M and the GCF’s co-exhibition is also in the pipeline for October.</a:t>
            </a:r>
          </a:p>
          <a:p>
            <a:endParaRPr lang="en-US" sz="1600" dirty="0"/>
          </a:p>
        </p:txBody>
      </p:sp>
    </p:spTree>
    <p:extLst>
      <p:ext uri="{BB962C8B-B14F-4D97-AF65-F5344CB8AC3E}">
        <p14:creationId xmlns:p14="http://schemas.microsoft.com/office/powerpoint/2010/main" val="298289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The TP Can Help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7</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Take advantage of available speaking slots. Speaking slots give oneM2M a valuable platform to reach a much wider audience and it is important that these opportunities are not missed as and when they arise.</a:t>
            </a:r>
          </a:p>
          <a:p>
            <a:r>
              <a:rPr lang="en-US" sz="1600" dirty="0"/>
              <a:t>If you have taken part in a speaking opportunity on behalf of oneM2M, please share any feedback of the event with the Marcom team. </a:t>
            </a:r>
          </a:p>
          <a:p>
            <a:pPr marL="228600" lvl="1">
              <a:lnSpc>
                <a:spcPct val="100000"/>
              </a:lnSpc>
              <a:spcBef>
                <a:spcPts val="1000"/>
              </a:spcBef>
            </a:pPr>
            <a:r>
              <a:rPr lang="en-US" sz="1600" dirty="0"/>
              <a:t>Share any interesting activity or relevant updates which would make good content for press releases, features, white papers and social media. This is crucial in order for oneM2M to continue building its presence in the IoT sector and across the telecom industry. This also allows oneM2M to maintain a fresh and dynamic presence online. </a:t>
            </a:r>
          </a:p>
          <a:p>
            <a:pPr marL="228600" lvl="1">
              <a:lnSpc>
                <a:spcPct val="100000"/>
              </a:lnSpc>
              <a:spcBef>
                <a:spcPts val="1000"/>
              </a:spcBef>
            </a:pPr>
            <a:r>
              <a:rPr lang="en-US" sz="1600" dirty="0"/>
              <a:t>Please share any interesting projects, work area updates and events with us by completing our PR questionnaire.</a:t>
            </a:r>
          </a:p>
          <a:p>
            <a:r>
              <a:rPr lang="en-US" sz="1600" dirty="0"/>
              <a:t>Suggest future topics for webinars and help progress them. </a:t>
            </a:r>
          </a:p>
          <a:p>
            <a:r>
              <a:rPr lang="en-US" sz="1600" dirty="0"/>
              <a:t>Share relevant exposure of oneM2M-related content.</a:t>
            </a:r>
          </a:p>
          <a:p>
            <a:pPr marL="228600" lvl="1">
              <a:lnSpc>
                <a:spcPct val="100000"/>
              </a:lnSpc>
              <a:spcBef>
                <a:spcPts val="1000"/>
              </a:spcBef>
            </a:pPr>
            <a:r>
              <a:rPr lang="en-US" sz="1600" dirty="0"/>
              <a:t>Please keep us updated on any member companies that are speaking about oneM2M at events.</a:t>
            </a:r>
          </a:p>
          <a:p>
            <a:pPr marL="228600" lvl="1">
              <a:lnSpc>
                <a:spcPct val="100000"/>
              </a:lnSpc>
              <a:spcBef>
                <a:spcPts val="1000"/>
              </a:spcBef>
            </a:pPr>
            <a:r>
              <a:rPr lang="en-US" sz="1600" dirty="0"/>
              <a:t>Share progress and information regarding Release 4. </a:t>
            </a:r>
          </a:p>
          <a:p>
            <a:pPr marL="228600" lvl="1">
              <a:lnSpc>
                <a:spcPct val="100000"/>
              </a:lnSpc>
              <a:spcBef>
                <a:spcPts val="1000"/>
              </a:spcBef>
            </a:pPr>
            <a:r>
              <a:rPr lang="en-US" sz="1600" dirty="0"/>
              <a:t>Please share details of industry alliances that oneM2M has and how they are progressing. </a:t>
            </a:r>
          </a:p>
          <a:p>
            <a:pPr marL="228600" lvl="1">
              <a:lnSpc>
                <a:spcPct val="100000"/>
              </a:lnSpc>
              <a:spcBef>
                <a:spcPts val="1000"/>
              </a:spcBef>
            </a:pPr>
            <a:endParaRPr lang="en-US" sz="1600" dirty="0"/>
          </a:p>
          <a:p>
            <a:pPr marL="0" lvl="1" indent="0" algn="ctr">
              <a:lnSpc>
                <a:spcPct val="100000"/>
              </a:lnSpc>
              <a:spcBef>
                <a:spcPts val="1000"/>
              </a:spcBef>
              <a:buNone/>
            </a:pPr>
            <a:r>
              <a:rPr lang="en-US" sz="1600" i="1" dirty="0"/>
              <a:t>We thank you for your continued support for oneM2M</a:t>
            </a:r>
          </a:p>
        </p:txBody>
      </p:sp>
    </p:spTree>
    <p:extLst>
      <p:ext uri="{BB962C8B-B14F-4D97-AF65-F5344CB8AC3E}">
        <p14:creationId xmlns:p14="http://schemas.microsoft.com/office/powerpoint/2010/main" val="271933618"/>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3116</TotalTime>
  <Words>1004</Words>
  <Application>Microsoft Office PowerPoint</Application>
  <PresentationFormat>Widescreen</PresentationFormat>
  <Paragraphs>122</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Myriad Pro</vt:lpstr>
      <vt:lpstr>Myriad Pro Light</vt:lpstr>
      <vt:lpstr>Office Theme</vt:lpstr>
      <vt:lpstr>TP41 meeting  Shanghai, China </vt:lpstr>
      <vt:lpstr>Recent MARCOM Activity</vt:lpstr>
      <vt:lpstr>Recent MARCOM Activity</vt:lpstr>
      <vt:lpstr>Speaking slots </vt:lpstr>
      <vt:lpstr>Upcoming speaking slots</vt:lpstr>
      <vt:lpstr>oneM2M and GCF partnership</vt:lpstr>
      <vt:lpstr>How The TP Can Help</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Callie Sowerby</cp:lastModifiedBy>
  <cp:revision>188</cp:revision>
  <dcterms:created xsi:type="dcterms:W3CDTF">2017-09-21T15:46:31Z</dcterms:created>
  <dcterms:modified xsi:type="dcterms:W3CDTF">2019-07-05T15:10:46Z</dcterms:modified>
</cp:coreProperties>
</file>