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63" r:id="rId3"/>
    <p:sldId id="268" r:id="rId4"/>
    <p:sldId id="264" r:id="rId5"/>
    <p:sldId id="267" r:id="rId6"/>
    <p:sldId id="259" r:id="rId7"/>
    <p:sldId id="269" r:id="rId8"/>
    <p:sldId id="265" r:id="rId9"/>
    <p:sldId id="266" r:id="rId10"/>
    <p:sldId id="262" r:id="rId11"/>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varScale="1">
        <p:scale>
          <a:sx n="72" d="100"/>
          <a:sy n="72" d="100"/>
        </p:scale>
        <p:origin x="174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6D3BAE4-51C6-4F32-8DFF-825E31399AD0}" type="datetimeFigureOut">
              <a:rPr lang="zh-CN" altLang="en-US" smtClean="0"/>
              <a:t>2019/7/7</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2052F67-F907-4815-A54C-C3EE53E06C1D}" type="slidenum">
              <a:rPr lang="zh-CN" altLang="en-US" smtClean="0"/>
              <a:t>‹#›</a:t>
            </a:fld>
            <a:endParaRPr lang="zh-CN" altLang="en-US"/>
          </a:p>
        </p:txBody>
      </p:sp>
    </p:spTree>
    <p:extLst>
      <p:ext uri="{BB962C8B-B14F-4D97-AF65-F5344CB8AC3E}">
        <p14:creationId xmlns:p14="http://schemas.microsoft.com/office/powerpoint/2010/main" val="12454954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16411C85-0774-44E0-8F7A-EBDAAFBD57FC}" type="slidenum">
              <a:rPr lang="zh-CN" altLang="en-US" smtClean="0"/>
              <a:t>4</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a:t>单击此处编辑母版标题样式</a:t>
            </a:r>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2019/7/7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2019/7/7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2019/7/7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2019/7/7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2019/7/7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2019/7/7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530820CF-B880-4189-942D-D702A7CBA730}" type="datetimeFigureOut">
              <a:rPr lang="zh-CN" altLang="en-US" smtClean="0"/>
              <a:t>2019/7/7</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530820CF-B880-4189-942D-D702A7CBA730}" type="datetimeFigureOut">
              <a:rPr lang="zh-CN" altLang="en-US" smtClean="0"/>
              <a:t>2019/7/7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t>2019/7/7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2019/7/7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2019/7/7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t>2019/7/7</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6.jp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7.jpg"/><Relationship Id="rId7" Type="http://schemas.openxmlformats.org/officeDocument/2006/relationships/image" Target="../media/image11.jp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normAutofit/>
          </a:bodyPr>
          <a:lstStyle/>
          <a:p>
            <a:r>
              <a:rPr lang="en-US" altLang="zh-CN" dirty="0"/>
              <a:t>Welcome to Shanghai</a:t>
            </a:r>
            <a:br>
              <a:rPr lang="en-US" altLang="zh-CN" dirty="0"/>
            </a:br>
            <a:r>
              <a:rPr lang="en-US" altLang="zh-CN" dirty="0"/>
              <a:t>oneM2M TP#41 Meeting</a:t>
            </a:r>
            <a:endParaRPr lang="zh-CN" altLang="en-US" dirty="0"/>
          </a:p>
        </p:txBody>
      </p:sp>
      <p:sp>
        <p:nvSpPr>
          <p:cNvPr id="3" name="副标题 2"/>
          <p:cNvSpPr>
            <a:spLocks noGrp="1"/>
          </p:cNvSpPr>
          <p:nvPr>
            <p:ph type="subTitle" idx="1"/>
          </p:nvPr>
        </p:nvSpPr>
        <p:spPr/>
        <p:txBody>
          <a:bodyPr/>
          <a:lstStyle/>
          <a:p>
            <a:r>
              <a:rPr lang="en-US" altLang="zh-CN" dirty="0"/>
              <a:t>Organized By CCSA</a:t>
            </a:r>
          </a:p>
          <a:p>
            <a:r>
              <a:rPr lang="en-US" altLang="zh-CN" dirty="0"/>
              <a:t>Supported by Huawei</a:t>
            </a:r>
            <a:endParaRPr lang="zh-CN" alt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3635895" cy="23535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170232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normAutofit fontScale="90000"/>
          </a:bodyPr>
          <a:lstStyle/>
          <a:p>
            <a:r>
              <a:rPr lang="en-GB" altLang="zh-CN" b="1" i="1" dirty="0">
                <a:solidFill>
                  <a:srgbClr val="FF0000"/>
                </a:solidFill>
              </a:rPr>
              <a:t>Have a successful meeting and enjoy your stay in Shanghai!</a:t>
            </a:r>
            <a:br>
              <a:rPr lang="zh-CN" altLang="zh-CN" dirty="0">
                <a:solidFill>
                  <a:srgbClr val="FF0000"/>
                </a:solidFill>
              </a:rPr>
            </a:br>
            <a:endParaRPr lang="zh-CN" altLang="en-US" dirty="0"/>
          </a:p>
        </p:txBody>
      </p:sp>
    </p:spTree>
    <p:extLst>
      <p:ext uri="{BB962C8B-B14F-4D97-AF65-F5344CB8AC3E}">
        <p14:creationId xmlns:p14="http://schemas.microsoft.com/office/powerpoint/2010/main" val="3045922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6" name="Picture 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15400" y="361949"/>
            <a:ext cx="54220" cy="6175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5105400" y="3125788"/>
            <a:ext cx="359020" cy="278742"/>
          </a:xfrm>
          <a:prstGeom prst="rect">
            <a:avLst/>
          </a:prstGeom>
          <a:noFill/>
        </p:spPr>
        <p:txBody>
          <a:bodyPr lIns="77925" tIns="38963" rIns="77925" bIns="38963">
            <a:spAutoFit/>
          </a:bodyPr>
          <a:lstStyle/>
          <a:p>
            <a:pPr algn="ctr" eaLnBrk="1" hangingPunct="1">
              <a:defRPr/>
            </a:pPr>
            <a:r>
              <a:rPr lang="en-US" altLang="zh-CN" sz="1300" dirty="0">
                <a:solidFill>
                  <a:schemeClr val="bg1">
                    <a:lumMod val="95000"/>
                  </a:schemeClr>
                </a:solidFill>
                <a:ea typeface="+mj-ea"/>
              </a:rPr>
              <a:t>1</a:t>
            </a:r>
            <a:endParaRPr lang="en-US" sz="1300" dirty="0">
              <a:solidFill>
                <a:schemeClr val="bg1">
                  <a:lumMod val="95000"/>
                </a:schemeClr>
              </a:solidFill>
              <a:ea typeface="+mj-ea"/>
              <a:cs typeface="Times New Roman" pitchFamily="18" charset="0"/>
            </a:endParaRPr>
          </a:p>
        </p:txBody>
      </p:sp>
      <p:sp>
        <p:nvSpPr>
          <p:cNvPr id="19" name="TextBox 18"/>
          <p:cNvSpPr txBox="1"/>
          <p:nvPr/>
        </p:nvSpPr>
        <p:spPr>
          <a:xfrm>
            <a:off x="7513027" y="2773363"/>
            <a:ext cx="357554" cy="278742"/>
          </a:xfrm>
          <a:prstGeom prst="rect">
            <a:avLst/>
          </a:prstGeom>
          <a:noFill/>
        </p:spPr>
        <p:txBody>
          <a:bodyPr lIns="77925" tIns="38963" rIns="77925" bIns="38963">
            <a:spAutoFit/>
          </a:bodyPr>
          <a:lstStyle/>
          <a:p>
            <a:pPr algn="ctr" eaLnBrk="1" hangingPunct="1">
              <a:defRPr/>
            </a:pPr>
            <a:r>
              <a:rPr lang="en-US" sz="1300" dirty="0">
                <a:solidFill>
                  <a:schemeClr val="bg1">
                    <a:lumMod val="95000"/>
                  </a:schemeClr>
                </a:solidFill>
                <a:ea typeface="+mj-ea"/>
                <a:cs typeface="Times New Roman" pitchFamily="18" charset="0"/>
              </a:rPr>
              <a:t>2</a:t>
            </a:r>
          </a:p>
        </p:txBody>
      </p:sp>
      <p:sp>
        <p:nvSpPr>
          <p:cNvPr id="20" name="TextBox 19"/>
          <p:cNvSpPr txBox="1"/>
          <p:nvPr/>
        </p:nvSpPr>
        <p:spPr>
          <a:xfrm>
            <a:off x="7586298" y="4837113"/>
            <a:ext cx="359019" cy="278742"/>
          </a:xfrm>
          <a:prstGeom prst="rect">
            <a:avLst/>
          </a:prstGeom>
          <a:noFill/>
        </p:spPr>
        <p:txBody>
          <a:bodyPr lIns="77925" tIns="38963" rIns="77925" bIns="38963">
            <a:spAutoFit/>
          </a:bodyPr>
          <a:lstStyle/>
          <a:p>
            <a:pPr algn="ctr" eaLnBrk="1" hangingPunct="1">
              <a:defRPr/>
            </a:pPr>
            <a:r>
              <a:rPr lang="en-US" sz="1300" dirty="0">
                <a:solidFill>
                  <a:schemeClr val="bg1">
                    <a:lumMod val="95000"/>
                  </a:schemeClr>
                </a:solidFill>
                <a:ea typeface="+mj-ea"/>
                <a:cs typeface="Times New Roman" pitchFamily="18" charset="0"/>
              </a:rPr>
              <a:t>4</a:t>
            </a:r>
          </a:p>
        </p:txBody>
      </p:sp>
      <p:sp>
        <p:nvSpPr>
          <p:cNvPr id="21" name="TextBox 20"/>
          <p:cNvSpPr txBox="1"/>
          <p:nvPr/>
        </p:nvSpPr>
        <p:spPr>
          <a:xfrm>
            <a:off x="7677150" y="6534149"/>
            <a:ext cx="357554" cy="278742"/>
          </a:xfrm>
          <a:prstGeom prst="rect">
            <a:avLst/>
          </a:prstGeom>
          <a:noFill/>
        </p:spPr>
        <p:txBody>
          <a:bodyPr lIns="77925" tIns="38963" rIns="77925" bIns="38963">
            <a:spAutoFit/>
          </a:bodyPr>
          <a:lstStyle/>
          <a:p>
            <a:pPr algn="ctr" eaLnBrk="1" hangingPunct="1">
              <a:defRPr/>
            </a:pPr>
            <a:r>
              <a:rPr lang="en-US" sz="1300" dirty="0">
                <a:solidFill>
                  <a:schemeClr val="bg1">
                    <a:lumMod val="95000"/>
                  </a:schemeClr>
                </a:solidFill>
                <a:ea typeface="+mj-ea"/>
                <a:cs typeface="Times New Roman" pitchFamily="18" charset="0"/>
              </a:rPr>
              <a:t>6</a:t>
            </a:r>
          </a:p>
        </p:txBody>
      </p:sp>
      <p:sp>
        <p:nvSpPr>
          <p:cNvPr id="22" name="TextBox 21"/>
          <p:cNvSpPr txBox="1"/>
          <p:nvPr/>
        </p:nvSpPr>
        <p:spPr>
          <a:xfrm>
            <a:off x="5014546" y="6534149"/>
            <a:ext cx="359020" cy="278742"/>
          </a:xfrm>
          <a:prstGeom prst="rect">
            <a:avLst/>
          </a:prstGeom>
          <a:noFill/>
        </p:spPr>
        <p:txBody>
          <a:bodyPr lIns="77925" tIns="38963" rIns="77925" bIns="38963">
            <a:spAutoFit/>
          </a:bodyPr>
          <a:lstStyle/>
          <a:p>
            <a:pPr algn="ctr" eaLnBrk="1" hangingPunct="1">
              <a:defRPr/>
            </a:pPr>
            <a:r>
              <a:rPr lang="en-US" sz="1300" dirty="0">
                <a:solidFill>
                  <a:schemeClr val="bg1">
                    <a:lumMod val="95000"/>
                  </a:schemeClr>
                </a:solidFill>
                <a:ea typeface="+mj-ea"/>
                <a:cs typeface="Times New Roman" pitchFamily="18" charset="0"/>
              </a:rPr>
              <a:t>5</a:t>
            </a:r>
          </a:p>
        </p:txBody>
      </p:sp>
      <p:sp>
        <p:nvSpPr>
          <p:cNvPr id="23" name="TextBox 22"/>
          <p:cNvSpPr txBox="1"/>
          <p:nvPr/>
        </p:nvSpPr>
        <p:spPr>
          <a:xfrm>
            <a:off x="5090746" y="4572000"/>
            <a:ext cx="357554" cy="278742"/>
          </a:xfrm>
          <a:prstGeom prst="rect">
            <a:avLst/>
          </a:prstGeom>
          <a:noFill/>
        </p:spPr>
        <p:txBody>
          <a:bodyPr lIns="77925" tIns="38963" rIns="77925" bIns="38963">
            <a:spAutoFit/>
          </a:bodyPr>
          <a:lstStyle/>
          <a:p>
            <a:pPr algn="ctr" eaLnBrk="1" hangingPunct="1">
              <a:defRPr/>
            </a:pPr>
            <a:r>
              <a:rPr lang="en-US" sz="1300" dirty="0">
                <a:solidFill>
                  <a:schemeClr val="bg1">
                    <a:lumMod val="95000"/>
                  </a:schemeClr>
                </a:solidFill>
                <a:ea typeface="+mj-ea"/>
                <a:cs typeface="Times New Roman" pitchFamily="18" charset="0"/>
              </a:rPr>
              <a:t>3</a:t>
            </a:r>
          </a:p>
        </p:txBody>
      </p:sp>
      <p:sp>
        <p:nvSpPr>
          <p:cNvPr id="24" name="TextBox 23"/>
          <p:cNvSpPr txBox="1"/>
          <p:nvPr/>
        </p:nvSpPr>
        <p:spPr>
          <a:xfrm>
            <a:off x="395536" y="173565"/>
            <a:ext cx="7992888" cy="646331"/>
          </a:xfrm>
          <a:prstGeom prst="rect">
            <a:avLst/>
          </a:prstGeom>
          <a:noFill/>
        </p:spPr>
        <p:txBody>
          <a:bodyPr wrap="square" rtlCol="0">
            <a:spAutoFit/>
          </a:bodyPr>
          <a:lstStyle/>
          <a:p>
            <a:pPr algn="ctr"/>
            <a:r>
              <a:rPr lang="en-US" altLang="zh-CN" sz="3600" b="1" dirty="0">
                <a:solidFill>
                  <a:srgbClr val="FF0000"/>
                </a:solidFill>
              </a:rPr>
              <a:t>Location of Shanghai</a:t>
            </a:r>
            <a:endParaRPr lang="zh-CN" altLang="en-US" sz="3600" b="1" dirty="0">
              <a:solidFill>
                <a:srgbClr val="FF0000"/>
              </a:solidFill>
            </a:endParaRPr>
          </a:p>
        </p:txBody>
      </p:sp>
      <p:sp>
        <p:nvSpPr>
          <p:cNvPr id="26" name="Rectangle 1"/>
          <p:cNvSpPr>
            <a:spLocks noChangeArrowheads="1"/>
          </p:cNvSpPr>
          <p:nvPr/>
        </p:nvSpPr>
        <p:spPr bwMode="auto">
          <a:xfrm>
            <a:off x="539552" y="4866897"/>
            <a:ext cx="8430068"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eaLnBrk="0" hangingPunct="0">
              <a:defRPr>
                <a:solidFill>
                  <a:schemeClr val="tx1"/>
                </a:solidFill>
                <a:latin typeface="Times New Roman" pitchFamily="18" charset="0"/>
                <a:cs typeface="Times New Roman" pitchFamily="18" charset="0"/>
              </a:defRPr>
            </a:lvl1pPr>
            <a:lvl2pPr marL="742950" indent="-285750" eaLnBrk="0" hangingPunct="0">
              <a:defRPr>
                <a:solidFill>
                  <a:schemeClr val="tx1"/>
                </a:solidFill>
                <a:latin typeface="Times New Roman" pitchFamily="18" charset="0"/>
                <a:cs typeface="Times New Roman" pitchFamily="18" charset="0"/>
              </a:defRPr>
            </a:lvl2pPr>
            <a:lvl3pPr marL="1143000" indent="-228600" eaLnBrk="0" hangingPunct="0">
              <a:defRPr>
                <a:solidFill>
                  <a:schemeClr val="tx1"/>
                </a:solidFill>
                <a:latin typeface="Times New Roman" pitchFamily="18" charset="0"/>
                <a:cs typeface="Times New Roman" pitchFamily="18" charset="0"/>
              </a:defRPr>
            </a:lvl3pPr>
            <a:lvl4pPr marL="1600200" indent="-228600" eaLnBrk="0" hangingPunct="0">
              <a:defRPr>
                <a:solidFill>
                  <a:schemeClr val="tx1"/>
                </a:solidFill>
                <a:latin typeface="Times New Roman" pitchFamily="18" charset="0"/>
                <a:cs typeface="Times New Roman" pitchFamily="18" charset="0"/>
              </a:defRPr>
            </a:lvl4pPr>
            <a:lvl5pPr marL="2057400" indent="-228600" eaLnBrk="0" hangingPunct="0">
              <a:defRPr>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cs typeface="Times New Roman" pitchFamily="18" charset="0"/>
              </a:defRPr>
            </a:lvl9pPr>
          </a:lstStyle>
          <a:p>
            <a:pPr eaLnBrk="1" hangingPunct="1">
              <a:buFont typeface="Arial" pitchFamily="34" charset="0"/>
              <a:buChar char="•"/>
            </a:pPr>
            <a:r>
              <a:rPr lang="en-US" altLang="zh-CN" sz="2000" dirty="0"/>
              <a:t>Shanghai literally means the city by the sea. Right in the middle of China's east coastline, Shanghai is an excellent sea and river port, boasting easy access to the vast hinterland.</a:t>
            </a:r>
            <a:r>
              <a:rPr lang="en-US" altLang="en-US" sz="2000" dirty="0"/>
              <a:t> </a:t>
            </a:r>
          </a:p>
        </p:txBody>
      </p:sp>
      <p:pic>
        <p:nvPicPr>
          <p:cNvPr id="3" name="图片 2">
            <a:extLst>
              <a:ext uri="{FF2B5EF4-FFF2-40B4-BE49-F238E27FC236}">
                <a16:creationId xmlns:a16="http://schemas.microsoft.com/office/drawing/2014/main" id="{48D3A701-6720-44E2-8C4A-764315BE9A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57109"/>
            <a:ext cx="9144000" cy="3316598"/>
          </a:xfrm>
          <a:prstGeom prst="rect">
            <a:avLst/>
          </a:prstGeom>
        </p:spPr>
      </p:pic>
    </p:spTree>
    <p:extLst>
      <p:ext uri="{BB962C8B-B14F-4D97-AF65-F5344CB8AC3E}">
        <p14:creationId xmlns:p14="http://schemas.microsoft.com/office/powerpoint/2010/main" val="7338187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6" name="Picture 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15400" y="361949"/>
            <a:ext cx="54220" cy="6175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5105400" y="3125788"/>
            <a:ext cx="359020" cy="278742"/>
          </a:xfrm>
          <a:prstGeom prst="rect">
            <a:avLst/>
          </a:prstGeom>
          <a:noFill/>
        </p:spPr>
        <p:txBody>
          <a:bodyPr lIns="77925" tIns="38963" rIns="77925" bIns="38963">
            <a:spAutoFit/>
          </a:bodyPr>
          <a:lstStyle/>
          <a:p>
            <a:pPr algn="ctr" eaLnBrk="1" hangingPunct="1">
              <a:defRPr/>
            </a:pPr>
            <a:r>
              <a:rPr lang="en-US" altLang="zh-CN" sz="1300" dirty="0">
                <a:solidFill>
                  <a:schemeClr val="bg1">
                    <a:lumMod val="95000"/>
                  </a:schemeClr>
                </a:solidFill>
                <a:ea typeface="+mj-ea"/>
              </a:rPr>
              <a:t>1</a:t>
            </a:r>
            <a:endParaRPr lang="en-US" sz="1300" dirty="0">
              <a:solidFill>
                <a:schemeClr val="bg1">
                  <a:lumMod val="95000"/>
                </a:schemeClr>
              </a:solidFill>
              <a:ea typeface="+mj-ea"/>
              <a:cs typeface="Times New Roman" pitchFamily="18" charset="0"/>
            </a:endParaRPr>
          </a:p>
        </p:txBody>
      </p:sp>
      <p:sp>
        <p:nvSpPr>
          <p:cNvPr id="19" name="TextBox 18"/>
          <p:cNvSpPr txBox="1"/>
          <p:nvPr/>
        </p:nvSpPr>
        <p:spPr>
          <a:xfrm>
            <a:off x="7513027" y="2773363"/>
            <a:ext cx="357554" cy="278742"/>
          </a:xfrm>
          <a:prstGeom prst="rect">
            <a:avLst/>
          </a:prstGeom>
          <a:noFill/>
        </p:spPr>
        <p:txBody>
          <a:bodyPr lIns="77925" tIns="38963" rIns="77925" bIns="38963">
            <a:spAutoFit/>
          </a:bodyPr>
          <a:lstStyle/>
          <a:p>
            <a:pPr algn="ctr" eaLnBrk="1" hangingPunct="1">
              <a:defRPr/>
            </a:pPr>
            <a:r>
              <a:rPr lang="en-US" sz="1300" dirty="0">
                <a:solidFill>
                  <a:schemeClr val="bg1">
                    <a:lumMod val="95000"/>
                  </a:schemeClr>
                </a:solidFill>
                <a:ea typeface="+mj-ea"/>
                <a:cs typeface="Times New Roman" pitchFamily="18" charset="0"/>
              </a:rPr>
              <a:t>2</a:t>
            </a:r>
          </a:p>
        </p:txBody>
      </p:sp>
      <p:sp>
        <p:nvSpPr>
          <p:cNvPr id="20" name="TextBox 19"/>
          <p:cNvSpPr txBox="1"/>
          <p:nvPr/>
        </p:nvSpPr>
        <p:spPr>
          <a:xfrm>
            <a:off x="7586298" y="4837113"/>
            <a:ext cx="359019" cy="278742"/>
          </a:xfrm>
          <a:prstGeom prst="rect">
            <a:avLst/>
          </a:prstGeom>
          <a:noFill/>
        </p:spPr>
        <p:txBody>
          <a:bodyPr lIns="77925" tIns="38963" rIns="77925" bIns="38963">
            <a:spAutoFit/>
          </a:bodyPr>
          <a:lstStyle/>
          <a:p>
            <a:pPr algn="ctr" eaLnBrk="1" hangingPunct="1">
              <a:defRPr/>
            </a:pPr>
            <a:r>
              <a:rPr lang="en-US" sz="1300" dirty="0">
                <a:solidFill>
                  <a:schemeClr val="bg1">
                    <a:lumMod val="95000"/>
                  </a:schemeClr>
                </a:solidFill>
                <a:ea typeface="+mj-ea"/>
                <a:cs typeface="Times New Roman" pitchFamily="18" charset="0"/>
              </a:rPr>
              <a:t>4</a:t>
            </a:r>
          </a:p>
        </p:txBody>
      </p:sp>
      <p:sp>
        <p:nvSpPr>
          <p:cNvPr id="21" name="TextBox 20"/>
          <p:cNvSpPr txBox="1"/>
          <p:nvPr/>
        </p:nvSpPr>
        <p:spPr>
          <a:xfrm>
            <a:off x="7677150" y="6534149"/>
            <a:ext cx="357554" cy="278742"/>
          </a:xfrm>
          <a:prstGeom prst="rect">
            <a:avLst/>
          </a:prstGeom>
          <a:noFill/>
        </p:spPr>
        <p:txBody>
          <a:bodyPr lIns="77925" tIns="38963" rIns="77925" bIns="38963">
            <a:spAutoFit/>
          </a:bodyPr>
          <a:lstStyle/>
          <a:p>
            <a:pPr algn="ctr" eaLnBrk="1" hangingPunct="1">
              <a:defRPr/>
            </a:pPr>
            <a:r>
              <a:rPr lang="en-US" sz="1300" dirty="0">
                <a:solidFill>
                  <a:schemeClr val="bg1">
                    <a:lumMod val="95000"/>
                  </a:schemeClr>
                </a:solidFill>
                <a:ea typeface="+mj-ea"/>
                <a:cs typeface="Times New Roman" pitchFamily="18" charset="0"/>
              </a:rPr>
              <a:t>6</a:t>
            </a:r>
          </a:p>
        </p:txBody>
      </p:sp>
      <p:sp>
        <p:nvSpPr>
          <p:cNvPr id="22" name="TextBox 21"/>
          <p:cNvSpPr txBox="1"/>
          <p:nvPr/>
        </p:nvSpPr>
        <p:spPr>
          <a:xfrm>
            <a:off x="5014546" y="6534149"/>
            <a:ext cx="359020" cy="278742"/>
          </a:xfrm>
          <a:prstGeom prst="rect">
            <a:avLst/>
          </a:prstGeom>
          <a:noFill/>
        </p:spPr>
        <p:txBody>
          <a:bodyPr lIns="77925" tIns="38963" rIns="77925" bIns="38963">
            <a:spAutoFit/>
          </a:bodyPr>
          <a:lstStyle/>
          <a:p>
            <a:pPr algn="ctr" eaLnBrk="1" hangingPunct="1">
              <a:defRPr/>
            </a:pPr>
            <a:r>
              <a:rPr lang="en-US" sz="1300" dirty="0">
                <a:solidFill>
                  <a:schemeClr val="bg1">
                    <a:lumMod val="95000"/>
                  </a:schemeClr>
                </a:solidFill>
                <a:ea typeface="+mj-ea"/>
                <a:cs typeface="Times New Roman" pitchFamily="18" charset="0"/>
              </a:rPr>
              <a:t>5</a:t>
            </a:r>
          </a:p>
        </p:txBody>
      </p:sp>
      <p:sp>
        <p:nvSpPr>
          <p:cNvPr id="23" name="TextBox 22"/>
          <p:cNvSpPr txBox="1"/>
          <p:nvPr/>
        </p:nvSpPr>
        <p:spPr>
          <a:xfrm>
            <a:off x="5090746" y="4572000"/>
            <a:ext cx="357554" cy="278742"/>
          </a:xfrm>
          <a:prstGeom prst="rect">
            <a:avLst/>
          </a:prstGeom>
          <a:noFill/>
        </p:spPr>
        <p:txBody>
          <a:bodyPr lIns="77925" tIns="38963" rIns="77925" bIns="38963">
            <a:spAutoFit/>
          </a:bodyPr>
          <a:lstStyle/>
          <a:p>
            <a:pPr algn="ctr" eaLnBrk="1" hangingPunct="1">
              <a:defRPr/>
            </a:pPr>
            <a:r>
              <a:rPr lang="en-US" sz="1300" dirty="0">
                <a:solidFill>
                  <a:schemeClr val="bg1">
                    <a:lumMod val="95000"/>
                  </a:schemeClr>
                </a:solidFill>
                <a:ea typeface="+mj-ea"/>
                <a:cs typeface="Times New Roman" pitchFamily="18" charset="0"/>
              </a:rPr>
              <a:t>3</a:t>
            </a:r>
          </a:p>
        </p:txBody>
      </p:sp>
      <p:sp>
        <p:nvSpPr>
          <p:cNvPr id="24" name="TextBox 23"/>
          <p:cNvSpPr txBox="1"/>
          <p:nvPr/>
        </p:nvSpPr>
        <p:spPr>
          <a:xfrm>
            <a:off x="395536" y="173565"/>
            <a:ext cx="7992888" cy="646331"/>
          </a:xfrm>
          <a:prstGeom prst="rect">
            <a:avLst/>
          </a:prstGeom>
          <a:noFill/>
        </p:spPr>
        <p:txBody>
          <a:bodyPr wrap="square" rtlCol="0">
            <a:spAutoFit/>
          </a:bodyPr>
          <a:lstStyle/>
          <a:p>
            <a:pPr algn="ctr"/>
            <a:r>
              <a:rPr lang="en-US" altLang="zh-CN" sz="3600" b="1" dirty="0">
                <a:solidFill>
                  <a:srgbClr val="FF0000"/>
                </a:solidFill>
              </a:rPr>
              <a:t>Shanghai’s Attractions</a:t>
            </a:r>
            <a:endParaRPr lang="zh-CN" altLang="en-US" sz="3600" b="1" dirty="0">
              <a:solidFill>
                <a:srgbClr val="FF0000"/>
              </a:solidFill>
            </a:endParaRPr>
          </a:p>
        </p:txBody>
      </p:sp>
      <p:sp>
        <p:nvSpPr>
          <p:cNvPr id="26" name="Rectangle 1"/>
          <p:cNvSpPr>
            <a:spLocks noChangeArrowheads="1"/>
          </p:cNvSpPr>
          <p:nvPr/>
        </p:nvSpPr>
        <p:spPr bwMode="auto">
          <a:xfrm>
            <a:off x="539552" y="1858553"/>
            <a:ext cx="5029200" cy="5201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defRPr>
                <a:solidFill>
                  <a:schemeClr val="tx1"/>
                </a:solidFill>
                <a:latin typeface="Times New Roman" pitchFamily="18" charset="0"/>
                <a:cs typeface="Times New Roman" pitchFamily="18" charset="0"/>
              </a:defRPr>
            </a:lvl1pPr>
            <a:lvl2pPr marL="742950" indent="-285750" eaLnBrk="0" hangingPunct="0">
              <a:defRPr>
                <a:solidFill>
                  <a:schemeClr val="tx1"/>
                </a:solidFill>
                <a:latin typeface="Times New Roman" pitchFamily="18" charset="0"/>
                <a:cs typeface="Times New Roman" pitchFamily="18" charset="0"/>
              </a:defRPr>
            </a:lvl2pPr>
            <a:lvl3pPr marL="1143000" indent="-228600" eaLnBrk="0" hangingPunct="0">
              <a:defRPr>
                <a:solidFill>
                  <a:schemeClr val="tx1"/>
                </a:solidFill>
                <a:latin typeface="Times New Roman" pitchFamily="18" charset="0"/>
                <a:cs typeface="Times New Roman" pitchFamily="18" charset="0"/>
              </a:defRPr>
            </a:lvl3pPr>
            <a:lvl4pPr marL="1600200" indent="-228600" eaLnBrk="0" hangingPunct="0">
              <a:defRPr>
                <a:solidFill>
                  <a:schemeClr val="tx1"/>
                </a:solidFill>
                <a:latin typeface="Times New Roman" pitchFamily="18" charset="0"/>
                <a:cs typeface="Times New Roman" pitchFamily="18" charset="0"/>
              </a:defRPr>
            </a:lvl4pPr>
            <a:lvl5pPr marL="2057400" indent="-228600" eaLnBrk="0" hangingPunct="0">
              <a:defRPr>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cs typeface="Times New Roman" pitchFamily="18" charset="0"/>
              </a:defRPr>
            </a:lvl9pPr>
          </a:lstStyle>
          <a:p>
            <a:pPr eaLnBrk="1" hangingPunct="1">
              <a:buFont typeface="Arial" pitchFamily="34" charset="0"/>
              <a:buChar char="•"/>
            </a:pPr>
            <a:endParaRPr lang="en-US" altLang="zh-CN" sz="1600" b="1" dirty="0"/>
          </a:p>
          <a:p>
            <a:pPr eaLnBrk="1" hangingPunct="1">
              <a:buFont typeface="Arial" pitchFamily="34" charset="0"/>
              <a:buChar char="•"/>
            </a:pPr>
            <a:r>
              <a:rPr lang="en-US" altLang="zh-CN" sz="1600" b="1" dirty="0"/>
              <a:t>The Bund, </a:t>
            </a:r>
            <a:r>
              <a:rPr lang="en-US" altLang="zh-CN" sz="1600" dirty="0"/>
              <a:t>The Bund (</a:t>
            </a:r>
            <a:r>
              <a:rPr lang="en-US" altLang="zh-CN" sz="1600" dirty="0" err="1"/>
              <a:t>Waitan</a:t>
            </a:r>
            <a:r>
              <a:rPr lang="en-US" altLang="zh-CN" sz="1600" dirty="0"/>
              <a:t>) is one of the most noted architectural symbols of Shanghai</a:t>
            </a:r>
            <a:r>
              <a:rPr lang="en-US" altLang="en-US" sz="1600" dirty="0"/>
              <a:t>. The Bund in Shanghai was first used when the first British company opened a office there in 1846. </a:t>
            </a:r>
          </a:p>
          <a:p>
            <a:pPr eaLnBrk="1" hangingPunct="1">
              <a:buFont typeface="Arial" pitchFamily="34" charset="0"/>
              <a:buChar char="•"/>
            </a:pPr>
            <a:endParaRPr lang="en-US" altLang="zh-CN" dirty="0"/>
          </a:p>
          <a:p>
            <a:pPr eaLnBrk="1" hangingPunct="1">
              <a:buFont typeface="Arial" pitchFamily="34" charset="0"/>
              <a:buChar char="•"/>
            </a:pPr>
            <a:r>
              <a:rPr lang="en-US" altLang="zh-CN" sz="1600" b="1" dirty="0" err="1"/>
              <a:t>Lujiazui</a:t>
            </a:r>
            <a:r>
              <a:rPr lang="en-US" altLang="zh-CN" sz="1600" dirty="0"/>
              <a:t>, </a:t>
            </a:r>
            <a:r>
              <a:rPr lang="en-US" altLang="zh-CN" sz="1600" dirty="0" err="1"/>
              <a:t>Lujiazui</a:t>
            </a:r>
            <a:r>
              <a:rPr lang="en-US" altLang="zh-CN" sz="1600" dirty="0"/>
              <a:t> literally means "Lu's Mouth". It is located in the </a:t>
            </a:r>
            <a:r>
              <a:rPr lang="en-US" altLang="zh-CN" sz="1600" dirty="0" err="1"/>
              <a:t>Pudong</a:t>
            </a:r>
            <a:r>
              <a:rPr lang="en-US" altLang="zh-CN" sz="1600" dirty="0"/>
              <a:t> New Area on the eastern bank of Huangpu River just </a:t>
            </a:r>
            <a:r>
              <a:rPr lang="en-US" altLang="zh-CN" sz="1600" dirty="0" err="1"/>
              <a:t>acrossing</a:t>
            </a:r>
            <a:r>
              <a:rPr lang="en-US" altLang="zh-CN" sz="1600" dirty="0"/>
              <a:t> the Bund. </a:t>
            </a:r>
            <a:r>
              <a:rPr lang="en-US" altLang="zh-CN" sz="1600" dirty="0" err="1"/>
              <a:t>Lujiazui</a:t>
            </a:r>
            <a:r>
              <a:rPr lang="en-US" altLang="zh-CN" sz="1600" dirty="0"/>
              <a:t> is teemed with the futuristic, avant-garde buildings - Oriental Pearl Tower, </a:t>
            </a:r>
            <a:r>
              <a:rPr lang="en-US" altLang="zh-CN" sz="1600" dirty="0" err="1"/>
              <a:t>Jin</a:t>
            </a:r>
            <a:r>
              <a:rPr lang="en-US" altLang="zh-CN" sz="1600" dirty="0"/>
              <a:t> Mao Building, Bank of China Tower, Shanghai World Financial Center and Shanghai Tower</a:t>
            </a:r>
            <a:endParaRPr lang="en-US" altLang="en-US" sz="1600" dirty="0">
              <a:ea typeface="宋体" pitchFamily="2" charset="-122"/>
            </a:endParaRPr>
          </a:p>
          <a:p>
            <a:pPr eaLnBrk="1" hangingPunct="1">
              <a:buFont typeface="Arial" pitchFamily="34" charset="0"/>
              <a:buChar char="•"/>
            </a:pPr>
            <a:endParaRPr lang="en-US" altLang="zh-CN" b="1" dirty="0"/>
          </a:p>
          <a:p>
            <a:pPr eaLnBrk="1" hangingPunct="1">
              <a:buFont typeface="Arial" pitchFamily="34" charset="0"/>
              <a:buChar char="•"/>
            </a:pPr>
            <a:r>
              <a:rPr lang="en-US" altLang="zh-CN" sz="1600" b="1" dirty="0"/>
              <a:t>Nanjing Road Pedestrian Street</a:t>
            </a:r>
            <a:r>
              <a:rPr lang="en-US" altLang="zh-CN" sz="1600" dirty="0"/>
              <a:t>, </a:t>
            </a:r>
            <a:r>
              <a:rPr lang="en-US" altLang="zh-CN" dirty="0"/>
              <a:t>is the main </a:t>
            </a:r>
            <a:r>
              <a:rPr lang="en-US" altLang="zh-CN" sz="1600" dirty="0"/>
              <a:t>shopping street of Shanghai. Today's Nanjing Road comprises two </a:t>
            </a:r>
            <a:r>
              <a:rPr lang="en-US" altLang="zh-CN" sz="1600" dirty="0" err="1"/>
              <a:t>sections,Nanjing</a:t>
            </a:r>
            <a:r>
              <a:rPr lang="en-US" altLang="zh-CN" sz="1600" dirty="0"/>
              <a:t> Road East and Nanjing Road </a:t>
            </a:r>
            <a:r>
              <a:rPr lang="en-US" altLang="zh-CN" sz="1600" dirty="0" err="1"/>
              <a:t>West.The</a:t>
            </a:r>
            <a:r>
              <a:rPr lang="en-US" altLang="zh-CN" sz="1600" dirty="0"/>
              <a:t> entirety of Nanjing Road has been a </a:t>
            </a:r>
            <a:r>
              <a:rPr lang="en-US" altLang="zh-CN" sz="1600" dirty="0" err="1"/>
              <a:t>centre</a:t>
            </a:r>
            <a:r>
              <a:rPr lang="en-US" altLang="zh-CN" sz="1600" dirty="0"/>
              <a:t> of commerce in Shanghai for more than a century. </a:t>
            </a:r>
            <a:endParaRPr lang="en-US" altLang="en-US" sz="1600"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558" y="2047463"/>
            <a:ext cx="2476500" cy="156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5558" y="3612631"/>
            <a:ext cx="2467930" cy="157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文本框 1">
            <a:extLst>
              <a:ext uri="{FF2B5EF4-FFF2-40B4-BE49-F238E27FC236}">
                <a16:creationId xmlns:a16="http://schemas.microsoft.com/office/drawing/2014/main" id="{C2068F60-1273-4820-B65F-290559E1E1DA}"/>
              </a:ext>
            </a:extLst>
          </p:cNvPr>
          <p:cNvSpPr txBox="1"/>
          <p:nvPr/>
        </p:nvSpPr>
        <p:spPr>
          <a:xfrm>
            <a:off x="755576" y="979488"/>
            <a:ext cx="7436482" cy="1200329"/>
          </a:xfrm>
          <a:prstGeom prst="rect">
            <a:avLst/>
          </a:prstGeom>
          <a:noFill/>
        </p:spPr>
        <p:txBody>
          <a:bodyPr wrap="square" rtlCol="0">
            <a:spAutoFit/>
          </a:bodyPr>
          <a:lstStyle/>
          <a:p>
            <a:r>
              <a:rPr lang="en-US" altLang="zh-CN" dirty="0">
                <a:latin typeface="Times New Roman" panose="02020603050405020304" pitchFamily="18" charset="0"/>
                <a:cs typeface="Times New Roman" panose="02020603050405020304" pitchFamily="18" charset="0"/>
              </a:rPr>
              <a:t>Throughout the past century, Shanghai has had numerous name tags attached to it; like "Paris of the Orient" and "Pearl of China".  As the largest and most prosperous city in the nation, Shanghai is the economic, financial and cultural center of China.</a:t>
            </a:r>
            <a:endParaRPr lang="zh-CN" altLang="en-US" dirty="0">
              <a:latin typeface="Times New Roman" panose="02020603050405020304" pitchFamily="18" charset="0"/>
              <a:cs typeface="Times New Roman" panose="02020603050405020304" pitchFamily="18" charset="0"/>
            </a:endParaRPr>
          </a:p>
        </p:txBody>
      </p:sp>
      <p:pic>
        <p:nvPicPr>
          <p:cNvPr id="4" name="图片 3">
            <a:extLst>
              <a:ext uri="{FF2B5EF4-FFF2-40B4-BE49-F238E27FC236}">
                <a16:creationId xmlns:a16="http://schemas.microsoft.com/office/drawing/2014/main" id="{CC7CDE2E-5DC1-4B48-A7D2-65FB4318401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15558" y="5208515"/>
            <a:ext cx="2504666" cy="1630771"/>
          </a:xfrm>
          <a:prstGeom prst="rect">
            <a:avLst/>
          </a:prstGeom>
        </p:spPr>
      </p:pic>
    </p:spTree>
    <p:extLst>
      <p:ext uri="{BB962C8B-B14F-4D97-AF65-F5344CB8AC3E}">
        <p14:creationId xmlns:p14="http://schemas.microsoft.com/office/powerpoint/2010/main" val="1376200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95536" y="482919"/>
            <a:ext cx="7992888" cy="646331"/>
          </a:xfrm>
          <a:prstGeom prst="rect">
            <a:avLst/>
          </a:prstGeom>
          <a:noFill/>
        </p:spPr>
        <p:txBody>
          <a:bodyPr wrap="square" rtlCol="0">
            <a:spAutoFit/>
          </a:bodyPr>
          <a:lstStyle/>
          <a:p>
            <a:pPr algn="ctr"/>
            <a:r>
              <a:rPr lang="en-US" altLang="zh-CN" sz="3600" b="1" dirty="0">
                <a:solidFill>
                  <a:srgbClr val="FF0000"/>
                </a:solidFill>
              </a:rPr>
              <a:t>Shanghai Local Food</a:t>
            </a:r>
            <a:endParaRPr lang="zh-CN" altLang="en-US" sz="3600" b="1" dirty="0">
              <a:solidFill>
                <a:srgbClr val="FF0000"/>
              </a:solidFill>
            </a:endParaRPr>
          </a:p>
        </p:txBody>
      </p:sp>
      <p:sp>
        <p:nvSpPr>
          <p:cNvPr id="2" name="TextBox 1"/>
          <p:cNvSpPr txBox="1"/>
          <p:nvPr/>
        </p:nvSpPr>
        <p:spPr>
          <a:xfrm>
            <a:off x="2743680" y="3492197"/>
            <a:ext cx="2888011" cy="646331"/>
          </a:xfrm>
          <a:prstGeom prst="rect">
            <a:avLst/>
          </a:prstGeom>
          <a:noFill/>
        </p:spPr>
        <p:txBody>
          <a:bodyPr wrap="square" rtlCol="0">
            <a:spAutoFit/>
          </a:bodyPr>
          <a:lstStyle/>
          <a:p>
            <a:pPr algn="ctr"/>
            <a:r>
              <a:rPr lang="en-US" altLang="zh-CN" b="1" dirty="0">
                <a:latin typeface="Times New Roman" pitchFamily="18" charset="0"/>
                <a:cs typeface="Times New Roman" pitchFamily="18" charset="0"/>
              </a:rPr>
              <a:t>Pan-Fried Pork Bun</a:t>
            </a:r>
          </a:p>
          <a:p>
            <a:pPr algn="ctr"/>
            <a:r>
              <a:rPr lang="zh-CN" altLang="en-US" b="1" dirty="0">
                <a:latin typeface="Times New Roman" pitchFamily="18" charset="0"/>
                <a:cs typeface="Times New Roman" pitchFamily="18" charset="0"/>
              </a:rPr>
              <a:t>生煎包</a:t>
            </a:r>
            <a:endParaRPr lang="en-US" altLang="zh-CN" dirty="0">
              <a:latin typeface="Times New Roman" pitchFamily="18" charset="0"/>
              <a:cs typeface="Times New Roman" pitchFamily="18" charset="0"/>
            </a:endParaRPr>
          </a:p>
        </p:txBody>
      </p:sp>
      <p:pic>
        <p:nvPicPr>
          <p:cNvPr id="5" name="图片 4">
            <a:extLst>
              <a:ext uri="{FF2B5EF4-FFF2-40B4-BE49-F238E27FC236}">
                <a16:creationId xmlns:a16="http://schemas.microsoft.com/office/drawing/2014/main" id="{69DCDD3C-6A00-4C41-948E-BB1D10700DE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4465" y="1317908"/>
            <a:ext cx="2117090" cy="2082833"/>
          </a:xfrm>
          <a:prstGeom prst="rect">
            <a:avLst/>
          </a:prstGeom>
        </p:spPr>
      </p:pic>
      <p:sp>
        <p:nvSpPr>
          <p:cNvPr id="6" name="文本框 5">
            <a:extLst>
              <a:ext uri="{FF2B5EF4-FFF2-40B4-BE49-F238E27FC236}">
                <a16:creationId xmlns:a16="http://schemas.microsoft.com/office/drawing/2014/main" id="{A1D70E06-D7AE-4141-8912-359937C7DA79}"/>
              </a:ext>
            </a:extLst>
          </p:cNvPr>
          <p:cNvSpPr txBox="1"/>
          <p:nvPr/>
        </p:nvSpPr>
        <p:spPr>
          <a:xfrm>
            <a:off x="189178" y="3478937"/>
            <a:ext cx="2560515" cy="646331"/>
          </a:xfrm>
          <a:prstGeom prst="rect">
            <a:avLst/>
          </a:prstGeom>
          <a:noFill/>
        </p:spPr>
        <p:txBody>
          <a:bodyPr wrap="square" rtlCol="0">
            <a:spAutoFit/>
          </a:bodyPr>
          <a:lstStyle/>
          <a:p>
            <a:pPr algn="ctr"/>
            <a:r>
              <a:rPr lang="en-US" altLang="zh-CN" dirty="0">
                <a:latin typeface="Times New Roman" panose="02020603050405020304" pitchFamily="18" charset="0"/>
                <a:cs typeface="Times New Roman" panose="02020603050405020304" pitchFamily="18" charset="0"/>
              </a:rPr>
              <a:t>Shanghai Smoked Fish</a:t>
            </a:r>
          </a:p>
          <a:p>
            <a:pPr algn="ctr"/>
            <a:r>
              <a:rPr lang="zh-CN" altLang="en-US" b="1" dirty="0">
                <a:latin typeface="Times New Roman" panose="02020603050405020304" pitchFamily="18" charset="0"/>
                <a:cs typeface="Times New Roman" panose="02020603050405020304" pitchFamily="18" charset="0"/>
              </a:rPr>
              <a:t>上海熏鱼</a:t>
            </a:r>
            <a:endParaRPr lang="zh-CN" altLang="en-US" dirty="0">
              <a:latin typeface="Times New Roman" panose="02020603050405020304" pitchFamily="18" charset="0"/>
              <a:cs typeface="Times New Roman" panose="02020603050405020304" pitchFamily="18" charset="0"/>
            </a:endParaRPr>
          </a:p>
        </p:txBody>
      </p:sp>
      <p:pic>
        <p:nvPicPr>
          <p:cNvPr id="1026" name="Picture 2" descr="https://timgsa.baidu.com/timg?image&amp;quality=80&amp;size=b9999_10000&amp;sec=1562524556970&amp;di=5a089246b70ea9aea2ebfe33603558e2&amp;imgtype=0&amp;src=http%3A%2F%2Fimg007.hc360.cn%2Fk3%2FM01%2FCB%2F45%2FwKhQx1kNKNmEU8JhAAAAAOZMhO8271.jpg">
            <a:extLst>
              <a:ext uri="{FF2B5EF4-FFF2-40B4-BE49-F238E27FC236}">
                <a16:creationId xmlns:a16="http://schemas.microsoft.com/office/drawing/2014/main" id="{40912FEC-8A50-4014-BA38-CA301A71DDB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71800" y="1318313"/>
            <a:ext cx="2802580" cy="2104520"/>
          </a:xfrm>
          <a:prstGeom prst="rect">
            <a:avLst/>
          </a:prstGeom>
          <a:noFill/>
          <a:extLst>
            <a:ext uri="{909E8E84-426E-40DD-AFC4-6F175D3DCCD1}">
              <a14:hiddenFill xmlns:a14="http://schemas.microsoft.com/office/drawing/2010/main">
                <a:solidFill>
                  <a:srgbClr val="FFFFFF"/>
                </a:solidFill>
              </a14:hiddenFill>
            </a:ext>
          </a:extLst>
        </p:spPr>
      </p:pic>
      <p:pic>
        <p:nvPicPr>
          <p:cNvPr id="8" name="图片 7">
            <a:extLst>
              <a:ext uri="{FF2B5EF4-FFF2-40B4-BE49-F238E27FC236}">
                <a16:creationId xmlns:a16="http://schemas.microsoft.com/office/drawing/2014/main" id="{F06E9B83-ECB5-43A8-9953-19876372EB6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09487" y="1310605"/>
            <a:ext cx="3147795" cy="2090136"/>
          </a:xfrm>
          <a:prstGeom prst="rect">
            <a:avLst/>
          </a:prstGeom>
        </p:spPr>
      </p:pic>
      <p:sp>
        <p:nvSpPr>
          <p:cNvPr id="13" name="TextBox 1">
            <a:extLst>
              <a:ext uri="{FF2B5EF4-FFF2-40B4-BE49-F238E27FC236}">
                <a16:creationId xmlns:a16="http://schemas.microsoft.com/office/drawing/2014/main" id="{F490BCE6-9596-46A0-BCC3-44EC2FBDE183}"/>
              </a:ext>
            </a:extLst>
          </p:cNvPr>
          <p:cNvSpPr txBox="1"/>
          <p:nvPr/>
        </p:nvSpPr>
        <p:spPr>
          <a:xfrm>
            <a:off x="5809487" y="3492186"/>
            <a:ext cx="3145335" cy="646331"/>
          </a:xfrm>
          <a:prstGeom prst="rect">
            <a:avLst/>
          </a:prstGeom>
          <a:noFill/>
        </p:spPr>
        <p:txBody>
          <a:bodyPr wrap="square" rtlCol="0">
            <a:spAutoFit/>
          </a:bodyPr>
          <a:lstStyle/>
          <a:p>
            <a:pPr algn="ctr"/>
            <a:r>
              <a:rPr lang="en-US" altLang="zh-CN" b="1" dirty="0">
                <a:latin typeface="Times New Roman" panose="02020603050405020304" pitchFamily="18" charset="0"/>
                <a:cs typeface="Times New Roman" panose="02020603050405020304" pitchFamily="18" charset="0"/>
              </a:rPr>
              <a:t>Braised pork in brown sauce</a:t>
            </a:r>
          </a:p>
          <a:p>
            <a:pPr algn="ctr"/>
            <a:r>
              <a:rPr lang="zh-CN" altLang="en-US" b="1" dirty="0">
                <a:latin typeface="Times New Roman" panose="02020603050405020304" pitchFamily="18" charset="0"/>
                <a:cs typeface="Times New Roman" pitchFamily="18" charset="0"/>
              </a:rPr>
              <a:t>红烧肉</a:t>
            </a:r>
            <a:endParaRPr lang="en-US" altLang="zh-CN" b="1" dirty="0">
              <a:latin typeface="Times New Roman" panose="02020603050405020304" pitchFamily="18" charset="0"/>
              <a:cs typeface="Times New Roman" pitchFamily="18" charset="0"/>
            </a:endParaRPr>
          </a:p>
        </p:txBody>
      </p:sp>
      <p:pic>
        <p:nvPicPr>
          <p:cNvPr id="10" name="图片 9">
            <a:extLst>
              <a:ext uri="{FF2B5EF4-FFF2-40B4-BE49-F238E27FC236}">
                <a16:creationId xmlns:a16="http://schemas.microsoft.com/office/drawing/2014/main" id="{BFF75022-1F4C-4435-8034-695D75D4511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5536" y="4125268"/>
            <a:ext cx="2093218" cy="2089032"/>
          </a:xfrm>
          <a:prstGeom prst="rect">
            <a:avLst/>
          </a:prstGeom>
        </p:spPr>
      </p:pic>
      <p:sp>
        <p:nvSpPr>
          <p:cNvPr id="16" name="文本框 15">
            <a:extLst>
              <a:ext uri="{FF2B5EF4-FFF2-40B4-BE49-F238E27FC236}">
                <a16:creationId xmlns:a16="http://schemas.microsoft.com/office/drawing/2014/main" id="{8C96A2FC-A5C4-44D5-8489-E30CAB182432}"/>
              </a:ext>
            </a:extLst>
          </p:cNvPr>
          <p:cNvSpPr txBox="1"/>
          <p:nvPr/>
        </p:nvSpPr>
        <p:spPr>
          <a:xfrm>
            <a:off x="1" y="6216804"/>
            <a:ext cx="2888010" cy="646331"/>
          </a:xfrm>
          <a:prstGeom prst="rect">
            <a:avLst/>
          </a:prstGeom>
          <a:noFill/>
        </p:spPr>
        <p:txBody>
          <a:bodyPr wrap="square" rtlCol="0">
            <a:spAutoFit/>
          </a:bodyPr>
          <a:lstStyle/>
          <a:p>
            <a:pPr algn="ctr"/>
            <a:r>
              <a:rPr lang="en-US" altLang="zh-CN" b="1" dirty="0">
                <a:latin typeface="Times New Roman" pitchFamily="18" charset="0"/>
                <a:cs typeface="Times New Roman" pitchFamily="18" charset="0"/>
              </a:rPr>
              <a:t>Spare Ribs with Rice Cake</a:t>
            </a:r>
          </a:p>
          <a:p>
            <a:pPr algn="ctr"/>
            <a:r>
              <a:rPr lang="zh-CN" altLang="en-US" b="1" dirty="0">
                <a:latin typeface="Times New Roman" panose="02020603050405020304" pitchFamily="18" charset="0"/>
                <a:cs typeface="Times New Roman" panose="02020603050405020304" pitchFamily="18" charset="0"/>
              </a:rPr>
              <a:t>排骨年糕</a:t>
            </a:r>
            <a:endParaRPr lang="zh-CN" altLang="en-US" dirty="0">
              <a:latin typeface="Times New Roman" panose="02020603050405020304" pitchFamily="18" charset="0"/>
              <a:cs typeface="Times New Roman" panose="02020603050405020304" pitchFamily="18" charset="0"/>
            </a:endParaRPr>
          </a:p>
        </p:txBody>
      </p:sp>
      <p:sp>
        <p:nvSpPr>
          <p:cNvPr id="19" name="文本框 18">
            <a:extLst>
              <a:ext uri="{FF2B5EF4-FFF2-40B4-BE49-F238E27FC236}">
                <a16:creationId xmlns:a16="http://schemas.microsoft.com/office/drawing/2014/main" id="{DAD9DB26-33D6-47F8-9DA9-01F1F3A86EF6}"/>
              </a:ext>
            </a:extLst>
          </p:cNvPr>
          <p:cNvSpPr txBox="1"/>
          <p:nvPr/>
        </p:nvSpPr>
        <p:spPr>
          <a:xfrm>
            <a:off x="2683062" y="6233581"/>
            <a:ext cx="2888010" cy="646331"/>
          </a:xfrm>
          <a:prstGeom prst="rect">
            <a:avLst/>
          </a:prstGeom>
          <a:noFill/>
        </p:spPr>
        <p:txBody>
          <a:bodyPr wrap="square" rtlCol="0">
            <a:spAutoFit/>
          </a:bodyPr>
          <a:lstStyle/>
          <a:p>
            <a:pPr algn="ctr"/>
            <a:r>
              <a:rPr lang="en-US" altLang="zh-CN" b="1" dirty="0">
                <a:latin typeface="Times New Roman" pitchFamily="18" charset="0"/>
                <a:cs typeface="Times New Roman" pitchFamily="18" charset="0"/>
              </a:rPr>
              <a:t>Braised catfish</a:t>
            </a:r>
          </a:p>
          <a:p>
            <a:pPr algn="ctr"/>
            <a:r>
              <a:rPr lang="zh-CN" altLang="en-US" b="1" dirty="0">
                <a:latin typeface="Times New Roman" pitchFamily="18" charset="0"/>
                <a:cs typeface="Times New Roman" pitchFamily="18" charset="0"/>
              </a:rPr>
              <a:t>红烧鮰鱼</a:t>
            </a:r>
          </a:p>
        </p:txBody>
      </p:sp>
      <p:pic>
        <p:nvPicPr>
          <p:cNvPr id="15" name="图片 14">
            <a:extLst>
              <a:ext uri="{FF2B5EF4-FFF2-40B4-BE49-F238E27FC236}">
                <a16:creationId xmlns:a16="http://schemas.microsoft.com/office/drawing/2014/main" id="{3162CE0C-4CC6-4F90-B14F-D3089D6BBB0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851163" y="4212855"/>
            <a:ext cx="2719909" cy="2039933"/>
          </a:xfrm>
          <a:prstGeom prst="rect">
            <a:avLst/>
          </a:prstGeom>
        </p:spPr>
      </p:pic>
      <p:pic>
        <p:nvPicPr>
          <p:cNvPr id="18" name="图片 17">
            <a:extLst>
              <a:ext uri="{FF2B5EF4-FFF2-40B4-BE49-F238E27FC236}">
                <a16:creationId xmlns:a16="http://schemas.microsoft.com/office/drawing/2014/main" id="{6C4FFF57-D5C3-499E-B7A9-0C2BFA58644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038234" y="4222336"/>
            <a:ext cx="2719908" cy="1991964"/>
          </a:xfrm>
          <a:prstGeom prst="rect">
            <a:avLst/>
          </a:prstGeom>
        </p:spPr>
      </p:pic>
      <p:sp>
        <p:nvSpPr>
          <p:cNvPr id="25" name="文本框 24">
            <a:extLst>
              <a:ext uri="{FF2B5EF4-FFF2-40B4-BE49-F238E27FC236}">
                <a16:creationId xmlns:a16="http://schemas.microsoft.com/office/drawing/2014/main" id="{A8C80AC4-2A18-4D50-B2BD-A9A01E6DF48A}"/>
              </a:ext>
            </a:extLst>
          </p:cNvPr>
          <p:cNvSpPr txBox="1"/>
          <p:nvPr/>
        </p:nvSpPr>
        <p:spPr>
          <a:xfrm>
            <a:off x="5954183" y="6211669"/>
            <a:ext cx="2888010" cy="646331"/>
          </a:xfrm>
          <a:prstGeom prst="rect">
            <a:avLst/>
          </a:prstGeom>
          <a:noFill/>
        </p:spPr>
        <p:txBody>
          <a:bodyPr wrap="square" rtlCol="0">
            <a:spAutoFit/>
          </a:bodyPr>
          <a:lstStyle/>
          <a:p>
            <a:pPr algn="ctr"/>
            <a:r>
              <a:rPr lang="en-US" altLang="zh-CN" b="1" dirty="0">
                <a:latin typeface="Times New Roman" pitchFamily="18" charset="0"/>
                <a:cs typeface="Times New Roman" pitchFamily="18" charset="0"/>
              </a:rPr>
              <a:t>Hand tore salty chicken</a:t>
            </a:r>
          </a:p>
          <a:p>
            <a:pPr algn="ctr"/>
            <a:r>
              <a:rPr lang="zh-CN" altLang="en-US" b="1" dirty="0">
                <a:latin typeface="Times New Roman" pitchFamily="18" charset="0"/>
                <a:cs typeface="Times New Roman" pitchFamily="18" charset="0"/>
              </a:rPr>
              <a:t>手撕咸鸡</a:t>
            </a:r>
          </a:p>
        </p:txBody>
      </p:sp>
    </p:spTree>
    <p:extLst>
      <p:ext uri="{BB962C8B-B14F-4D97-AF65-F5344CB8AC3E}">
        <p14:creationId xmlns:p14="http://schemas.microsoft.com/office/powerpoint/2010/main" val="1815984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457200" y="274638"/>
            <a:ext cx="8229600" cy="1714202"/>
          </a:xfrm>
        </p:spPr>
        <p:txBody>
          <a:bodyPr>
            <a:normAutofit/>
          </a:bodyPr>
          <a:lstStyle/>
          <a:p>
            <a:r>
              <a:rPr lang="en-US" altLang="zh-CN" sz="4000" b="1" dirty="0">
                <a:solidFill>
                  <a:srgbClr val="FF0000"/>
                </a:solidFill>
                <a:latin typeface="+mn-lt"/>
                <a:ea typeface="+mn-ea"/>
                <a:cs typeface="+mn-cs"/>
              </a:rPr>
              <a:t>WLAN guideline</a:t>
            </a:r>
            <a:br>
              <a:rPr lang="en-US" altLang="zh-CN" dirty="0"/>
            </a:br>
            <a:r>
              <a:rPr lang="en-US" altLang="zh-CN" sz="2000" b="1" dirty="0"/>
              <a:t>SSID</a:t>
            </a:r>
            <a:r>
              <a:rPr lang="zh-CN" altLang="zh-CN" sz="2000" b="1" dirty="0"/>
              <a:t>：</a:t>
            </a:r>
            <a:r>
              <a:rPr lang="en-US" altLang="zh-CN" sz="2000" b="1" dirty="0"/>
              <a:t>Waldorf Astoria Shanghai</a:t>
            </a:r>
            <a:br>
              <a:rPr lang="en-US" altLang="zh-CN" sz="2000" b="1" dirty="0"/>
            </a:br>
            <a:endParaRPr lang="zh-CN" altLang="en-US" dirty="0"/>
          </a:p>
        </p:txBody>
      </p:sp>
      <p:pic>
        <p:nvPicPr>
          <p:cNvPr id="5" name="内容占位符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683568" y="1556792"/>
            <a:ext cx="2545854" cy="4525963"/>
          </a:xfrm>
        </p:spPr>
      </p:pic>
      <p:pic>
        <p:nvPicPr>
          <p:cNvPr id="6" name="内容占位符 5"/>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3491880" y="1556792"/>
            <a:ext cx="2545854" cy="4525963"/>
          </a:xfrm>
        </p:spPr>
      </p:pic>
      <p:sp>
        <p:nvSpPr>
          <p:cNvPr id="8" name="TextBox 7"/>
          <p:cNvSpPr txBox="1"/>
          <p:nvPr/>
        </p:nvSpPr>
        <p:spPr>
          <a:xfrm>
            <a:off x="6084168" y="4797152"/>
            <a:ext cx="2664296" cy="646331"/>
          </a:xfrm>
          <a:prstGeom prst="rect">
            <a:avLst/>
          </a:prstGeom>
          <a:noFill/>
        </p:spPr>
        <p:txBody>
          <a:bodyPr wrap="square" rtlCol="0">
            <a:spAutoFit/>
          </a:bodyPr>
          <a:lstStyle/>
          <a:p>
            <a:r>
              <a:rPr lang="en-US" altLang="zh-CN"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Choose “</a:t>
            </a:r>
            <a:r>
              <a:rPr lang="zh-CN" alt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会议</a:t>
            </a:r>
            <a:r>
              <a:rPr lang="en-US" altLang="zh-CN"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code”and</a:t>
            </a:r>
            <a:r>
              <a:rPr lang="en-US" altLang="zh-CN"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input “</a:t>
            </a:r>
            <a:r>
              <a:rPr lang="en-US" altLang="zh-CN" b="1" dirty="0">
                <a:ln w="18000">
                  <a:solidFill>
                    <a:schemeClr val="accent2">
                      <a:satMod val="140000"/>
                    </a:schemeClr>
                  </a:solidFill>
                  <a:prstDash val="solid"/>
                  <a:miter lim="800000"/>
                </a:ln>
                <a:noFill/>
                <a:effectLst>
                  <a:outerShdw blurRad="25500" dist="23000" dir="7020000" algn="tl">
                    <a:srgbClr val="000000">
                      <a:alpha val="50000"/>
                    </a:srgbClr>
                  </a:outerShdw>
                </a:effectLst>
              </a:rPr>
              <a:t>shawa1</a:t>
            </a:r>
            <a:r>
              <a:rPr lang="en-US" altLang="zh-CN"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t>
            </a:r>
            <a:endParaRPr lang="zh-CN" alt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extLst>
      <p:ext uri="{BB962C8B-B14F-4D97-AF65-F5344CB8AC3E}">
        <p14:creationId xmlns:p14="http://schemas.microsoft.com/office/powerpoint/2010/main" val="21306057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p:txBody>
          <a:bodyPr>
            <a:normAutofit/>
          </a:bodyPr>
          <a:lstStyle/>
          <a:p>
            <a:r>
              <a:rPr lang="en-US" altLang="zh-CN" sz="4000" b="1" dirty="0">
                <a:solidFill>
                  <a:srgbClr val="FF0000"/>
                </a:solidFill>
                <a:latin typeface="+mn-lt"/>
                <a:ea typeface="+mn-ea"/>
                <a:cs typeface="+mn-cs"/>
              </a:rPr>
              <a:t>Lunch</a:t>
            </a:r>
            <a:endParaRPr lang="zh-CN" altLang="en-US" sz="4000" b="1" dirty="0">
              <a:solidFill>
                <a:srgbClr val="FF0000"/>
              </a:solidFill>
              <a:latin typeface="+mn-lt"/>
              <a:ea typeface="+mn-ea"/>
              <a:cs typeface="+mn-cs"/>
            </a:endParaRPr>
          </a:p>
        </p:txBody>
      </p:sp>
      <p:sp>
        <p:nvSpPr>
          <p:cNvPr id="6" name="内容占位符 5"/>
          <p:cNvSpPr>
            <a:spLocks noGrp="1"/>
          </p:cNvSpPr>
          <p:nvPr>
            <p:ph idx="1"/>
          </p:nvPr>
        </p:nvSpPr>
        <p:spPr>
          <a:xfrm>
            <a:off x="521104" y="1196752"/>
            <a:ext cx="8371376" cy="4525963"/>
          </a:xfrm>
        </p:spPr>
        <p:txBody>
          <a:bodyPr>
            <a:normAutofit/>
          </a:bodyPr>
          <a:lstStyle/>
          <a:p>
            <a:endParaRPr lang="en-US" altLang="zh-CN" sz="2000" dirty="0"/>
          </a:p>
          <a:p>
            <a:r>
              <a:rPr lang="en-US" altLang="zh-CN" sz="2800" dirty="0">
                <a:latin typeface="Times New Roman" pitchFamily="18" charset="0"/>
                <a:cs typeface="Times New Roman" pitchFamily="18" charset="0"/>
              </a:rPr>
              <a:t>LUNCH – </a:t>
            </a:r>
            <a:r>
              <a:rPr lang="en-US" altLang="zh-CN" sz="2800" b="1" dirty="0">
                <a:latin typeface="Times New Roman" pitchFamily="18" charset="0"/>
                <a:cs typeface="Times New Roman" pitchFamily="18" charset="0"/>
              </a:rPr>
              <a:t>Sponsored by Huawei</a:t>
            </a:r>
          </a:p>
          <a:p>
            <a:pPr marL="0" indent="0">
              <a:buNone/>
            </a:pPr>
            <a:r>
              <a:rPr lang="en-US" altLang="zh-CN" sz="2800" dirty="0">
                <a:latin typeface="Times New Roman" pitchFamily="18" charset="0"/>
                <a:cs typeface="Times New Roman" pitchFamily="18" charset="0"/>
              </a:rPr>
              <a:t>   Huawei will provide buffet lunches for all the delegates.</a:t>
            </a:r>
          </a:p>
          <a:p>
            <a:pPr marL="0" indent="0">
              <a:buNone/>
            </a:pPr>
            <a:endParaRPr lang="en-US" altLang="zh-CN" sz="2800" dirty="0">
              <a:latin typeface="Times New Roman" pitchFamily="18" charset="0"/>
              <a:cs typeface="Times New Roman" pitchFamily="18" charset="0"/>
            </a:endParaRPr>
          </a:p>
          <a:p>
            <a:pPr marL="0" indent="0">
              <a:buNone/>
            </a:pPr>
            <a:r>
              <a:rPr lang="en-US" altLang="zh-CN" sz="2800" dirty="0">
                <a:latin typeface="Times New Roman" pitchFamily="18" charset="0"/>
                <a:cs typeface="Times New Roman" pitchFamily="18" charset="0"/>
              </a:rPr>
              <a:t>   </a:t>
            </a:r>
            <a:r>
              <a:rPr lang="en-US" altLang="zh-CN" sz="2800" b="1" dirty="0">
                <a:latin typeface="Times New Roman" pitchFamily="18" charset="0"/>
                <a:cs typeface="Times New Roman" pitchFamily="18" charset="0"/>
              </a:rPr>
              <a:t>Location:</a:t>
            </a:r>
            <a:r>
              <a:rPr lang="en-US" altLang="zh-CN" sz="2800" dirty="0">
                <a:latin typeface="Times New Roman" pitchFamily="18" charset="0"/>
                <a:cs typeface="Times New Roman" pitchFamily="18" charset="0"/>
              </a:rPr>
              <a:t> Grand Brasserie -- Waldorf Astoria Tower   Ground Level</a:t>
            </a:r>
            <a:r>
              <a:rPr lang="zh-CN" altLang="en-US" sz="2800" dirty="0">
                <a:latin typeface="Times New Roman" pitchFamily="18" charset="0"/>
                <a:cs typeface="Times New Roman" pitchFamily="18" charset="0"/>
              </a:rPr>
              <a:t>（百味园</a:t>
            </a:r>
            <a:r>
              <a:rPr lang="en-US" altLang="zh-CN" sz="2800" dirty="0">
                <a:latin typeface="Times New Roman" pitchFamily="18" charset="0"/>
                <a:cs typeface="Times New Roman" pitchFamily="18" charset="0"/>
              </a:rPr>
              <a:t>——</a:t>
            </a:r>
            <a:r>
              <a:rPr lang="zh-CN" altLang="en-US" sz="2800" dirty="0">
                <a:latin typeface="Times New Roman" pitchFamily="18" charset="0"/>
                <a:cs typeface="Times New Roman" pitchFamily="18" charset="0"/>
              </a:rPr>
              <a:t>华尔道夫酒店下沉一层）</a:t>
            </a:r>
            <a:endParaRPr lang="en-US" altLang="zh-CN" sz="2800" dirty="0">
              <a:latin typeface="Times New Roman" pitchFamily="18" charset="0"/>
              <a:cs typeface="Times New Roman" pitchFamily="18" charset="0"/>
            </a:endParaRPr>
          </a:p>
          <a:p>
            <a:pPr marL="0" indent="0">
              <a:buNone/>
            </a:pPr>
            <a:r>
              <a:rPr lang="en-US" altLang="zh-CN" sz="2800" dirty="0">
                <a:latin typeface="Times New Roman" pitchFamily="18" charset="0"/>
                <a:cs typeface="Times New Roman" pitchFamily="18" charset="0"/>
              </a:rPr>
              <a:t>  </a:t>
            </a:r>
            <a:r>
              <a:rPr lang="en-US" altLang="zh-CN" sz="2800" b="1" dirty="0">
                <a:latin typeface="Times New Roman" pitchFamily="18" charset="0"/>
                <a:cs typeface="Times New Roman" pitchFamily="18" charset="0"/>
              </a:rPr>
              <a:t>Time:</a:t>
            </a:r>
            <a:r>
              <a:rPr lang="en-US" altLang="zh-CN" sz="2800" dirty="0">
                <a:latin typeface="Times New Roman" pitchFamily="18" charset="0"/>
                <a:cs typeface="Times New Roman" pitchFamily="18" charset="0"/>
              </a:rPr>
              <a:t> 12:00-13:30</a:t>
            </a:r>
            <a:r>
              <a:rPr lang="zh-CN" altLang="en-US" sz="2800" dirty="0">
                <a:latin typeface="Times New Roman" pitchFamily="18" charset="0"/>
                <a:cs typeface="Times New Roman" pitchFamily="18" charset="0"/>
              </a:rPr>
              <a:t>  </a:t>
            </a:r>
            <a:r>
              <a:rPr lang="en-US" altLang="zh-CN" sz="2800" dirty="0">
                <a:latin typeface="Times New Roman" pitchFamily="18" charset="0"/>
                <a:cs typeface="Times New Roman" pitchFamily="18" charset="0"/>
              </a:rPr>
              <a:t>Monday - Friday</a:t>
            </a:r>
          </a:p>
        </p:txBody>
      </p:sp>
    </p:spTree>
    <p:extLst>
      <p:ext uri="{BB962C8B-B14F-4D97-AF65-F5344CB8AC3E}">
        <p14:creationId xmlns:p14="http://schemas.microsoft.com/office/powerpoint/2010/main" val="5718874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p:txBody>
          <a:bodyPr>
            <a:normAutofit/>
          </a:bodyPr>
          <a:lstStyle/>
          <a:p>
            <a:r>
              <a:rPr lang="en-US" altLang="zh-CN" sz="4000" b="1" dirty="0">
                <a:solidFill>
                  <a:srgbClr val="FF0000"/>
                </a:solidFill>
                <a:latin typeface="+mn-lt"/>
                <a:ea typeface="+mn-ea"/>
                <a:cs typeface="+mn-cs"/>
              </a:rPr>
              <a:t>Cocktail Reception</a:t>
            </a:r>
            <a:endParaRPr lang="zh-CN" altLang="en-US" sz="4000" b="1" dirty="0">
              <a:solidFill>
                <a:srgbClr val="FF0000"/>
              </a:solidFill>
              <a:latin typeface="+mn-lt"/>
              <a:ea typeface="+mn-ea"/>
              <a:cs typeface="+mn-cs"/>
            </a:endParaRPr>
          </a:p>
        </p:txBody>
      </p:sp>
      <p:sp>
        <p:nvSpPr>
          <p:cNvPr id="6" name="内容占位符 5"/>
          <p:cNvSpPr>
            <a:spLocks noGrp="1"/>
          </p:cNvSpPr>
          <p:nvPr>
            <p:ph idx="1"/>
          </p:nvPr>
        </p:nvSpPr>
        <p:spPr>
          <a:xfrm>
            <a:off x="521104" y="1196752"/>
            <a:ext cx="8229600" cy="4525963"/>
          </a:xfrm>
        </p:spPr>
        <p:txBody>
          <a:bodyPr>
            <a:normAutofit/>
          </a:bodyPr>
          <a:lstStyle/>
          <a:p>
            <a:endParaRPr lang="en-US" altLang="zh-CN" sz="2000" dirty="0"/>
          </a:p>
          <a:p>
            <a:r>
              <a:rPr lang="en-US" altLang="zh-CN" sz="2800" dirty="0">
                <a:latin typeface="Times New Roman" pitchFamily="18" charset="0"/>
                <a:cs typeface="Times New Roman" pitchFamily="18" charset="0"/>
              </a:rPr>
              <a:t>COCKTAIL RECEPTION</a:t>
            </a:r>
            <a:endParaRPr lang="zh-CN" altLang="zh-CN" sz="2800" dirty="0">
              <a:latin typeface="Times New Roman" pitchFamily="18" charset="0"/>
              <a:cs typeface="Times New Roman" pitchFamily="18" charset="0"/>
            </a:endParaRPr>
          </a:p>
          <a:p>
            <a:pPr marL="0" indent="0">
              <a:buNone/>
            </a:pPr>
            <a:r>
              <a:rPr lang="en-US" altLang="zh-CN" sz="2800" b="1" dirty="0">
                <a:latin typeface="Times New Roman" pitchFamily="18" charset="0"/>
                <a:cs typeface="Times New Roman" pitchFamily="18" charset="0"/>
              </a:rPr>
              <a:t>    Location:</a:t>
            </a:r>
            <a:r>
              <a:rPr lang="en-US" altLang="zh-CN" sz="2800" dirty="0">
                <a:latin typeface="Times New Roman" pitchFamily="18" charset="0"/>
                <a:cs typeface="Times New Roman" pitchFamily="18" charset="0"/>
              </a:rPr>
              <a:t> Long Bar -- Waldorf Astoria Club Lobby    Level</a:t>
            </a:r>
            <a:r>
              <a:rPr lang="zh-CN" altLang="en-US" sz="2800" dirty="0">
                <a:latin typeface="Times New Roman" pitchFamily="18" charset="0"/>
                <a:cs typeface="Times New Roman" pitchFamily="18" charset="0"/>
              </a:rPr>
              <a:t>（廊吧</a:t>
            </a:r>
            <a:r>
              <a:rPr lang="en-US" altLang="zh-CN" sz="2800" dirty="0">
                <a:latin typeface="Times New Roman" pitchFamily="18" charset="0"/>
                <a:cs typeface="Times New Roman" pitchFamily="18" charset="0"/>
              </a:rPr>
              <a:t>——</a:t>
            </a:r>
            <a:r>
              <a:rPr lang="zh-CN" altLang="en-US" sz="2800" dirty="0">
                <a:latin typeface="Times New Roman" pitchFamily="18" charset="0"/>
                <a:cs typeface="Times New Roman" pitchFamily="18" charset="0"/>
              </a:rPr>
              <a:t>华尔道夫会所大堂楼层）</a:t>
            </a:r>
            <a:endParaRPr lang="en-US" altLang="zh-CN" sz="2800" dirty="0">
              <a:latin typeface="Times New Roman" pitchFamily="18" charset="0"/>
              <a:cs typeface="Times New Roman" pitchFamily="18" charset="0"/>
            </a:endParaRPr>
          </a:p>
          <a:p>
            <a:pPr marL="0" indent="0">
              <a:buNone/>
            </a:pPr>
            <a:r>
              <a:rPr lang="en-US" altLang="zh-CN" sz="2800" dirty="0">
                <a:latin typeface="Times New Roman" pitchFamily="18" charset="0"/>
                <a:cs typeface="Times New Roman" pitchFamily="18" charset="0"/>
              </a:rPr>
              <a:t>    </a:t>
            </a:r>
            <a:r>
              <a:rPr lang="en-US" altLang="zh-CN" sz="2800" b="1" dirty="0">
                <a:latin typeface="Times New Roman" pitchFamily="18" charset="0"/>
                <a:cs typeface="Times New Roman" pitchFamily="18" charset="0"/>
              </a:rPr>
              <a:t>Time:</a:t>
            </a:r>
            <a:r>
              <a:rPr lang="en-US" altLang="zh-CN" sz="2800" dirty="0">
                <a:latin typeface="Times New Roman" pitchFamily="18" charset="0"/>
                <a:cs typeface="Times New Roman" pitchFamily="18" charset="0"/>
              </a:rPr>
              <a:t> July 10, Wednesday night (19:00-20:30)</a:t>
            </a:r>
          </a:p>
        </p:txBody>
      </p:sp>
    </p:spTree>
    <p:extLst>
      <p:ext uri="{BB962C8B-B14F-4D97-AF65-F5344CB8AC3E}">
        <p14:creationId xmlns:p14="http://schemas.microsoft.com/office/powerpoint/2010/main" val="9694689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sz="4000" b="1" dirty="0">
                <a:solidFill>
                  <a:srgbClr val="FF0000"/>
                </a:solidFill>
                <a:latin typeface="+mn-lt"/>
                <a:ea typeface="+mn-ea"/>
                <a:cs typeface="+mn-cs"/>
              </a:rPr>
              <a:t>Floor Plan </a:t>
            </a:r>
            <a:endParaRPr lang="zh-CN" altLang="en-US" sz="4000" b="1" dirty="0">
              <a:solidFill>
                <a:srgbClr val="FF0000"/>
              </a:solidFill>
              <a:latin typeface="+mn-lt"/>
              <a:ea typeface="+mn-ea"/>
              <a:cs typeface="+mn-cs"/>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340768"/>
            <a:ext cx="8892480" cy="3659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953344" y="5517231"/>
            <a:ext cx="7200800" cy="461665"/>
          </a:xfrm>
          <a:prstGeom prst="rect">
            <a:avLst/>
          </a:prstGeom>
          <a:noFill/>
        </p:spPr>
        <p:txBody>
          <a:bodyPr wrap="square" rtlCol="0">
            <a:spAutoFit/>
          </a:bodyPr>
          <a:lstStyle/>
          <a:p>
            <a:pPr algn="ctr"/>
            <a:r>
              <a:rPr lang="en-US" altLang="zh-CN" sz="2400" dirty="0"/>
              <a:t>Main Room: DIPLOMATS HALL; Break Room: WAITAN 1</a:t>
            </a:r>
            <a:endParaRPr lang="zh-CN" altLang="en-US" sz="2400" dirty="0"/>
          </a:p>
        </p:txBody>
      </p:sp>
    </p:spTree>
    <p:extLst>
      <p:ext uri="{BB962C8B-B14F-4D97-AF65-F5344CB8AC3E}">
        <p14:creationId xmlns:p14="http://schemas.microsoft.com/office/powerpoint/2010/main" val="3615011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sz="4000" b="1" dirty="0">
                <a:solidFill>
                  <a:srgbClr val="FF0000"/>
                </a:solidFill>
                <a:latin typeface="+mn-lt"/>
                <a:ea typeface="+mn-ea"/>
                <a:cs typeface="+mn-cs"/>
              </a:rPr>
              <a:t>Local Staff</a:t>
            </a:r>
            <a:endParaRPr lang="zh-CN" altLang="en-US" sz="4000" b="1" dirty="0">
              <a:solidFill>
                <a:srgbClr val="FF0000"/>
              </a:solidFill>
              <a:latin typeface="+mn-lt"/>
              <a:ea typeface="+mn-ea"/>
              <a:cs typeface="+mn-cs"/>
            </a:endParaRPr>
          </a:p>
        </p:txBody>
      </p:sp>
      <p:sp>
        <p:nvSpPr>
          <p:cNvPr id="3" name="内容占位符 2"/>
          <p:cNvSpPr>
            <a:spLocks noGrp="1"/>
          </p:cNvSpPr>
          <p:nvPr>
            <p:ph idx="1"/>
          </p:nvPr>
        </p:nvSpPr>
        <p:spPr/>
        <p:txBody>
          <a:bodyPr>
            <a:normAutofit/>
          </a:bodyPr>
          <a:lstStyle/>
          <a:p>
            <a:pPr marL="0" indent="0">
              <a:buNone/>
            </a:pPr>
            <a:r>
              <a:rPr lang="en-US" altLang="zh-CN" dirty="0"/>
              <a:t>If you need any help during your stay, you may find local staff from CCSA at the registration desk out side of the meeting room.</a:t>
            </a:r>
          </a:p>
          <a:p>
            <a:pPr marL="0" indent="0">
              <a:buNone/>
            </a:pPr>
            <a:endParaRPr lang="en-US" altLang="zh-CN" dirty="0"/>
          </a:p>
          <a:p>
            <a:pPr marL="0" indent="0">
              <a:buNone/>
            </a:pPr>
            <a:r>
              <a:rPr lang="en-US" altLang="zh-CN" dirty="0"/>
              <a:t>For any emergency please contact us at:</a:t>
            </a:r>
          </a:p>
          <a:p>
            <a:r>
              <a:rPr lang="en-US" altLang="zh-CN" dirty="0"/>
              <a:t>Mr. </a:t>
            </a:r>
            <a:r>
              <a:rPr lang="en-US" altLang="zh-CN" dirty="0" err="1"/>
              <a:t>Shizhuo</a:t>
            </a:r>
            <a:r>
              <a:rPr lang="en-US" altLang="zh-CN" dirty="0"/>
              <a:t> ZHAO (+86-13671348485)</a:t>
            </a:r>
          </a:p>
          <a:p>
            <a:r>
              <a:rPr lang="en-US" altLang="zh-CN" dirty="0"/>
              <a:t>Mr. Xu QI (+86-13466723696)</a:t>
            </a:r>
          </a:p>
          <a:p>
            <a:pPr marL="0" indent="0">
              <a:buNone/>
            </a:pPr>
            <a:endParaRPr lang="en-US" altLang="zh-CN" dirty="0"/>
          </a:p>
        </p:txBody>
      </p:sp>
    </p:spTree>
    <p:extLst>
      <p:ext uri="{BB962C8B-B14F-4D97-AF65-F5344CB8AC3E}">
        <p14:creationId xmlns:p14="http://schemas.microsoft.com/office/powerpoint/2010/main" val="961123114"/>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926</TotalTime>
  <Words>389</Words>
  <Application>Microsoft Office PowerPoint</Application>
  <PresentationFormat>全屏显示(4:3)</PresentationFormat>
  <Paragraphs>62</Paragraphs>
  <Slides>10</Slides>
  <Notes>1</Notes>
  <HiddenSlides>0</HiddenSlides>
  <MMClips>0</MMClips>
  <ScaleCrop>false</ScaleCrop>
  <HeadingPairs>
    <vt:vector size="6" baseType="variant">
      <vt:variant>
        <vt:lpstr>已用的字体</vt:lpstr>
      </vt:variant>
      <vt:variant>
        <vt:i4>3</vt:i4>
      </vt:variant>
      <vt:variant>
        <vt:lpstr>主题</vt:lpstr>
      </vt:variant>
      <vt:variant>
        <vt:i4>1</vt:i4>
      </vt:variant>
      <vt:variant>
        <vt:lpstr>幻灯片标题</vt:lpstr>
      </vt:variant>
      <vt:variant>
        <vt:i4>10</vt:i4>
      </vt:variant>
    </vt:vector>
  </HeadingPairs>
  <TitlesOfParts>
    <vt:vector size="14" baseType="lpstr">
      <vt:lpstr>Arial</vt:lpstr>
      <vt:lpstr>Calibri</vt:lpstr>
      <vt:lpstr>Times New Roman</vt:lpstr>
      <vt:lpstr>Office 主题</vt:lpstr>
      <vt:lpstr>Welcome to Shanghai oneM2M TP#41 Meeting</vt:lpstr>
      <vt:lpstr>PowerPoint 演示文稿</vt:lpstr>
      <vt:lpstr>PowerPoint 演示文稿</vt:lpstr>
      <vt:lpstr>PowerPoint 演示文稿</vt:lpstr>
      <vt:lpstr>WLAN guideline SSID：Waldorf Astoria Shanghai </vt:lpstr>
      <vt:lpstr>Lunch</vt:lpstr>
      <vt:lpstr>Cocktail Reception</vt:lpstr>
      <vt:lpstr>Floor Plan </vt:lpstr>
      <vt:lpstr>Local Staff</vt:lpstr>
      <vt:lpstr>Have a successful meeting and enjoy your stay in Shanghai!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Meeting logistics for oneM2M TP29</dc:title>
  <dc:creator>X-240</dc:creator>
  <cp:lastModifiedBy>赵 世卓</cp:lastModifiedBy>
  <cp:revision>32</cp:revision>
  <dcterms:created xsi:type="dcterms:W3CDTF">2017-05-21T13:50:06Z</dcterms:created>
  <dcterms:modified xsi:type="dcterms:W3CDTF">2019-07-07T16:12:52Z</dcterms:modified>
</cp:coreProperties>
</file>